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38" r:id="rId1"/>
  </p:sldMasterIdLst>
  <p:notesMasterIdLst>
    <p:notesMasterId r:id="rId12"/>
  </p:notesMasterIdLst>
  <p:handoutMasterIdLst>
    <p:handoutMasterId r:id="rId13"/>
  </p:handoutMasterIdLst>
  <p:sldIdLst>
    <p:sldId id="468" r:id="rId2"/>
    <p:sldId id="469" r:id="rId3"/>
    <p:sldId id="470" r:id="rId4"/>
    <p:sldId id="471" r:id="rId5"/>
    <p:sldId id="472" r:id="rId6"/>
    <p:sldId id="475" r:id="rId7"/>
    <p:sldId id="474" r:id="rId8"/>
    <p:sldId id="477" r:id="rId9"/>
    <p:sldId id="473" r:id="rId10"/>
    <p:sldId id="476" r:id="rId11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талий Томайлы" initials="В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8000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77024" autoAdjust="0"/>
  </p:normalViewPr>
  <p:slideViewPr>
    <p:cSldViewPr>
      <p:cViewPr varScale="1">
        <p:scale>
          <a:sx n="54" d="100"/>
          <a:sy n="54" d="100"/>
        </p:scale>
        <p:origin x="16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04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3342"/>
    </p:cViewPr>
  </p:sorterViewPr>
  <p:notesViewPr>
    <p:cSldViewPr>
      <p:cViewPr varScale="1">
        <p:scale>
          <a:sx n="81" d="100"/>
          <a:sy n="81" d="100"/>
        </p:scale>
        <p:origin x="3048" y="11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579" cy="496883"/>
          </a:xfrm>
          <a:prstGeom prst="rect">
            <a:avLst/>
          </a:prstGeom>
        </p:spPr>
        <p:txBody>
          <a:bodyPr vert="horz" lIns="89735" tIns="44868" rIns="89735" bIns="448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74" y="2"/>
            <a:ext cx="2889579" cy="496883"/>
          </a:xfrm>
          <a:prstGeom prst="rect">
            <a:avLst/>
          </a:prstGeom>
        </p:spPr>
        <p:txBody>
          <a:bodyPr vert="horz" lIns="89735" tIns="44868" rIns="89735" bIns="44868" rtlCol="0"/>
          <a:lstStyle>
            <a:lvl1pPr algn="r">
              <a:defRPr sz="1200"/>
            </a:lvl1pPr>
          </a:lstStyle>
          <a:p>
            <a:fld id="{5F09B9E8-52CE-4336-991D-98A4D40C0F8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9"/>
            <a:ext cx="2889579" cy="496883"/>
          </a:xfrm>
          <a:prstGeom prst="rect">
            <a:avLst/>
          </a:prstGeom>
        </p:spPr>
        <p:txBody>
          <a:bodyPr vert="horz" lIns="89735" tIns="44868" rIns="89735" bIns="448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74" y="9429759"/>
            <a:ext cx="2889579" cy="496883"/>
          </a:xfrm>
          <a:prstGeom prst="rect">
            <a:avLst/>
          </a:prstGeom>
        </p:spPr>
        <p:txBody>
          <a:bodyPr vert="horz" lIns="89735" tIns="44868" rIns="89735" bIns="44868" rtlCol="0" anchor="b"/>
          <a:lstStyle>
            <a:lvl1pPr algn="r">
              <a:defRPr sz="1200"/>
            </a:lvl1pPr>
          </a:lstStyle>
          <a:p>
            <a:fld id="{B67EF106-F678-47A9-A00E-945ECABAB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89938" cy="496331"/>
          </a:xfrm>
          <a:prstGeom prst="rect">
            <a:avLst/>
          </a:prstGeom>
        </p:spPr>
        <p:txBody>
          <a:bodyPr vert="horz" lIns="94822" tIns="47411" rIns="94822" bIns="474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4"/>
            <a:ext cx="2889938" cy="496331"/>
          </a:xfrm>
          <a:prstGeom prst="rect">
            <a:avLst/>
          </a:prstGeom>
        </p:spPr>
        <p:txBody>
          <a:bodyPr vert="horz" lIns="94822" tIns="47411" rIns="94822" bIns="47411" rtlCol="0"/>
          <a:lstStyle>
            <a:lvl1pPr algn="r">
              <a:defRPr sz="1300"/>
            </a:lvl1pPr>
          </a:lstStyle>
          <a:p>
            <a:fld id="{47415CBB-2A86-4D7E-A749-B322D288712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2" tIns="47411" rIns="94822" bIns="474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6"/>
            <a:ext cx="5335270" cy="4466987"/>
          </a:xfrm>
          <a:prstGeom prst="rect">
            <a:avLst/>
          </a:prstGeom>
        </p:spPr>
        <p:txBody>
          <a:bodyPr vert="horz" lIns="94822" tIns="47411" rIns="94822" bIns="474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889938" cy="496331"/>
          </a:xfrm>
          <a:prstGeom prst="rect">
            <a:avLst/>
          </a:prstGeom>
        </p:spPr>
        <p:txBody>
          <a:bodyPr vert="horz" lIns="94822" tIns="47411" rIns="94822" bIns="474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28587"/>
            <a:ext cx="2889938" cy="496331"/>
          </a:xfrm>
          <a:prstGeom prst="rect">
            <a:avLst/>
          </a:prstGeom>
        </p:spPr>
        <p:txBody>
          <a:bodyPr vert="horz" lIns="94822" tIns="47411" rIns="94822" bIns="47411" rtlCol="0" anchor="b"/>
          <a:lstStyle>
            <a:lvl1pPr algn="r">
              <a:defRPr sz="1300"/>
            </a:lvl1pPr>
          </a:lstStyle>
          <a:p>
            <a:fld id="{F6F3FD05-33B0-4162-8A52-559AA14C9E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9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9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050" b="0" i="0" u="none" strike="noStrike" dirty="0" smtClean="0">
              <a:effectLst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9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0" i="0" u="none" strike="noStrike" kern="1200" dirty="0" smtClean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0" i="0" u="none" strike="noStrike" kern="1200" dirty="0" smtClean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100" b="0" i="0" u="none" strike="noStrike" dirty="0">
              <a:effectLst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050" b="0" i="0" u="none" strike="noStrike" dirty="0" smtClean="0">
              <a:effectLst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2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1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3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8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5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5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35200"/>
            <a:ext cx="6480720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Практические советы </a:t>
            </a:r>
            <a:br>
              <a:rPr lang="ru-RU" sz="4000" b="1" dirty="0" smtClean="0"/>
            </a:br>
            <a:r>
              <a:rPr lang="ru-RU" sz="4000" b="1" dirty="0" smtClean="0"/>
              <a:t>по созданию онлайн мероприятий: технология организации и проведения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3933056" cy="165576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Видова Т. А</a:t>
            </a:r>
            <a:r>
              <a:rPr lang="ru-RU" sz="1600" dirty="0"/>
              <a:t>., </a:t>
            </a:r>
            <a:r>
              <a:rPr lang="ru-RU" sz="1600" dirty="0" smtClean="0"/>
              <a:t>заместитель директора</a:t>
            </a:r>
          </a:p>
          <a:p>
            <a:pPr algn="l"/>
            <a:r>
              <a:rPr lang="ru-RU" sz="1600" dirty="0" smtClean="0"/>
              <a:t>МБУК «СРЦБС»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53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" y="-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01298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ПРЯМАЯ ТРАНСЛЯЦИЯ МЕРОПРИЯТИЯ</a:t>
            </a:r>
            <a:endParaRPr lang="ru-RU" sz="26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03965"/>
              </p:ext>
            </p:extLst>
          </p:nvPr>
        </p:nvGraphicFramePr>
        <p:xfrm>
          <a:off x="210220" y="793741"/>
          <a:ext cx="8784976" cy="594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9476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36" y="936937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55127"/>
            <a:ext cx="4207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ограничений по выбору мероприятий.</a:t>
            </a:r>
          </a:p>
          <a:p>
            <a:r>
              <a:rPr lang="ru-RU" dirty="0" smtClean="0"/>
              <a:t>Выходить в эфир можно с телефона и компьютера.</a:t>
            </a:r>
          </a:p>
          <a:p>
            <a:r>
              <a:rPr lang="ru-RU" dirty="0" smtClean="0"/>
              <a:t>Эфир сохраняется по умолчанию.</a:t>
            </a:r>
          </a:p>
          <a:p>
            <a:r>
              <a:rPr lang="ru-RU" dirty="0" smtClean="0"/>
              <a:t>→ Строка «Создать запись», перед публикациями, нажать значок </a:t>
            </a:r>
          </a:p>
          <a:p>
            <a:r>
              <a:rPr lang="ru-RU" dirty="0" smtClean="0"/>
              <a:t>выбрать Прямой эфир.</a:t>
            </a:r>
          </a:p>
          <a:p>
            <a:r>
              <a:rPr lang="ru-RU" dirty="0" smtClean="0"/>
              <a:t>Заполнить «О чем хотите рассказать» </a:t>
            </a:r>
          </a:p>
          <a:p>
            <a:r>
              <a:rPr lang="ru-RU" dirty="0"/>
              <a:t>(название, описание, ключевые слова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Нажмите настройки (этот пункт можно пропустить).</a:t>
            </a:r>
          </a:p>
          <a:p>
            <a:r>
              <a:rPr lang="ru-RU" dirty="0" smtClean="0"/>
              <a:t>Нажмите «Начать трансляцию».</a:t>
            </a:r>
          </a:p>
          <a:p>
            <a:r>
              <a:rPr lang="ru-RU" dirty="0" smtClean="0"/>
              <a:t>Нажмите «Завершить трансляцию».</a:t>
            </a:r>
          </a:p>
          <a:p>
            <a:endParaRPr lang="ru-RU" dirty="0" smtClean="0"/>
          </a:p>
          <a:p>
            <a:r>
              <a:rPr lang="ru-RU" dirty="0" smtClean="0"/>
              <a:t>Новая функция РЕПОРТАЖ.</a:t>
            </a:r>
          </a:p>
          <a:p>
            <a:r>
              <a:rPr lang="ru-RU" dirty="0" smtClean="0"/>
              <a:t>Обложка, название, интервьюер.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2865"/>
            <a:ext cx="1388290" cy="10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3048" y="1772816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прямой эфир можно выходить с компьютера по веб-камере, через приложение или с помощью трансляции звонка.</a:t>
            </a:r>
          </a:p>
          <a:p>
            <a:r>
              <a:rPr lang="ru-RU" dirty="0"/>
              <a:t>Эфир сохраняется по </a:t>
            </a:r>
            <a:r>
              <a:rPr lang="ru-RU" dirty="0" smtClean="0"/>
              <a:t>умолчанию.</a:t>
            </a:r>
          </a:p>
          <a:p>
            <a:r>
              <a:rPr lang="ru-RU" dirty="0" smtClean="0"/>
              <a:t>→ Перейдите в раздел видео, нажмите кнопку.</a:t>
            </a:r>
          </a:p>
          <a:p>
            <a:r>
              <a:rPr lang="ru-RU" dirty="0"/>
              <a:t>В</a:t>
            </a:r>
            <a:r>
              <a:rPr lang="ru-RU" dirty="0" smtClean="0"/>
              <a:t>ыберите  эфир, нажмите кнопку эфир.</a:t>
            </a:r>
          </a:p>
          <a:p>
            <a:r>
              <a:rPr lang="ru-RU" dirty="0" smtClean="0"/>
              <a:t>Создайте трансляцию. Выберите веб-камера.</a:t>
            </a:r>
          </a:p>
          <a:p>
            <a:r>
              <a:rPr lang="ru-RU" dirty="0"/>
              <a:t>З</a:t>
            </a:r>
            <a:r>
              <a:rPr lang="ru-RU" dirty="0" smtClean="0"/>
              <a:t>агрузите обложку, заранее сохраните ее в компьютере (должна быть хорошего качества).</a:t>
            </a:r>
          </a:p>
          <a:p>
            <a:r>
              <a:rPr lang="ru-RU" dirty="0" smtClean="0"/>
              <a:t>Задайте параметры (название, описание, ключевые слова).</a:t>
            </a:r>
          </a:p>
          <a:p>
            <a:r>
              <a:rPr lang="ru-RU" dirty="0" smtClean="0"/>
              <a:t>Нажмите сохранить.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14580"/>
            <a:ext cx="371872" cy="3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22848" r="67864" b="71047"/>
          <a:stretch/>
        </p:blipFill>
        <p:spPr bwMode="auto">
          <a:xfrm>
            <a:off x="3651052" y="5910801"/>
            <a:ext cx="669528" cy="4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9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05387"/>
              </p:ext>
            </p:extLst>
          </p:nvPr>
        </p:nvGraphicFramePr>
        <p:xfrm>
          <a:off x="628650" y="476672"/>
          <a:ext cx="78867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Преимущества </a:t>
                      </a:r>
                    </a:p>
                    <a:p>
                      <a:pPr algn="ctr"/>
                      <a:r>
                        <a:rPr lang="ru-RU" sz="2000" dirty="0" smtClean="0"/>
                        <a:t>ОФЛАЙН </a:t>
                      </a:r>
                    </a:p>
                    <a:p>
                      <a:pPr algn="ctr"/>
                      <a:r>
                        <a:rPr lang="ru-RU" sz="2000" dirty="0" smtClean="0"/>
                        <a:t>мероприятий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Преимущества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ОНЛАЙН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мероприятий</a:t>
                      </a:r>
                      <a:endParaRPr lang="ru-RU" sz="2000" dirty="0"/>
                    </a:p>
                  </a:txBody>
                  <a:tcPr/>
                </a:tc>
              </a:tr>
              <a:tr h="43227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035005" cy="10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79" y="1455837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7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1036"/>
            <a:ext cx="30241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918468"/>
              </p:ext>
            </p:extLst>
          </p:nvPr>
        </p:nvGraphicFramePr>
        <p:xfrm>
          <a:off x="539552" y="162559"/>
          <a:ext cx="8208912" cy="653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Преимущества ОФЛАЙН мероприятий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Преимущества</a:t>
                      </a:r>
                      <a:r>
                        <a:rPr lang="ru-RU" sz="1600" baseline="0" dirty="0" smtClean="0"/>
                        <a:t> ОНЛАЙН мероприятий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не требуется видеооборудование</a:t>
                      </a:r>
                    </a:p>
                    <a:p>
                      <a:r>
                        <a:rPr lang="ru-RU" sz="1800" dirty="0" smtClean="0"/>
                        <a:t>- живой диалог, живой отклик, живое общение</a:t>
                      </a:r>
                    </a:p>
                    <a:p>
                      <a:r>
                        <a:rPr lang="ru-RU" sz="1800" dirty="0" smtClean="0"/>
                        <a:t>- имидж учреждения после посещения именитых гостей растет</a:t>
                      </a:r>
                    </a:p>
                    <a:p>
                      <a:r>
                        <a:rPr lang="ru-RU" sz="1800" dirty="0" smtClean="0"/>
                        <a:t>- место культуры – культурная тусовка в определенном месте</a:t>
                      </a:r>
                    </a:p>
                    <a:p>
                      <a:r>
                        <a:rPr lang="ru-RU" sz="1800" dirty="0" smtClean="0"/>
                        <a:t>- удовлетворение чувства самореализации для человека, который в центре внимания</a:t>
                      </a:r>
                    </a:p>
                    <a:p>
                      <a:r>
                        <a:rPr lang="ru-RU" sz="1800" dirty="0" smtClean="0"/>
                        <a:t>- обмен энергией, чувствами, мыслями, сопричастность</a:t>
                      </a:r>
                    </a:p>
                    <a:p>
                      <a:r>
                        <a:rPr lang="ru-RU" sz="1800" dirty="0" smtClean="0"/>
                        <a:t>- возможность спросить, поправить, пощупать</a:t>
                      </a:r>
                    </a:p>
                    <a:p>
                      <a:r>
                        <a:rPr lang="ru-RU" sz="1800" dirty="0" smtClean="0"/>
                        <a:t>- отвлечение от гаджетов</a:t>
                      </a:r>
                    </a:p>
                    <a:p>
                      <a:r>
                        <a:rPr lang="ru-RU" sz="1800" dirty="0" smtClean="0"/>
                        <a:t>-</a:t>
                      </a:r>
                      <a:r>
                        <a:rPr lang="ru-RU" sz="1800" baseline="0" dirty="0" smtClean="0"/>
                        <a:t> р</a:t>
                      </a:r>
                      <a:r>
                        <a:rPr lang="ru-RU" sz="1800" dirty="0" smtClean="0"/>
                        <a:t>азвитие отношений</a:t>
                      </a:r>
                    </a:p>
                    <a:p>
                      <a:r>
                        <a:rPr lang="ru-RU" sz="1800" dirty="0" smtClean="0"/>
                        <a:t>- привлекательность учреждения, территории «есть куда сходить»</a:t>
                      </a:r>
                    </a:p>
                    <a:p>
                      <a:r>
                        <a:rPr lang="ru-RU" sz="1800" dirty="0" smtClean="0"/>
                        <a:t>- командные мероприятия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количество участников не ограничивается (количественно, территориально)</a:t>
                      </a:r>
                    </a:p>
                    <a:p>
                      <a:r>
                        <a:rPr lang="ru-RU" sz="1800" dirty="0" smtClean="0"/>
                        <a:t>- статус приглашенных, состояние здоровья, занятость </a:t>
                      </a:r>
                    </a:p>
                    <a:p>
                      <a:r>
                        <a:rPr lang="ru-RU" sz="1800" dirty="0" smtClean="0"/>
                        <a:t>- время просмотра</a:t>
                      </a:r>
                    </a:p>
                    <a:p>
                      <a:r>
                        <a:rPr lang="ru-RU" sz="1800" dirty="0" smtClean="0"/>
                        <a:t>- доступ навсегда</a:t>
                      </a:r>
                    </a:p>
                    <a:p>
                      <a:r>
                        <a:rPr lang="ru-RU" sz="1800" dirty="0" smtClean="0"/>
                        <a:t>- позиционирование учреждения на любых уровнях</a:t>
                      </a:r>
                    </a:p>
                    <a:p>
                      <a:r>
                        <a:rPr lang="ru-RU" sz="1800" dirty="0" smtClean="0"/>
                        <a:t>- важные моменты можно остановить, пересмотреть</a:t>
                      </a:r>
                    </a:p>
                    <a:p>
                      <a:r>
                        <a:rPr lang="ru-RU" sz="1800" dirty="0" smtClean="0"/>
                        <a:t>- расходы на транспорт не</a:t>
                      </a:r>
                      <a:r>
                        <a:rPr lang="ru-RU" sz="1800" baseline="0" dirty="0" smtClean="0"/>
                        <a:t> требуются</a:t>
                      </a:r>
                      <a:endParaRPr lang="ru-RU" sz="1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погода не играет роли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увеличение показателей посещаемости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новый тип аудитории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сближение с подписчиками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анонсирование мероприятия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популяризация новых технологий</a:t>
                      </a:r>
                      <a:r>
                        <a:rPr lang="ru-RU" sz="1800" baseline="0" dirty="0" smtClean="0"/>
                        <a:t> и профессии библиотекаря</a:t>
                      </a:r>
                      <a:endParaRPr lang="ru-RU" sz="18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9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332656"/>
            <a:ext cx="5078388" cy="2448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Росстат</a:t>
            </a:r>
            <a:r>
              <a:rPr lang="ru-RU" dirty="0" smtClean="0"/>
              <a:t> Приказ от 18 октября 2021 года №713 «об утверждении форм федерального статистического наблюдения с указаниями по их заполнению Министерством культуры РФ федерального статистического наблюдения за деятельностью общедоступных библиотек и пр.»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8083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85293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Библиотечное мероприятие </a:t>
            </a:r>
            <a:r>
              <a:rPr lang="ru-RU" dirty="0"/>
              <a:t>- вид библиотечной услуги, представляющий собой совокупность действий и организационных форм, ориентированных на целевые группы участников для удовлетворения их потребностей в знании, информации, повышении </a:t>
            </a:r>
            <a:r>
              <a:rPr lang="ru-RU" dirty="0" smtClean="0"/>
              <a:t>квалификации, получении навыков работы с библиотечно-информационными ресурсами, общении (ГОСТ Р 7.0.20-2014)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33026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Онлайн-мероприятие</a:t>
            </a:r>
            <a:r>
              <a:rPr lang="ru-RU" dirty="0" smtClean="0"/>
              <a:t> – мероприятие, которое доступно в сети интернет в записи на специальной онлайн-площадке.</a:t>
            </a:r>
          </a:p>
          <a:p>
            <a:endParaRPr lang="ru-RU" dirty="0" smtClean="0"/>
          </a:p>
          <a:p>
            <a:r>
              <a:rPr lang="ru-RU" b="1" dirty="0" smtClean="0"/>
              <a:t>Онлайн-трансляция мероприятия </a:t>
            </a:r>
            <a:r>
              <a:rPr lang="ru-RU" dirty="0" smtClean="0"/>
              <a:t>– мероприятие, которое проводится в сети интернет на специализированной интернет-площадке в режиме реального времени. </a:t>
            </a:r>
          </a:p>
          <a:p>
            <a:endParaRPr lang="ru-RU" dirty="0"/>
          </a:p>
          <a:p>
            <a:r>
              <a:rPr lang="ru-RU" b="1" dirty="0" smtClean="0"/>
              <a:t>Онлайн-площадка</a:t>
            </a:r>
            <a:r>
              <a:rPr lang="ru-RU" dirty="0" smtClean="0"/>
              <a:t> – сайт, портал, социальная сеть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08359"/>
              </p:ext>
            </p:extLst>
          </p:nvPr>
        </p:nvGraphicFramePr>
        <p:xfrm>
          <a:off x="1524000" y="476672"/>
          <a:ext cx="60960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Онлайн 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 онлайн мероприятия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</a:t>
                      </a:r>
                      <a:endParaRPr lang="ru-RU" sz="2000" dirty="0"/>
                    </a:p>
                  </a:txBody>
                  <a:tcPr/>
                </a:tc>
              </a:tr>
              <a:tr h="266390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2232099" cy="22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4010"/>
            <a:ext cx="2159372" cy="21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80496"/>
              </p:ext>
            </p:extLst>
          </p:nvPr>
        </p:nvGraphicFramePr>
        <p:xfrm>
          <a:off x="683568" y="99784"/>
          <a:ext cx="8064896" cy="576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Онлайн 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 онлайн мероприятия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</a:t>
                      </a:r>
                      <a:r>
                        <a:rPr lang="ru-RU" sz="2000" b="1" dirty="0" smtClean="0"/>
                        <a:t>(видео и аудиозаписи)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</a:t>
                      </a:r>
                      <a:endParaRPr lang="ru-RU" sz="2000" dirty="0"/>
                    </a:p>
                  </a:txBody>
                  <a:tcPr/>
                </a:tc>
              </a:tr>
              <a:tr h="497658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выставки, </a:t>
                      </a:r>
                    </a:p>
                    <a:p>
                      <a:pPr algn="l"/>
                      <a:r>
                        <a:rPr lang="ru-RU" sz="2000" dirty="0" smtClean="0"/>
                        <a:t>видео и </a:t>
                      </a:r>
                      <a:r>
                        <a:rPr lang="ru-RU" sz="2000" dirty="0" err="1" smtClean="0"/>
                        <a:t>аудиообзоры</a:t>
                      </a:r>
                      <a:r>
                        <a:rPr lang="ru-RU" sz="2000" dirty="0" smtClean="0"/>
                        <a:t> , спектакли,</a:t>
                      </a:r>
                    </a:p>
                    <a:p>
                      <a:pPr algn="l"/>
                      <a:r>
                        <a:rPr lang="ru-RU" sz="2000" dirty="0" smtClean="0"/>
                        <a:t> концерты, </a:t>
                      </a:r>
                    </a:p>
                    <a:p>
                      <a:pPr algn="l"/>
                      <a:r>
                        <a:rPr lang="ru-RU" sz="2000" dirty="0" smtClean="0"/>
                        <a:t>громкие чтения, </a:t>
                      </a:r>
                    </a:p>
                    <a:p>
                      <a:pPr algn="l"/>
                      <a:r>
                        <a:rPr lang="ru-RU" sz="2000" dirty="0" smtClean="0"/>
                        <a:t>встречи с писателями, презентации, </a:t>
                      </a:r>
                    </a:p>
                    <a:p>
                      <a:pPr algn="l"/>
                      <a:r>
                        <a:rPr lang="ru-RU" sz="2000" dirty="0" smtClean="0"/>
                        <a:t>экскурсии, </a:t>
                      </a:r>
                    </a:p>
                    <a:p>
                      <a:pPr algn="l"/>
                      <a:r>
                        <a:rPr lang="ru-RU" sz="2000" dirty="0" smtClean="0"/>
                        <a:t>конференции, </a:t>
                      </a:r>
                      <a:r>
                        <a:rPr lang="ru-RU" sz="2000" dirty="0" err="1" smtClean="0"/>
                        <a:t>вебинары</a:t>
                      </a:r>
                      <a:r>
                        <a:rPr lang="ru-RU" sz="2000" dirty="0" smtClean="0"/>
                        <a:t>, </a:t>
                      </a:r>
                    </a:p>
                    <a:p>
                      <a:pPr algn="l"/>
                      <a:r>
                        <a:rPr lang="ru-RU" sz="2000" dirty="0" smtClean="0"/>
                        <a:t>мастер-классы, </a:t>
                      </a:r>
                    </a:p>
                    <a:p>
                      <a:pPr algn="l"/>
                      <a:r>
                        <a:rPr lang="ru-RU" sz="2000" dirty="0" smtClean="0"/>
                        <a:t>акции, </a:t>
                      </a:r>
                    </a:p>
                    <a:p>
                      <a:pPr algn="l"/>
                      <a:r>
                        <a:rPr lang="ru-RU" sz="2000" dirty="0" smtClean="0"/>
                        <a:t>конкурсы, </a:t>
                      </a:r>
                    </a:p>
                    <a:p>
                      <a:pPr algn="l"/>
                      <a:r>
                        <a:rPr lang="ru-RU" sz="2000" dirty="0" smtClean="0"/>
                        <a:t>викторины, </a:t>
                      </a:r>
                    </a:p>
                    <a:p>
                      <a:pPr algn="l"/>
                      <a:r>
                        <a:rPr lang="ru-RU" sz="2000" dirty="0" smtClean="0"/>
                        <a:t>показы художественных фильмов, перешедших в общественное достояние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!!! запись офлайн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мероприятия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игры, тесты, кроссворды, викторины формата вопрос-ответ, не предполагающие подведения итогов и награждения победителей</a:t>
                      </a:r>
                    </a:p>
                    <a:p>
                      <a:pPr algn="l"/>
                      <a:endParaRPr lang="ru-RU" sz="2000" dirty="0" smtClean="0"/>
                    </a:p>
                    <a:p>
                      <a:pPr algn="l"/>
                      <a:r>
                        <a:rPr lang="ru-RU" sz="2000" dirty="0" smtClean="0"/>
                        <a:t>сторонние видеозаписи с </a:t>
                      </a:r>
                      <a:r>
                        <a:rPr lang="ru-RU" sz="2000" dirty="0" err="1" smtClean="0"/>
                        <a:t>хештегом</a:t>
                      </a:r>
                      <a:r>
                        <a:rPr lang="ru-RU" sz="2000" dirty="0" smtClean="0"/>
                        <a:t> для участия в акции библиотеки  </a:t>
                      </a:r>
                    </a:p>
                    <a:p>
                      <a:pPr algn="l"/>
                      <a:endParaRPr lang="ru-RU" sz="2000" dirty="0" smtClean="0"/>
                    </a:p>
                    <a:p>
                      <a:pPr algn="l"/>
                      <a:r>
                        <a:rPr lang="ru-RU" sz="2000" dirty="0" err="1" smtClean="0"/>
                        <a:t>Перепосты</a:t>
                      </a:r>
                      <a:endParaRPr lang="ru-RU" sz="2000" dirty="0" smtClean="0"/>
                    </a:p>
                    <a:p>
                      <a:pPr algn="l"/>
                      <a:endParaRPr lang="ru-RU" sz="2000" dirty="0" smtClean="0"/>
                    </a:p>
                    <a:p>
                      <a:pPr algn="l"/>
                      <a:r>
                        <a:rPr lang="ru-RU" sz="2000" dirty="0" smtClean="0"/>
                        <a:t>беседы чаты в мессенджерах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49569"/>
              </p:ext>
            </p:extLst>
          </p:nvPr>
        </p:nvGraphicFramePr>
        <p:xfrm>
          <a:off x="1524000" y="476672"/>
          <a:ext cx="6096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Обязательный статистический учёт  6-НК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Статистический отчет, принятый</a:t>
                      </a:r>
                      <a:r>
                        <a:rPr lang="ru-RU" sz="2000" baseline="0" dirty="0" smtClean="0"/>
                        <a:t> в библиотеке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Онлайн-мероприятия или онлайн-трансляции</a:t>
                      </a:r>
                    </a:p>
                    <a:p>
                      <a:pPr algn="ctr"/>
                      <a:r>
                        <a:rPr lang="ru-RU" sz="2000" dirty="0" smtClean="0"/>
                        <a:t>- САЙТ учреждения</a:t>
                      </a:r>
                    </a:p>
                    <a:p>
                      <a:pPr marL="342900" indent="-342900" algn="ctr">
                        <a:buFontTx/>
                        <a:buChar char="-"/>
                      </a:pPr>
                      <a:r>
                        <a:rPr lang="ru-RU" sz="2000" dirty="0" smtClean="0"/>
                        <a:t>Платформа </a:t>
                      </a:r>
                      <a:r>
                        <a:rPr lang="ru-RU" sz="2000" dirty="0" err="1" smtClean="0"/>
                        <a:t>Культура.РФ</a:t>
                      </a:r>
                      <a:endParaRPr lang="ru-RU" sz="2000" dirty="0" smtClean="0"/>
                    </a:p>
                    <a:p>
                      <a:pPr marL="342900" indent="-342900" algn="ctr">
                        <a:buFontTx/>
                        <a:buChar char="-"/>
                      </a:pPr>
                      <a:r>
                        <a:rPr lang="ru-RU" sz="2000" dirty="0" smtClean="0"/>
                        <a:t>Присутствие посетителей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smtClean="0"/>
                        <a:t>в</a:t>
                      </a:r>
                      <a:r>
                        <a:rPr lang="ru-RU" sz="2000" baseline="0" dirty="0" smtClean="0"/>
                        <a:t> библиотеке (стационаре)</a:t>
                      </a:r>
                      <a:r>
                        <a:rPr lang="ru-RU" sz="2000" dirty="0" smtClean="0"/>
                        <a:t> на онлайн мероприятии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Онлайн-мероприятия</a:t>
                      </a:r>
                    </a:p>
                    <a:p>
                      <a:pPr marL="342900" indent="-342900" algn="ctr">
                        <a:buFontTx/>
                        <a:buChar char="-"/>
                      </a:pPr>
                      <a:r>
                        <a:rPr lang="ru-RU" sz="2000" dirty="0" smtClean="0"/>
                        <a:t>Социальные медиа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err="1" smtClean="0"/>
                        <a:t>ВКонтакте</a:t>
                      </a:r>
                      <a:endParaRPr lang="ru-RU" sz="20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smtClean="0"/>
                        <a:t>Одноклассники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824536" cy="24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2416" y="56199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МЕССЕНДЖЕРЫ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3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5" y="0"/>
            <a:ext cx="91754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854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0481" y="191096"/>
            <a:ext cx="652351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СЧИТАТЬ?</a:t>
            </a:r>
          </a:p>
          <a:p>
            <a:endParaRPr lang="ru-RU" sz="1900" b="1" dirty="0"/>
          </a:p>
          <a:p>
            <a:r>
              <a:rPr lang="ru-RU" sz="2000" dirty="0" smtClean="0"/>
              <a:t>Онлайн-трансляция = сразу после завершения трансляции (+ </a:t>
            </a:r>
            <a:r>
              <a:rPr lang="ru-RU" sz="2000" dirty="0" err="1" smtClean="0"/>
              <a:t>скрин</a:t>
            </a:r>
            <a:r>
              <a:rPr lang="ru-RU" sz="2000" dirty="0" smtClean="0"/>
              <a:t> экрана где видно число зрителей/слушателей) </a:t>
            </a:r>
          </a:p>
          <a:p>
            <a:endParaRPr lang="ru-RU" sz="2000" dirty="0"/>
          </a:p>
          <a:p>
            <a:r>
              <a:rPr lang="ru-RU" sz="2000" dirty="0" smtClean="0"/>
              <a:t>Онлайн- мероприятие в записи = последняя рабочая дата квартала (+ </a:t>
            </a:r>
            <a:r>
              <a:rPr lang="ru-RU" sz="2000" dirty="0" err="1" smtClean="0"/>
              <a:t>скрин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dirty="0" smtClean="0"/>
              <a:t>Онлайн-трансляция и сохранённая запись мероприятия  этого мероприятия = это 2 разных мероприятия</a:t>
            </a:r>
          </a:p>
          <a:p>
            <a:endParaRPr lang="ru-RU" sz="2000" dirty="0"/>
          </a:p>
          <a:p>
            <a:r>
              <a:rPr lang="ru-RU" sz="2000" dirty="0" smtClean="0"/>
              <a:t>Онлайн-мероприятие на разных онлайн-площадках = данные суммируются</a:t>
            </a:r>
          </a:p>
          <a:p>
            <a:endParaRPr lang="ru-RU" sz="2000" dirty="0"/>
          </a:p>
          <a:p>
            <a:r>
              <a:rPr lang="ru-RU" sz="2000" dirty="0" smtClean="0"/>
              <a:t>В 1 мероприятии несколько трансляций = данные суммируются 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Единицей подсчёта количества онлайн мероприятия является одно целевым образом организованное событие вне зависимости от времени его протекания.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92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Онлайн площадки</a:t>
            </a:r>
          </a:p>
          <a:p>
            <a:pPr algn="ctr"/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портал </a:t>
            </a:r>
            <a:r>
              <a:rPr lang="en-US" sz="2800" dirty="0" smtClean="0"/>
              <a:t>PRO.</a:t>
            </a:r>
            <a:r>
              <a:rPr lang="ru-RU" sz="2800" dirty="0" err="1" smtClean="0"/>
              <a:t>культура.РФ</a:t>
            </a:r>
            <a:r>
              <a:rPr lang="ru-RU" sz="2800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сайт библиотеки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социальные сети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ютуб</a:t>
            </a:r>
            <a:endParaRPr lang="ru-RU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899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91" y="3251616"/>
            <a:ext cx="2208918" cy="16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7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18240</TotalTime>
  <Words>664</Words>
  <Application>Microsoft Office PowerPoint</Application>
  <PresentationFormat>Экран (4:3)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Практические советы  по созданию онлайн мероприятий: технология организации и проведения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условиях непрерывного реформирования нашего общества, очень важно сохранять корпоративное единство</dc:title>
  <dc:creator>Ковалева Ирина Александровна</dc:creator>
  <cp:lastModifiedBy>Татьяна Видова</cp:lastModifiedBy>
  <cp:revision>1298</cp:revision>
  <cp:lastPrinted>2022-03-18T03:56:36Z</cp:lastPrinted>
  <dcterms:modified xsi:type="dcterms:W3CDTF">2022-03-18T03:57:22Z</dcterms:modified>
</cp:coreProperties>
</file>