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284" autoAdjust="0"/>
  </p:normalViewPr>
  <p:slideViewPr>
    <p:cSldViewPr snapToGrid="0">
      <p:cViewPr varScale="1">
        <p:scale>
          <a:sx n="47" d="100"/>
          <a:sy n="47" d="100"/>
        </p:scale>
        <p:origin x="204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024E-ABB5-4B52-B463-8D0FF1DB5701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9D221-40BB-4742-B561-076ED4EE5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5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2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6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92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8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6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3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98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1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8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0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D221-40BB-4742-B561-076ED4EE57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6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1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9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7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3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8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2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5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9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ABBE-68C0-41F9-A37B-85975B1AC5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2F33-E44C-4156-8683-E8AEA9928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8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go.ru/ru/proekty/vserossiyskiy-geograficheskiy-diktant-0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rgo.ru/ru/proekty/geograffit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207963"/>
            <a:ext cx="7772400" cy="2387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Проектная деятельность библиотек как способ трансформации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424" y="5715000"/>
            <a:ext cx="350043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Видова Татьяна Александровна, заместитель директора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5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7841"/>
            <a:ext cx="823031" cy="829128"/>
          </a:xfrm>
          <a:prstGeom prst="rect">
            <a:avLst/>
          </a:prstGeom>
        </p:spPr>
      </p:pic>
      <p:pic>
        <p:nvPicPr>
          <p:cNvPr id="7170" name="Picture 2" descr="http://xn----8sbag1bbffflibcb2bcjp.xn--p1ai/wp-content/uploads/2020/01/Klu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0" y="267631"/>
            <a:ext cx="2609927" cy="146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407" y="267631"/>
            <a:ext cx="5955292" cy="1137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0287" y="535259"/>
            <a:ext cx="555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Цели – самореализация жителей Сургутского района, </a:t>
            </a:r>
            <a:r>
              <a:rPr lang="ru-RU" sz="2000" dirty="0" smtClean="0"/>
              <a:t>семейный </a:t>
            </a:r>
            <a:r>
              <a:rPr lang="ru-RU" sz="2000" smtClean="0"/>
              <a:t>и интеллектуальный </a:t>
            </a:r>
            <a:r>
              <a:rPr lang="ru-RU" sz="2000" dirty="0" smtClean="0"/>
              <a:t>досуг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80" y="1899350"/>
            <a:ext cx="8677269" cy="23232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0181" y="1949385"/>
            <a:ext cx="8577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Еженедельно по субботам и воскресеньям в библиотеках МКУК «СРЦБС» работает «Клуб выходного дня».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выходные можно прийти в библиотеку всей семьёй и принять участие в мастер-классах, прослушать чтение книг, смотреть мультфильмы, участвовать в викторинах, узнавать о новинках периодики и </a:t>
            </a:r>
            <a:r>
              <a:rPr lang="ru-RU" dirty="0" smtClean="0"/>
              <a:t>книгах, поиграть в настольные игры. </a:t>
            </a:r>
            <a:r>
              <a:rPr lang="ru-RU" dirty="0"/>
              <a:t>Уже полюбившаяся многим форма работы библиотеки, когда за круглым столом и в уютной атмосфере собираются любители рукоделия, рисования, поэзии и другие не равнодушные к творчеству </a:t>
            </a:r>
            <a:r>
              <a:rPr lang="ru-RU" dirty="0" smtClean="0"/>
              <a:t>люди.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1214" y="4572774"/>
            <a:ext cx="7315200" cy="1459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клуба выходного дня.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трансляция 120 мастер-классов в библиотеках.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01" y="0"/>
            <a:ext cx="914420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2" y="185776"/>
            <a:ext cx="487879" cy="480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920" y="221765"/>
            <a:ext cx="774165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30-летие </a:t>
            </a:r>
            <a:r>
              <a:rPr lang="ru-RU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Сургутской</a:t>
            </a:r>
            <a:r>
              <a:rPr lang="ru-RU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ru-RU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районной централизованной библиотечной системы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8" y="1981682"/>
            <a:ext cx="8677269" cy="325248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8812" y="2001842"/>
            <a:ext cx="863410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«История библиотечного дела в Сургутском районе»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«30 ярких событий библиотек Сургутского района»</a:t>
            </a:r>
          </a:p>
          <a:p>
            <a:r>
              <a:rPr lang="ru-RU" sz="1700" dirty="0" smtClean="0"/>
              <a:t>Викторина к 30-летию СРЦБС</a:t>
            </a:r>
          </a:p>
          <a:p>
            <a:r>
              <a:rPr lang="ru-RU" sz="1700" dirty="0"/>
              <a:t>Р</a:t>
            </a:r>
            <a:r>
              <a:rPr lang="ru-RU" sz="1700" dirty="0" smtClean="0"/>
              <a:t>екомендательный список «ТОП 30 книг читателей Сургутского района»</a:t>
            </a:r>
          </a:p>
          <a:p>
            <a:r>
              <a:rPr lang="ru-RU" sz="1700" dirty="0" smtClean="0"/>
              <a:t>Программа КИБО «Путешествие по библиотекам Сургутского района» </a:t>
            </a:r>
          </a:p>
          <a:p>
            <a:r>
              <a:rPr lang="ru-RU" sz="1700" dirty="0" smtClean="0"/>
              <a:t>День открытых дверей в библиотеках Сургутского района. Чествование лучших читателей </a:t>
            </a:r>
          </a:p>
          <a:p>
            <a:r>
              <a:rPr lang="ru-RU" sz="1700" dirty="0" smtClean="0"/>
              <a:t>Акция «30 комплиментов библиотеке»</a:t>
            </a:r>
          </a:p>
          <a:p>
            <a:r>
              <a:rPr lang="ru-RU" sz="1700" dirty="0"/>
              <a:t>Интернет акция 30 фактов о библиотеках Сургутского района </a:t>
            </a:r>
            <a:endParaRPr lang="ru-RU" sz="1700" dirty="0" smtClean="0"/>
          </a:p>
          <a:p>
            <a:r>
              <a:rPr lang="ru-RU" sz="1700" dirty="0"/>
              <a:t>Торжественное мероприятие, посвящённое 30-летию Сургутской районной централизованной библиотечной </a:t>
            </a:r>
            <a:r>
              <a:rPr lang="ru-RU" sz="1700" dirty="0" smtClean="0"/>
              <a:t>системы</a:t>
            </a:r>
          </a:p>
          <a:p>
            <a:r>
              <a:rPr lang="ru-RU" sz="1700" dirty="0" err="1"/>
              <a:t>Флешмоб</a:t>
            </a:r>
            <a:r>
              <a:rPr lang="ru-RU" sz="1700" dirty="0"/>
              <a:t> «Библиотекарь Сургутского района» в </a:t>
            </a:r>
            <a:r>
              <a:rPr lang="ru-RU" sz="1700" dirty="0" err="1" smtClean="0"/>
              <a:t>ВКонтакте</a:t>
            </a:r>
            <a:endParaRPr lang="ru-RU" sz="1700" dirty="0" smtClean="0"/>
          </a:p>
          <a:p>
            <a:r>
              <a:rPr lang="ru-RU" sz="1700" dirty="0"/>
              <a:t>Книжный марафон «Тридцатка</a:t>
            </a:r>
            <a:r>
              <a:rPr lang="ru-RU" sz="1700" dirty="0" smtClean="0"/>
              <a:t>»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1268" y="1143135"/>
            <a:ext cx="8655790" cy="834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4812" y="1167232"/>
            <a:ext cx="8442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Цели - позиционирование библиотек </a:t>
            </a:r>
            <a:r>
              <a:rPr lang="ru-RU" dirty="0" err="1" smtClean="0"/>
              <a:t>Сургутской</a:t>
            </a:r>
            <a:r>
              <a:rPr lang="ru-RU" dirty="0" smtClean="0"/>
              <a:t> районной ЦБС как культурного</a:t>
            </a:r>
            <a:r>
              <a:rPr lang="ru-RU" dirty="0"/>
              <a:t>  </a:t>
            </a:r>
            <a:r>
              <a:rPr lang="ru-RU" dirty="0" smtClean="0"/>
              <a:t>объекта. Повышение читательской активности.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4264" y="5247760"/>
            <a:ext cx="8011803" cy="1459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Привлечение жителей поселений к участию в викторине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Предоставление информации в ЦРБ о самых читаемых книгах в библиотеке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Проведение Дня открытых дверей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Привлечение жителей поселений к участию в книжном марафоне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3" y="5327001"/>
            <a:ext cx="8230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969818"/>
            <a:ext cx="9144000" cy="5500255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 Международная акция «Читаем детям о войне» – чтение вслух произведений о наиболее ярких эпизодах войны детям (май)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Общероссийская акция «Дарите книги с любовью», приуроченная к Международному дню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книгодарения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отмечается во многих странах мира (14 февраля)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детской книги» – ежегодное всероссийское мероприятие, направленное на популяризацию детской книги (март, весенние каникулы)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«Библионочь – 2021» – ежегодная социально-культурная акция, посвящённая чтению, проходит в апреле по всей России. В эту ночь библиотеки, книжные магазины, литературные музеи и арт-пространства расширяют время и формат своей работы (апрель)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библиотечный проект «#ЛитМост.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объединяет» – это серия встреч с самыми популярными российскими авторами, которые проводятся в студии библиотек столицы и в формате телемоста транслируются в библиотеки всей страны (в течение года)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-моб «Пушкин в округе» и акция «Читаем Пушкина» в рамках Пушкинского дня России. (июнь)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акция «Подрастаю с книжкой я» –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дошкольниками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акция «Единый день чтения в Югре»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содействие развитию и поддержке чтения в автономном округе.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(ноябрь)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акция «Книжная радуга» – цикл мероприятий в поддержку детского чтения в летнее время (июнь-август)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«Читатель года» – конкурс для читателей общедоступных библиотек Сургутского района          (1 декабря 2020 г. – 1 декабря 2021 г.)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920" y="221765"/>
            <a:ext cx="7741659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АКЦИИ</a:t>
            </a:r>
            <a:endParaRPr lang="ru-RU" sz="3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8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920" y="221765"/>
            <a:ext cx="7741659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ЮБИЛЕЙНЫЕ ДАТЫ</a:t>
            </a:r>
            <a:endParaRPr lang="ru-RU" sz="3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9440" y="775763"/>
            <a:ext cx="8158480" cy="599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рождения русского писателя </a:t>
            </a:r>
            <a:r>
              <a:rPr lang="ru-RU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Фёдора Михайловича Достоевского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(1821-1881). В ноябре в библиотеках Сургутского района пройдёт сетевая выставка «Писатель, потрясающий душу</a:t>
            </a:r>
            <a:r>
              <a:rPr lang="ru-RU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b="1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день чтения в Югре.</a:t>
            </a:r>
            <a:endParaRPr lang="ru-RU" b="1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2014 г. Президент России В.В. Путин подписал указ о праздновании </a:t>
            </a:r>
            <a:r>
              <a:rPr lang="ru-RU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800-летия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рождения </a:t>
            </a:r>
            <a:r>
              <a:rPr lang="ru-RU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Невского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июне для жителей Сургутского района будет работать сетевая выставка. </a:t>
            </a:r>
          </a:p>
          <a:p>
            <a:pPr marL="285750" marR="0" indent="-285750" algn="just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рождения </a:t>
            </a:r>
            <a:r>
              <a:rPr lang="ru-RU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Андрея Дмитриевича Сахарова 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(1921-1989). общественного деятеля и правозащитника. В мае в библиотеках состоится </a:t>
            </a:r>
            <a:r>
              <a:rPr lang="ru-RU" kern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видеолекторий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«Андрей Сахаров: историческая память», книжная выставка-обзор «Он стал эпохой при жизни</a:t>
            </a:r>
            <a:r>
              <a:rPr lang="ru-RU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2" indent="-285750" algn="just">
              <a:lnSpc>
                <a:spcPct val="119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образования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Сытоминской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</a:p>
          <a:p>
            <a:pPr marL="285750" lvl="2" indent="-285750" algn="just">
              <a:lnSpc>
                <a:spcPct val="119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основания городского поселения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Барсово</a:t>
            </a:r>
          </a:p>
          <a:p>
            <a:pPr marL="285750" lvl="2" indent="-285750" algn="just">
              <a:lnSpc>
                <a:spcPct val="119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образования деревни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30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образования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Лямина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основания села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Локосово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образования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Угутского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endParaRPr lang="ru-RU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9854" y="2747087"/>
            <a:ext cx="3893128" cy="375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cepia.ru/images/u/pages/383/spasibo-za-vnimanie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54" y="425595"/>
            <a:ext cx="3893128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953" y="146158"/>
            <a:ext cx="830601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Функции современной библиотеки</a:t>
            </a:r>
            <a:endParaRPr lang="ru-RU" sz="2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7036" y="1004889"/>
            <a:ext cx="86739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028" y="2176362"/>
            <a:ext cx="86739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7037" y="3256418"/>
            <a:ext cx="86739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7036" y="4427127"/>
            <a:ext cx="86739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037" y="5570127"/>
            <a:ext cx="86739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– ИНИЦИАТОР ГРАЖДАНСКОГО ВЗАИМОДЕЙСТВИЯ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ИНСТРУМЕНТ СОЦИАЛИЗАЦИИ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СПОСОБСТВУЕТ РАЗВИТИЮ 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ПОТЕНЦИАЛА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28650" y="773671"/>
            <a:ext cx="7886700" cy="5084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Будущая библиотека</a:t>
            </a:r>
            <a:endParaRPr lang="ru-RU" sz="3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028" y="1511345"/>
            <a:ext cx="86739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027" y="2514599"/>
            <a:ext cx="86739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0062" y="3535308"/>
            <a:ext cx="78877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КУЛЬТУРНО-ЦИВИЛИЗОВАННАЯ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Культурно-информационный центр просвещения, образования, общения, досуга, релаксации.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mirsmazok.ru/upload/medialibrary/61f/61fb3947bc4e45421a7cd19fce2400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3535308"/>
            <a:ext cx="700011" cy="7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8929" y="4617456"/>
            <a:ext cx="8658918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Формирование предлагаемых библиотекой мероприятий и услуг должно варьироваться в зависимости от реальных, виртуальных </a:t>
            </a:r>
            <a:r>
              <a:rPr lang="ru-RU" dirty="0" smtClean="0"/>
              <a:t>и потенциальных </a:t>
            </a:r>
            <a:r>
              <a:rPr lang="ru-RU" sz="2000" b="1" dirty="0"/>
              <a:t>потребностей её пользователей: </a:t>
            </a:r>
            <a:r>
              <a:rPr lang="ru-RU" dirty="0"/>
              <a:t>информационных, культурных, образовательных и самообразовательных, коммуникационных, досуговых и других. </a:t>
            </a:r>
            <a:endParaRPr lang="ru-RU" dirty="0" smtClean="0"/>
          </a:p>
          <a:p>
            <a:r>
              <a:rPr lang="ru-RU" b="1" dirty="0"/>
              <a:t>Основным подходом </a:t>
            </a:r>
            <a:r>
              <a:rPr lang="ru-RU" dirty="0"/>
              <a:t>при продумывании форм мероприятий основанного на  базовом ресурсе библиотеки, социального заказа общества </a:t>
            </a:r>
            <a:r>
              <a:rPr lang="ru-RU" dirty="0" smtClean="0"/>
              <a:t>являются </a:t>
            </a:r>
            <a:r>
              <a:rPr lang="ru-RU" sz="2000" b="1" dirty="0"/>
              <a:t>проекты, проектная деятельность,</a:t>
            </a:r>
            <a:r>
              <a:rPr lang="ru-RU" dirty="0"/>
              <a:t> реализуемые в библиотеках. </a:t>
            </a:r>
          </a:p>
        </p:txBody>
      </p:sp>
    </p:spTree>
    <p:extLst>
      <p:ext uri="{BB962C8B-B14F-4D97-AF65-F5344CB8AC3E}">
        <p14:creationId xmlns:p14="http://schemas.microsoft.com/office/powerpoint/2010/main" val="20910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5" y="292537"/>
            <a:ext cx="711572" cy="755530"/>
          </a:xfrm>
        </p:spPr>
      </p:pic>
      <p:sp>
        <p:nvSpPr>
          <p:cNvPr id="7" name="TextBox 6"/>
          <p:cNvSpPr txBox="1"/>
          <p:nvPr/>
        </p:nvSpPr>
        <p:spPr>
          <a:xfrm>
            <a:off x="1449026" y="266769"/>
            <a:ext cx="66907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Год науки и технологий в России</a:t>
            </a:r>
          </a:p>
          <a:p>
            <a:r>
              <a:rPr lang="ru-RU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Год знаний в Югре</a:t>
            </a:r>
            <a:endParaRPr lang="ru-RU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7037" y="1054144"/>
            <a:ext cx="86739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 – популяризация науки, ведь социальная функция библиотеки в том, чтобы «делать этот мир понятнее».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2955" y="2166605"/>
            <a:ext cx="8697295" cy="1654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«Популярно о науке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Лекторы: преподаватели высших учебных заведений ХМАО-Югры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 точные науки, технические науки, естественные науки, общественные науки, гуманитарные науки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в течение года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Место: поселения Сургутского района + онлайн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7037" y="3942187"/>
            <a:ext cx="86739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Серия </a:t>
            </a:r>
            <a:r>
              <a:rPr lang="ru-RU" b="1" dirty="0" smtClean="0">
                <a:solidFill>
                  <a:schemeClr val="tx1"/>
                </a:solidFill>
              </a:rPr>
              <a:t>мастер-классов</a:t>
            </a:r>
            <a:r>
              <a:rPr lang="ru-RU" dirty="0" smtClean="0">
                <a:solidFill>
                  <a:schemeClr val="tx1"/>
                </a:solidFill>
              </a:rPr>
              <a:t> «Профессии будущего», «</a:t>
            </a:r>
            <a:r>
              <a:rPr lang="ru-RU" smtClean="0">
                <a:solidFill>
                  <a:schemeClr val="tx1"/>
                </a:solidFill>
              </a:rPr>
              <a:t>Навыки будущего»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Цикл мероприятий к 300-летию Михаила Ломоносова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Цикл мероприятий к 100-летию Андрея Сахарова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3680" y="4856587"/>
            <a:ext cx="8822827" cy="1831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Продвижение фонда научно-популярной литературы, в том числе периодических изданий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Организация лекций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«Популярно о науке» в поселениях, работа с аудиторией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Трансляция в клубах выходного дня 12 мастер-классов «Профессии будущего», «3Д конструирование»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Виртуальная сетевая выставка «Ломоносов. Поступь титана»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Цикл мероприятий, посвящённых 100-летию Андрея Сахарова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mirsmazok.ru/upload/medialibrary/61f/61fb3947bc4e45421a7cd19fce2400e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56" y="5307868"/>
            <a:ext cx="700011" cy="7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7" y="188053"/>
            <a:ext cx="1360054" cy="958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4265" y="268646"/>
            <a:ext cx="7269802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VII </a:t>
            </a:r>
            <a:r>
              <a:rPr lang="ru-RU" sz="2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фестиваль «</a:t>
            </a:r>
            <a:r>
              <a:rPr lang="en-US" sz="2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</a:t>
            </a:r>
            <a:r>
              <a:rPr lang="ru-RU" sz="2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чтение»</a:t>
            </a:r>
            <a:endParaRPr lang="ru-RU" sz="2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1102" y="938213"/>
            <a:ext cx="7002965" cy="5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1103" y="873738"/>
            <a:ext cx="715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 на конкурс субсидий Департамента культуры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ХМАО-Югры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908" y="1560956"/>
            <a:ext cx="8987883" cy="1153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Фестиваль PROчтение - организация шести мероприятий, направленных на творческое развитие: детей, подростков и молодёжи, посредством участия в конкурсах. Конкурсы и фестивали проекта в 2021 году объединены темами: Год науки и технологий в России, Год знаний в Югре, Год путешествий Десятилетия детства в России.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дети и молодёжь от 6 до 24 лет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057" y="2755721"/>
            <a:ext cx="8987883" cy="189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литературного творчества «Сочини сказку» (март-май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издание книги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анимационных фильмов «Вонт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*Таёжные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узоры» (март-август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издание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детским писателем, поэтом (июнь)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конкурс чтецов «Родное слово» (август-октябрь)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граффити «Жизнь в красках» (июль-август)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908" y="4816479"/>
            <a:ext cx="8925211" cy="204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жителей поселений к участию в конкурсах «Сочини сказку», «Родное слово», «Вонт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Таёжные узоры»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фестиваля на Неделе детской книги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к приезду писателя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встреч с писателем в поселениях, + онлайн формат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фестивале граффити (Белый Яр,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Ульт-Ягун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просмотров работ участников в библиотеках  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4" descr="https://mirsmazok.ru/upload/medialibrary/61f/61fb3947bc4e45421a7cd19fce2400e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85" y="5486045"/>
            <a:ext cx="700011" cy="7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2" y="198817"/>
            <a:ext cx="796109" cy="606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8582" y="215132"/>
            <a:ext cx="742603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ЮГРАКОН</a:t>
            </a:r>
            <a:endParaRPr lang="ru-RU" sz="3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057" y="2008592"/>
            <a:ext cx="8987883" cy="997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58" y="2016867"/>
            <a:ext cx="898788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Югракон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— это яркая форма впечатляющего представления, увлекательно-познавательное путешествие по трендам современного искусства и свежий взгляд на чарующую гик-культуру молодёжных движений в России.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058" y="3188585"/>
            <a:ext cx="8926721" cy="2074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690" y="3218179"/>
            <a:ext cx="9575835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Косплей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Фотокосплей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Фанфики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«Комиксы»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Встречи с писателями фантастами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Гости, эксперты современных технологий, фантастики, комиксов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Аллея художников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Шоу косплея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8841" y="5263154"/>
            <a:ext cx="7921600" cy="1411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жителей поселений к участию в конкурсах, фестивалю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комикс-центров, продвижение литературы в библиотеках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фестиваля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Югракон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Библионочи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трансляции фестиваля в библиотеках в онлайн формате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4" descr="https://mirsmazok.ru/upload/medialibrary/61f/61fb3947bc4e45421a7cd19fce2400e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" y="5729378"/>
            <a:ext cx="700011" cy="7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8058" y="739918"/>
            <a:ext cx="8926721" cy="1116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Раскрытие творческого потенциала молодёжи. Объединение </a:t>
            </a:r>
            <a:r>
              <a:rPr lang="ru-RU" dirty="0">
                <a:solidFill>
                  <a:schemeClr val="tx1"/>
                </a:solidFill>
              </a:rPr>
              <a:t>молодых людей по интересам и увлечениям</a:t>
            </a:r>
            <a:r>
              <a:rPr lang="ru-RU" dirty="0" smtClean="0">
                <a:solidFill>
                  <a:schemeClr val="tx1"/>
                </a:solidFill>
              </a:rPr>
              <a:t>. Возможность </a:t>
            </a:r>
            <a:r>
              <a:rPr lang="ru-RU" dirty="0">
                <a:solidFill>
                  <a:schemeClr val="tx1"/>
                </a:solidFill>
              </a:rPr>
              <a:t>встречи, общения, обмена опыта между </a:t>
            </a:r>
            <a:r>
              <a:rPr lang="ru-RU" dirty="0" smtClean="0">
                <a:solidFill>
                  <a:schemeClr val="tx1"/>
                </a:solidFill>
              </a:rPr>
              <a:t>людьми, создание условий для </a:t>
            </a:r>
            <a:r>
              <a:rPr lang="ru-RU" dirty="0">
                <a:solidFill>
                  <a:schemeClr val="tx1"/>
                </a:solidFill>
              </a:rPr>
              <a:t>самовыражения и </a:t>
            </a:r>
            <a:r>
              <a:rPr lang="ru-RU" dirty="0" smtClean="0">
                <a:solidFill>
                  <a:schemeClr val="tx1"/>
                </a:solidFill>
              </a:rPr>
              <a:t>самореализации творческой </a:t>
            </a:r>
            <a:r>
              <a:rPr lang="ru-RU" dirty="0">
                <a:solidFill>
                  <a:schemeClr val="tx1"/>
                </a:solidFill>
              </a:rPr>
              <a:t>молодёжи</a:t>
            </a:r>
          </a:p>
        </p:txBody>
      </p:sp>
    </p:spTree>
    <p:extLst>
      <p:ext uri="{BB962C8B-B14F-4D97-AF65-F5344CB8AC3E}">
        <p14:creationId xmlns:p14="http://schemas.microsoft.com/office/powerpoint/2010/main" val="42085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8" y="117137"/>
            <a:ext cx="2520175" cy="79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11550" y="221765"/>
            <a:ext cx="536931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Национальная палитра</a:t>
            </a:r>
            <a:endParaRPr lang="ru-RU" sz="2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058" y="1076596"/>
            <a:ext cx="8987883" cy="83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296" y="1065057"/>
            <a:ext cx="8731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dirty="0" smtClean="0"/>
              <a:t>содействие </a:t>
            </a:r>
            <a:r>
              <a:rPr lang="ru-RU" dirty="0"/>
              <a:t>достижению взаимопонимания между народами, проживающими на территории Сургутского района, повышению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</a:t>
            </a:r>
            <a:r>
              <a:rPr lang="ru-RU" dirty="0"/>
              <a:t> и культурного уровня граждан, созданию диалога между людьми разных национальностей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2" y="1988387"/>
            <a:ext cx="8998476" cy="2031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518" y="1988387"/>
            <a:ext cx="8452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Формирование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библиотечного </a:t>
            </a: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фонда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Дни культур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мастер-классы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по славянской каллиграфии «Царь-буква</a:t>
            </a: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»;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летний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межнациональный лагерь «Под одним </a:t>
            </a: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небом»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сетевая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выставка литературы на национальных языках «Национальная палитра</a:t>
            </a: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»;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встречи с писателями – представителями национальных </a:t>
            </a: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культур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виртуальные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экскурсии по Сургутскому району для мигрантов</a:t>
            </a:r>
            <a:r>
              <a:rPr lang="ru-RU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;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7424" y="4167786"/>
            <a:ext cx="7787787" cy="2344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литературы, организация выставок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мастер-классов по каллиграфии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Дней культур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 поселениях встреч с писателем, + онлайн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экскурсий по Сургутскому району для мигрантов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летнего межнационального лагеря «Под одним небом», 6 библиотек    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4" descr="https://mirsmazok.ru/upload/medialibrary/61f/61fb3947bc4e45421a7cd19fce2400e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8" y="4637660"/>
            <a:ext cx="823640" cy="8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303"/>
            <a:ext cx="9144000" cy="68580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1" y="238317"/>
            <a:ext cx="783299" cy="7832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1" y="1259934"/>
            <a:ext cx="3191909" cy="4940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920" y="221765"/>
            <a:ext cx="774165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Год путешествий Десятилетия детства</a:t>
            </a:r>
            <a:endParaRPr lang="ru-RU" sz="2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8225" y="812863"/>
            <a:ext cx="5022742" cy="66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8225" y="829415"/>
            <a:ext cx="5007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- привлечение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внимания к вопросам защиты детей, их развитию и самообразованию.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225" y="1618545"/>
            <a:ext cx="5035732" cy="23221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8225" y="1618545"/>
            <a:ext cx="4762029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 лет со дня основания журнала «Вокруг света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45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 со дня основания журнала 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Русского географического общества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u="sng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географфити</a:t>
            </a: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Всероссийский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географический диктант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Великие российские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путешественники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9766" y="4227096"/>
            <a:ext cx="4774839" cy="26086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цикла мероприятий к Году путешествий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«Родное слово», привлечение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граффити «Жизнь в красках»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Клубы выходного дня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чтения «Книжная радуга»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детской книги</a:t>
            </a:r>
          </a:p>
        </p:txBody>
      </p:sp>
      <p:pic>
        <p:nvPicPr>
          <p:cNvPr id="13" name="Picture 4" descr="https://mirsmazok.ru/upload/medialibrary/61f/61fb3947bc4e45421a7cd19fce2400e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31" y="4809737"/>
            <a:ext cx="823640" cy="8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050" name="Picture 2" descr="https://russiaedu.ru/media/cache/image_md_resize/uploads/upload-images/2019/03/07/mZTQ7Rbns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1" y="261463"/>
            <a:ext cx="1954049" cy="130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50" y="261462"/>
            <a:ext cx="6347629" cy="21769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8066" y="470618"/>
            <a:ext cx="6207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широкому кругу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уникальнейшим историческим и архивным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Отечества, теории и практики российской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государственности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Блоки: «Народ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«Территория», «Русский язык», «Власть».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5591" y="2776231"/>
            <a:ext cx="7315200" cy="3293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доступа к ресурсу, регистрация абонентов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новых абонентов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оссия в электронном мире»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«Взгляд иностранца»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в библиотеках с использованием ресурсов Президентской библиотеки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Видеолектории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«Знание о России»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киноклуба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Конференциям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путешествие по Президентской библиотеке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ресурса и его отдельных мероприятий в социальных сетях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4" descr="https://mirsmazok.ru/upload/medialibrary/61f/61fb3947bc4e45421a7cd19fce2400e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6" y="3428999"/>
            <a:ext cx="823640" cy="8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1527</Words>
  <Application>Microsoft Office PowerPoint</Application>
  <PresentationFormat>Экран (4:3)</PresentationFormat>
  <Paragraphs>162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Adobe Fan Heiti Std B</vt:lpstr>
      <vt:lpstr>SimSun</vt:lpstr>
      <vt:lpstr>Arial</vt:lpstr>
      <vt:lpstr>Calibri</vt:lpstr>
      <vt:lpstr>Calibri Light</vt:lpstr>
      <vt:lpstr>Mangal</vt:lpstr>
      <vt:lpstr>Times New Roman</vt:lpstr>
      <vt:lpstr>Wingdings</vt:lpstr>
      <vt:lpstr>Тема Office</vt:lpstr>
      <vt:lpstr>Проектная деятельность библиотек как способ трансформации</vt:lpstr>
      <vt:lpstr>Презентация PowerPoint</vt:lpstr>
      <vt:lpstr>Будущая библиотека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библитек</dc:title>
  <dc:creator>Татьяна Видова</dc:creator>
  <cp:lastModifiedBy>Татьяна Видова</cp:lastModifiedBy>
  <cp:revision>53</cp:revision>
  <cp:lastPrinted>2021-02-24T18:23:54Z</cp:lastPrinted>
  <dcterms:created xsi:type="dcterms:W3CDTF">2021-02-20T07:23:49Z</dcterms:created>
  <dcterms:modified xsi:type="dcterms:W3CDTF">2021-02-25T04:26:27Z</dcterms:modified>
</cp:coreProperties>
</file>