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5" r:id="rId10"/>
    <p:sldId id="270" r:id="rId11"/>
    <p:sldId id="264" r:id="rId12"/>
    <p:sldId id="266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Татьяна Видова" initials="ТВ" lastIdx="2" clrIdx="0">
    <p:extLst>
      <p:ext uri="{19B8F6BF-5375-455C-9EA6-DF929625EA0E}">
        <p15:presenceInfo xmlns:p15="http://schemas.microsoft.com/office/powerpoint/2012/main" userId="Татьяна Видов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5807"/>
    <a:srgbClr val="221A18"/>
    <a:srgbClr val="F5FE00"/>
    <a:srgbClr val="EB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18" autoAdjust="0"/>
    <p:restoredTop sz="69680" autoAdjust="0"/>
  </p:normalViewPr>
  <p:slideViewPr>
    <p:cSldViewPr snapToGrid="0">
      <p:cViewPr varScale="1">
        <p:scale>
          <a:sx n="49" d="100"/>
          <a:sy n="49" d="100"/>
        </p:scale>
        <p:origin x="136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9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600" b="1" dirty="0">
                <a:solidFill>
                  <a:srgbClr val="FF0000"/>
                </a:solidFill>
              </a:rPr>
              <a:t>Состояние здоровья</a:t>
            </a:r>
          </a:p>
        </c:rich>
      </c:tx>
      <c:layout>
        <c:manualLayout>
          <c:xMode val="edge"/>
          <c:yMode val="edge"/>
          <c:x val="0.35832098765432102"/>
          <c:y val="4.82103669889088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Состояние здоровья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7.3437500000000058E-2"/>
                  <c:y val="7.329422531408555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4999999999999997E-2"/>
                      <c:h val="7.3242182994452329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8028365898707116"/>
                  <c:y val="2.240160098449917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5438048021775055"/>
                  <c:y val="-0.2879171775573667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3472071850393702"/>
                  <c:y val="-0.15452730348626331"/>
                </c:manualLayout>
              </c:layout>
              <c:tx>
                <c:rich>
                  <a:bodyPr/>
                  <a:lstStyle/>
                  <a:p>
                    <a:fld id="{2547EADD-5DE2-425E-93C5-50B6126C84AB}" type="VALUE">
                      <a:rPr lang="en-US" sz="2400"/>
                      <a:pPr/>
                      <a:t>[ЗНАЧЕНИЕ]</a:t>
                    </a:fld>
                    <a:endParaRPr lang="ru-RU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Медицина </c:v>
                </c:pt>
                <c:pt idx="1">
                  <c:v>Окружающая среда </c:v>
                </c:pt>
                <c:pt idx="2">
                  <c:v>Наследственность</c:v>
                </c:pt>
                <c:pt idx="3">
                  <c:v>Образ жизни и состояние души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0.1</c:v>
                </c:pt>
                <c:pt idx="1">
                  <c:v>0.2</c:v>
                </c:pt>
                <c:pt idx="2">
                  <c:v>0.2</c:v>
                </c:pt>
                <c:pt idx="3">
                  <c:v>0.5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УРОВЕНЬ ТРЕВОЖНОСТИ</a:t>
            </a:r>
          </a:p>
        </c:rich>
      </c:tx>
      <c:layout>
        <c:manualLayout>
          <c:xMode val="edge"/>
          <c:yMode val="edge"/>
          <c:x val="0.2723512893968868"/>
          <c:y val="4.45312069645846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>
                <a:alpha val="85000"/>
              </a:srgb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Высокий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0.17</c:v>
                </c:pt>
                <c:pt idx="1">
                  <c:v>0.4</c:v>
                </c:pt>
                <c:pt idx="2">
                  <c:v>0.42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DB5807">
                <a:alpha val="84706"/>
              </a:srgb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Высокий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0.35</c:v>
                </c:pt>
                <c:pt idx="1">
                  <c:v>0.33</c:v>
                </c:pt>
                <c:pt idx="2">
                  <c:v>0.31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112219032"/>
        <c:axId val="112215112"/>
        <c:axId val="0"/>
      </c:bar3DChart>
      <c:catAx>
        <c:axId val="112219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2215112"/>
        <c:crosses val="autoZero"/>
        <c:auto val="1"/>
        <c:lblAlgn val="ctr"/>
        <c:lblOffset val="100"/>
        <c:noMultiLvlLbl val="0"/>
      </c:catAx>
      <c:valAx>
        <c:axId val="112215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2219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0.2866</cdr:x>
      <cdr:y>0.39108</cdr:y>
    </cdr:from>
    <cdr:to>
      <cdr:x>0.48185</cdr:x>
      <cdr:y>0.64828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948247" y="2266498"/>
          <a:ext cx="2008563" cy="14905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200" dirty="0" smtClean="0">
              <a:solidFill>
                <a:schemeClr val="bg2">
                  <a:lumMod val="25000"/>
                </a:schemeClr>
              </a:solidFill>
            </a:rPr>
            <a:t>Образ жизни и состояние души</a:t>
          </a:r>
          <a:endParaRPr lang="ru-RU" sz="2200" dirty="0">
            <a:solidFill>
              <a:schemeClr val="bg2">
                <a:lumMod val="2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0.4908</cdr:x>
      <cdr:y>0.24596</cdr:y>
    </cdr:from>
    <cdr:to>
      <cdr:x>0.62088</cdr:x>
      <cdr:y>0.30749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048862" y="1425435"/>
          <a:ext cx="1338133" cy="3565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500" dirty="0" smtClean="0">
              <a:solidFill>
                <a:schemeClr val="bg2">
                  <a:lumMod val="25000"/>
                </a:schemeClr>
              </a:solidFill>
            </a:rPr>
            <a:t>Медицина</a:t>
          </a:r>
          <a:endParaRPr lang="ru-RU" sz="1500" dirty="0">
            <a:solidFill>
              <a:schemeClr val="bg2">
                <a:lumMod val="2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0.51945</cdr:x>
      <cdr:y>0.39263</cdr:y>
    </cdr:from>
    <cdr:to>
      <cdr:x>0.73741</cdr:x>
      <cdr:y>0.5315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343555" y="2275479"/>
          <a:ext cx="2242154" cy="8048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dirty="0" smtClean="0"/>
            <a:t>Окружающая среда</a:t>
          </a:r>
          <a:endParaRPr lang="ru-RU" sz="18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9C1476-C823-4830-A88B-E681AD1C8B4C}" type="datetimeFigureOut">
              <a:rPr lang="ru-RU" smtClean="0"/>
              <a:t>31.08.2017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1475C1-662B-4C8E-8ABB-53DB41705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657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Начну выступление со слов величайшего философа древности Сократа: «В каждом человеке - солнце. Только дайте ему светить». Эти</a:t>
            </a:r>
            <a:r>
              <a:rPr lang="ru-RU" baseline="0" dirty="0" smtClean="0"/>
              <a:t> слова как нельзя лучше отражают главную миссию проекта </a:t>
            </a:r>
            <a:r>
              <a:rPr lang="ru-RU" dirty="0" smtClean="0"/>
              <a:t>Сургутской</a:t>
            </a:r>
            <a:r>
              <a:rPr lang="ru-RU" baseline="0" dirty="0" smtClean="0"/>
              <a:t> районной централизованной библиотечной системы «Уроки счастья: территория добра, любви и радости. Психологические тренинги для подростков».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475C1-662B-4C8E-8ABB-53DB4170546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7165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Темы тренингов</a:t>
            </a:r>
            <a:r>
              <a:rPr lang="ru-RU" baseline="0" dirty="0" smtClean="0"/>
              <a:t> на экране.</a:t>
            </a:r>
          </a:p>
          <a:p>
            <a:r>
              <a:rPr lang="ru-RU" baseline="0" dirty="0" smtClean="0"/>
              <a:t>Обозначу над чем работали более конкретно:</a:t>
            </a:r>
          </a:p>
          <a:p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Подростки</a:t>
            </a:r>
            <a:r>
              <a:rPr lang="ru-RU" sz="1200" baseline="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учились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ориентироваться в системе понятий, посредством анализа «культуры взаимоотношений в обществе»</a:t>
            </a:r>
          </a:p>
          <a:p>
            <a:r>
              <a:rPr lang="ru-RU" dirty="0" smtClean="0"/>
              <a:t>Учились анализировать влияние внешних проявлений (походки, жестов, позы, мимики) на восприятие окружающими.</a:t>
            </a:r>
          </a:p>
          <a:p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Учились приемам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саморегуляции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способностей к сопереживанию, внимательному участию, поддержке.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Определяли грани «зоны нетерпимости»; осваивали чувство «толерантности» и его воздействие на формирование позитивных взглядов.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Стимулировали в себе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эмпатию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12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умение сопереживать, сочувствовать.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Определяли в себе жизненные ценности.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Знакомились со средствами позитивной коммуникации.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Учились приходить к единству принятия решения внутри группы, работали над сплоченностью группы, учились оказывать взаимную поддержку.</a:t>
            </a:r>
            <a:endParaRPr lang="ru-RU" sz="1200" baseline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Отрабатывали приёмы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саморегуляции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саморефлексии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Формировали умение слушать и слышать.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Стимулировали стремление к самостоятельному суждению и принятию решения в той или иной ситуации.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Развивать индивидуальные и групповые навыки решения проблем.</a:t>
            </a:r>
            <a:endParaRPr lang="ru-RU" sz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Создавали</a:t>
            </a:r>
            <a:r>
              <a:rPr lang="ru-RU" sz="12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ориентировку на здоровый образ жизни как залог счастливой жизни.</a:t>
            </a:r>
            <a:endParaRPr lang="ru-RU" sz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475C1-662B-4C8E-8ABB-53DB4170546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853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Темы выставки </a:t>
            </a:r>
            <a:r>
              <a:rPr lang="ru-RU" baseline="0" dirty="0" smtClean="0"/>
              <a:t>на экране.</a:t>
            </a:r>
            <a:endParaRPr lang="en-US" baseline="0" dirty="0" smtClean="0"/>
          </a:p>
          <a:p>
            <a:r>
              <a:rPr lang="ru-RU" baseline="0" dirty="0" smtClean="0"/>
              <a:t>Библиотерапия – это наука, возникшая на стыке медицины и библиотечного дела, объект </a:t>
            </a:r>
            <a:r>
              <a:rPr lang="ru-RU" baseline="0" dirty="0" err="1" smtClean="0"/>
              <a:t>библиотерапии</a:t>
            </a:r>
            <a:r>
              <a:rPr lang="ru-RU" baseline="0" dirty="0" smtClean="0"/>
              <a:t> читатель-пациент, как здоровый в качестве профилактики так и больной. Здесь на ум приходит уместная поговорка «Немец лечится за три года до болезни, русский за два часа до смерти». В случае с нашим проектом мы взяли пример с Европы.</a:t>
            </a:r>
          </a:p>
          <a:p>
            <a:r>
              <a:rPr lang="ru-RU" baseline="0" dirty="0" smtClean="0"/>
              <a:t>Сейчас </a:t>
            </a:r>
            <a:r>
              <a:rPr lang="ru-RU" baseline="0" dirty="0" err="1" smtClean="0"/>
              <a:t>библиотерапию</a:t>
            </a:r>
            <a:r>
              <a:rPr lang="ru-RU" baseline="0" dirty="0" smtClean="0"/>
              <a:t> относят к комплексу общественных наук, поскольку объектом её изучения является личность, существующая в рамках определённого общества. Библиотерапия объединяет знания в области библиотековедения, психологии, педагогики, медицины, социологии, культурологии и других наук.</a:t>
            </a:r>
          </a:p>
          <a:p>
            <a:r>
              <a:rPr lang="ru-RU" baseline="0" dirty="0" smtClean="0"/>
              <a:t>Самым общепринятым считается определение Юлии </a:t>
            </a:r>
            <a:r>
              <a:rPr lang="ru-RU" baseline="0" dirty="0" err="1" smtClean="0"/>
              <a:t>Дрешер</a:t>
            </a:r>
            <a:r>
              <a:rPr lang="ru-RU" baseline="0" dirty="0" smtClean="0"/>
              <a:t>: «Библиотерапия — это наука, нацеленная на формирование у человека навыков и способностей противостоять неординарным ситуациям (болезням, стрессам, депрессии и т.д.), укреплять силу воли, наращивать интеллектуальный и образовательный уровень».</a:t>
            </a:r>
          </a:p>
          <a:p>
            <a:r>
              <a:rPr lang="ru-RU" baseline="0" dirty="0" smtClean="0"/>
              <a:t>Основные задачи курса </a:t>
            </a:r>
            <a:r>
              <a:rPr lang="ru-RU" baseline="0" dirty="0" err="1" smtClean="0"/>
              <a:t>библиотерапии</a:t>
            </a:r>
            <a:r>
              <a:rPr lang="ru-RU" baseline="0" dirty="0" smtClean="0"/>
              <a:t> (правильнее будет сказать элементов </a:t>
            </a:r>
            <a:r>
              <a:rPr lang="ru-RU" baseline="0" dirty="0" err="1" smtClean="0"/>
              <a:t>библиотекрапии</a:t>
            </a:r>
            <a:r>
              <a:rPr lang="ru-RU" baseline="0" dirty="0" smtClean="0"/>
              <a:t>) внутри проекта над которыми мы работали было знакомство с психологическими проблемами литературных героев, персонажей из книг, подростки совместно с библиотекарем и психологом пытались выяснить в чем заключается суть проблемы, как вышел из нее герой книги, как можно было решить эту проблему иначе, какое решение проблемы наиболее оптимально.</a:t>
            </a:r>
          </a:p>
          <a:p>
            <a:r>
              <a:rPr lang="ru-RU" dirty="0" smtClean="0"/>
              <a:t>На</a:t>
            </a:r>
            <a:r>
              <a:rPr lang="ru-RU" baseline="0" dirty="0" smtClean="0"/>
              <a:t> основе отрывков из литературных произведений, либо обзора всего произведения современных, советских и классических авторов, таких как Гришковец или Андерсен, Литвак или </a:t>
            </a:r>
            <a:r>
              <a:rPr lang="ru-RU" baseline="0" dirty="0" err="1" smtClean="0"/>
              <a:t>Ларсон</a:t>
            </a:r>
            <a:r>
              <a:rPr lang="ru-RU" baseline="0" dirty="0" smtClean="0"/>
              <a:t>, Шахназаров или Пастернак, подростки знакомились с теми же психологическими проблемами, работа над которыми проводилась на тренинге.</a:t>
            </a:r>
          </a:p>
          <a:p>
            <a:r>
              <a:rPr lang="ru-RU" baseline="0" dirty="0" smtClean="0"/>
              <a:t>Из 50 экземпляров представленной на выставке, выдача составили 60.</a:t>
            </a: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475C1-662B-4C8E-8ABB-53DB4170546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350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Batang"/>
                <a:cs typeface="+mn-cs"/>
              </a:rPr>
              <a:t>Для контроля эффективности проведённых тренингов использовались психологические диагностические методики: «Опросник тревожности подростка», </a:t>
            </a:r>
            <a:r>
              <a:rPr lang="ru-RU" sz="1200" b="0" dirty="0" smtClean="0">
                <a:effectLst/>
                <a:latin typeface="Verdana" panose="020B0604030504040204" pitchFamily="34" charset="0"/>
                <a:ea typeface="Batang"/>
              </a:rPr>
              <a:t>«Шкала социально-ситуационной тревоги» </a:t>
            </a:r>
            <a:r>
              <a:rPr lang="ru-RU" sz="1200" b="0" dirty="0" err="1" smtClean="0">
                <a:effectLst/>
                <a:latin typeface="Verdana" panose="020B0604030504040204" pitchFamily="34" charset="0"/>
                <a:ea typeface="Batang"/>
              </a:rPr>
              <a:t>Кондаша</a:t>
            </a:r>
            <a:r>
              <a:rPr lang="ru-RU" sz="1200" b="0" dirty="0" smtClean="0">
                <a:effectLst/>
                <a:latin typeface="Verdana" panose="020B0604030504040204" pitchFamily="34" charset="0"/>
                <a:ea typeface="Batang"/>
              </a:rPr>
              <a:t>,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Batang"/>
                <a:cs typeface="+mn-cs"/>
              </a:rPr>
              <a:t>проективная методика «Дерево», позволяющие сравнить уровень тревожности (куда кроме собственно тревожности, включены конфликтность, агрессия, неуверенность в себе) подростковой группы до проведения тренингов и после основной части программы </a:t>
            </a:r>
          </a:p>
          <a:p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Batang"/>
                <a:cs typeface="+mn-cs"/>
              </a:rPr>
              <a:t>Углубляться в графики и диаграммы не буду, для этого понадобится серьезное количество время,</a:t>
            </a:r>
          </a:p>
          <a:p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Batang"/>
                <a:cs typeface="+mn-cs"/>
              </a:rPr>
              <a:t>Назову только общую статистику, из диаграммы видно, что подростки стали реже испытывать высокую и среднюю тревожность, в то время к низкому уровню тревожности научились  приходить большее количество ребят при возникновении тех же ситуаций. В соответствии с диагностикой оценивались различные ситуации (школа, дом, двор, сверстники, ребенок-взрослый, отношение к будущему) </a:t>
            </a:r>
          </a:p>
          <a:p>
            <a:pPr algn="just"/>
            <a:r>
              <a:rPr lang="ru-RU" sz="1200" b="1" dirty="0" smtClean="0">
                <a:effectLst/>
                <a:latin typeface="Times New Roman" panose="02020603050405020304" pitchFamily="18" charset="0"/>
                <a:ea typeface="Batang"/>
              </a:rPr>
              <a:t>Результаты диагностики:</a:t>
            </a:r>
            <a:endParaRPr lang="ru-RU" sz="1200" dirty="0" smtClean="0">
              <a:effectLst/>
              <a:latin typeface="Times New Roman" panose="02020603050405020304" pitchFamily="18" charset="0"/>
              <a:ea typeface="Batang"/>
            </a:endParaRPr>
          </a:p>
          <a:p>
            <a:pPr algn="just"/>
            <a:r>
              <a:rPr lang="ru-RU" sz="1200" b="1" dirty="0" smtClean="0">
                <a:effectLst/>
                <a:latin typeface="Times New Roman" panose="02020603050405020304" pitchFamily="18" charset="0"/>
                <a:ea typeface="Batang"/>
              </a:rPr>
              <a:t>- 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Batang"/>
              </a:rPr>
              <a:t>снижение уровня тревожности и агрессивности у подростков;</a:t>
            </a:r>
          </a:p>
          <a:p>
            <a:pPr marL="171450" indent="-171450" algn="just">
              <a:buFontTx/>
              <a:buChar char="-"/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Batang"/>
              </a:rPr>
              <a:t>повышение ответственности подростков за собственные поступки</a:t>
            </a:r>
            <a:r>
              <a:rPr lang="ru-RU" sz="1200" baseline="0" dirty="0" smtClean="0">
                <a:effectLst/>
                <a:latin typeface="Times New Roman" panose="02020603050405020304" pitchFamily="18" charset="0"/>
                <a:ea typeface="Batang"/>
              </a:rPr>
              <a:t> </a:t>
            </a:r>
          </a:p>
          <a:p>
            <a:pPr marL="171450" indent="-171450" algn="just">
              <a:buFontTx/>
              <a:buChar char="-"/>
            </a:pPr>
            <a:r>
              <a:rPr lang="ru-RU" sz="1200" baseline="0" dirty="0" smtClean="0">
                <a:effectLst/>
                <a:latin typeface="Times New Roman" panose="02020603050405020304" pitchFamily="18" charset="0"/>
                <a:ea typeface="Batang"/>
              </a:rPr>
              <a:t>Повышение способности к самоконтролю</a:t>
            </a:r>
            <a:endParaRPr lang="ru-RU" sz="1200" dirty="0" smtClean="0">
              <a:effectLst/>
              <a:latin typeface="Times New Roman" panose="02020603050405020304" pitchFamily="18" charset="0"/>
              <a:ea typeface="Batang"/>
            </a:endParaRP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475C1-662B-4C8E-8ABB-53DB4170546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0610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Таким образом, диагностика показала положительную динамику в психологическом развитии детей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Были выполнены задачи проекта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Подростков познакомили с основами здорового образа жизни;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Подростков ориентировали на установку о том, что соблюдение здорового образа жизни является залогом психического здоровья;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Подросткам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показали способы контроля над настроением и душевным состоянием, учили противостоять стрессовому настроению и радоваться жизни;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Прививали любовь к чтению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Batang"/>
                <a:cs typeface="+mn-cs"/>
              </a:rPr>
              <a:t>Следовательно: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Batang"/>
                <a:cs typeface="+mn-cs"/>
              </a:rPr>
              <a:t>ц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ель проекта: развитие потребностей и способностей подростков быть счастливыми выполнена.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 окончании проекта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ребят порадовали и  вручили им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сертификаты о прохождении курса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Batang"/>
              <a:cs typeface="+mn-cs"/>
            </a:endParaRP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475C1-662B-4C8E-8ABB-53DB4170546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3951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Не только положительная</a:t>
            </a:r>
            <a:r>
              <a:rPr lang="ru-RU" baseline="0" dirty="0" smtClean="0"/>
              <a:t> динамика от реализации проекта, свидетельствует о его нужности и актуальности.</a:t>
            </a:r>
          </a:p>
          <a:p>
            <a:r>
              <a:rPr lang="ru-RU" baseline="0" dirty="0" smtClean="0"/>
              <a:t>Проследите: 2016 год - Год детства в Югре, с 2018 года вступает в силу десятилетие детства в России – мы идём верным путем, заботясь о здоровье наших детей.</a:t>
            </a:r>
            <a:endParaRPr lang="ru-RU" dirty="0" smtClean="0"/>
          </a:p>
          <a:p>
            <a:r>
              <a:rPr lang="ru-RU" dirty="0" smtClean="0"/>
              <a:t>А потому нами ведётся работа чтобы эту же программу можно было реализовать в посёлках Сургутского района с подростками Белого Яра, Солнечного, Барсово.</a:t>
            </a: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475C1-662B-4C8E-8ABB-53DB4170546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5596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 помните: «Девять десятых нашего счастья зависит от здоровья». А потому желаю вам здоровья и счастья!</a:t>
            </a:r>
            <a:r>
              <a:rPr lang="ru-RU" baseline="0" dirty="0" smtClean="0"/>
              <a:t>  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475C1-662B-4C8E-8ABB-53DB4170546D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125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Будущее нашего государства и конкретных</a:t>
            </a:r>
            <a:r>
              <a:rPr lang="ru-RU" baseline="0" dirty="0" smtClean="0"/>
              <a:t> людей </a:t>
            </a:r>
            <a:r>
              <a:rPr lang="ru-RU" dirty="0" smtClean="0"/>
              <a:t>определяется состоянием нации его населяющей, прежде всего здоровой нации. Тут нужно ответить на два вопроса</a:t>
            </a:r>
            <a:r>
              <a:rPr lang="ru-RU" baseline="0" dirty="0" smtClean="0"/>
              <a:t>:</a:t>
            </a:r>
            <a:r>
              <a:rPr lang="ru-RU" dirty="0" smtClean="0"/>
              <a:t> что такое здоровье</a:t>
            </a:r>
            <a:r>
              <a:rPr lang="ru-RU" baseline="0" dirty="0" smtClean="0"/>
              <a:t> и при чем здесь библиотека.</a:t>
            </a:r>
          </a:p>
          <a:p>
            <a:endParaRPr lang="ru-RU" baseline="0" dirty="0" smtClean="0"/>
          </a:p>
          <a:p>
            <a:r>
              <a:rPr lang="ru-RU" baseline="0" dirty="0" smtClean="0"/>
              <a:t>Обращусь к словам великого философа Артура Шопенгауэра. Когда великого мудреца однажды спросили: «Что является для человека наиболее ценным и важным в жизни – богатство или слава», мудрец ответил «Здоровье до того перевешивает все остальные блага жизни, что поистине здоровый нищий счастливее больного короля».</a:t>
            </a:r>
          </a:p>
          <a:p>
            <a:endParaRPr lang="ru-RU" baseline="0" dirty="0" smtClean="0"/>
          </a:p>
          <a:p>
            <a:r>
              <a:rPr lang="ru-RU" dirty="0" smtClean="0"/>
              <a:t>Различные источники определяют термин «здоровье» по разному. Существует деление на пять составляющих,</a:t>
            </a:r>
            <a:r>
              <a:rPr lang="ru-RU" baseline="0" dirty="0" smtClean="0"/>
              <a:t> куда входит </a:t>
            </a:r>
            <a:r>
              <a:rPr lang="ru-RU" dirty="0" smtClean="0"/>
              <a:t>нравственное, духовное, физическое, психическое и социальное</a:t>
            </a:r>
            <a:r>
              <a:rPr lang="ru-RU" baseline="0" dirty="0" smtClean="0"/>
              <a:t> здоровье. Но общепризнанным и ёмким одновременно следует признать определение Всемирной Организации Здравоохранения:</a:t>
            </a:r>
          </a:p>
          <a:p>
            <a:r>
              <a:rPr lang="ru-RU" dirty="0" smtClean="0"/>
              <a:t>«Здоровье – это состояние полного физического,</a:t>
            </a:r>
            <a:r>
              <a:rPr lang="ru-RU" baseline="0" dirty="0" smtClean="0"/>
              <a:t> психического и социального благополучия</a:t>
            </a:r>
            <a:r>
              <a:rPr lang="ru-RU" dirty="0" smtClean="0"/>
              <a:t>».</a:t>
            </a:r>
          </a:p>
          <a:p>
            <a:r>
              <a:rPr lang="ru-RU" dirty="0" smtClean="0"/>
              <a:t>А не просто отсутствие болезней,</a:t>
            </a:r>
            <a:r>
              <a:rPr lang="ru-RU" baseline="0" dirty="0" smtClean="0"/>
              <a:t> как считают большинство людей с российским менталитетом.</a:t>
            </a:r>
            <a:r>
              <a:rPr lang="ru-RU" dirty="0" smtClean="0"/>
              <a:t> </a:t>
            </a: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475C1-662B-4C8E-8ABB-53DB4170546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792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	Общепризнано, что состояние здоровья человека лишь на 10% зависит от медицины, ещё на</a:t>
            </a:r>
            <a:r>
              <a:rPr lang="ru-RU" baseline="0" dirty="0" smtClean="0"/>
              <a:t> 20 % - от окружающей среды, на 20% - от наследственности и на 50% от состояния души. Вот где кроются большие резервы улучшения качества и продолжительности жизни человека. И вот где кроется потенциал для работы библиотеки. </a:t>
            </a:r>
            <a:endParaRPr lang="ru-RU" dirty="0" smtClean="0"/>
          </a:p>
          <a:p>
            <a:r>
              <a:rPr lang="ru-RU" dirty="0" smtClean="0"/>
              <a:t>	Когда мы говорим о психическом здоровье, приходит понимание того, что нет ничего более важного, чем учить людей как стать счастливыми, как преуспеть в будущей жизни, как следить за своим здоровьем, как контролировать свои настроения и душевное состояние. </a:t>
            </a:r>
          </a:p>
          <a:p>
            <a:r>
              <a:rPr lang="ru-RU" dirty="0" smtClean="0"/>
              <a:t>	Это самые важные вещи в жизни каждого, а научить этому легче да и нужнее в юном подростковом возрасте, когда люди более восприимчивы к обучению с одной стороны, и находятся в зоне риска по биологическим (интенсивное созревание) и социальным (уже не ребёнок, ещё не взрослый) причинам с другой. </a:t>
            </a: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475C1-662B-4C8E-8ABB-53DB4170546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987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Таким образом мы пришли к разработке проекта, который мы назвали «Уроки счастья: территория добра, любви и радости. Психологические тренинги для подростков»</a:t>
            </a:r>
          </a:p>
          <a:p>
            <a:r>
              <a:rPr lang="ru-RU" dirty="0" smtClean="0"/>
              <a:t>Проект-программа направлена на укрепление психического здоровья подростков, развитие потребностей и способностей подростков быть счастливыми, а также профилактику суицидального поведения.</a:t>
            </a:r>
          </a:p>
          <a:p>
            <a:r>
              <a:rPr lang="ru-RU" dirty="0" smtClean="0"/>
              <a:t>Цель проекта: развитие потребностей и способностей подростков</a:t>
            </a:r>
            <a:r>
              <a:rPr lang="ru-RU" baseline="0" dirty="0" smtClean="0"/>
              <a:t> быть счастливыми </a:t>
            </a:r>
            <a:endParaRPr lang="ru-RU" dirty="0" smtClean="0"/>
          </a:p>
          <a:p>
            <a:r>
              <a:rPr lang="ru-RU" dirty="0" smtClean="0"/>
              <a:t>Задачи:</a:t>
            </a:r>
          </a:p>
          <a:p>
            <a:r>
              <a:rPr lang="ru-RU" dirty="0" smtClean="0"/>
              <a:t>1. познакомить подростков с основами здорового образа жизни;</a:t>
            </a:r>
          </a:p>
          <a:p>
            <a:r>
              <a:rPr lang="ru-RU" dirty="0" smtClean="0"/>
              <a:t>2. сформировать представление о том, что соблюдение здорового образа жизни является залогом психического здоровья;</a:t>
            </a:r>
          </a:p>
          <a:p>
            <a:r>
              <a:rPr lang="ru-RU" dirty="0" smtClean="0"/>
              <a:t>3. научить подростков радоваться жизни;</a:t>
            </a:r>
          </a:p>
          <a:p>
            <a:r>
              <a:rPr lang="ru-RU" dirty="0" smtClean="0"/>
              <a:t>4. научить подростков противостоять стрессовому настроению;</a:t>
            </a:r>
          </a:p>
          <a:p>
            <a:r>
              <a:rPr lang="ru-RU" dirty="0" smtClean="0"/>
              <a:t>5. показать способы контроля над своим настроением и душевным состоянием. </a:t>
            </a:r>
          </a:p>
          <a:p>
            <a:r>
              <a:rPr lang="ru-RU" dirty="0" smtClean="0"/>
              <a:t>6. привитие любви к чтению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475C1-662B-4C8E-8ABB-53DB4170546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943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Участники проекта:</a:t>
            </a:r>
          </a:p>
          <a:p>
            <a:pPr marL="228600" indent="-228600">
              <a:buAutoNum type="arabicPeriod"/>
            </a:pPr>
            <a:r>
              <a:rPr lang="ru-RU" dirty="0" smtClean="0"/>
              <a:t>Центральная районная библиотека им. Г. А. Пирожникова –</a:t>
            </a:r>
            <a:r>
              <a:rPr lang="ru-RU" baseline="0" dirty="0" smtClean="0"/>
              <a:t> разработка проекта, поиск финансирования, партнёров, общее руководство</a:t>
            </a:r>
            <a:endParaRPr lang="ru-RU" dirty="0" smtClean="0"/>
          </a:p>
          <a:p>
            <a:pPr marL="228600" indent="-228600">
              <a:buAutoNum type="arabicPeriod"/>
            </a:pPr>
            <a:r>
              <a:rPr lang="ru-RU" dirty="0" smtClean="0"/>
              <a:t>Белоярская детская библиотека: территория</a:t>
            </a:r>
            <a:r>
              <a:rPr lang="ru-RU" baseline="0" dirty="0" smtClean="0"/>
              <a:t> реализации проекта, разработка выставок «Книги счастья: </a:t>
            </a:r>
            <a:r>
              <a:rPr lang="ru-RU" baseline="0" dirty="0" err="1" smtClean="0"/>
              <a:t>библиотерапия</a:t>
            </a:r>
            <a:r>
              <a:rPr lang="ru-RU" baseline="0" dirty="0" smtClean="0"/>
              <a:t>» к каждому занятию и проведение обзоров выставок </a:t>
            </a:r>
            <a:endParaRPr lang="ru-RU" dirty="0" smtClean="0"/>
          </a:p>
          <a:p>
            <a:pPr marL="228600" indent="-228600">
              <a:buAutoNum type="arabicPeriod"/>
            </a:pPr>
            <a:r>
              <a:rPr lang="ru-RU" dirty="0" smtClean="0"/>
              <a:t>Белоярская</a:t>
            </a:r>
            <a:r>
              <a:rPr lang="ru-RU" baseline="0" dirty="0" smtClean="0"/>
              <a:t> </a:t>
            </a:r>
            <a:r>
              <a:rPr lang="ru-RU" dirty="0" smtClean="0"/>
              <a:t>средняя общеобразовательная школа:</a:t>
            </a:r>
            <a:r>
              <a:rPr lang="ru-RU" baseline="0" dirty="0" smtClean="0"/>
              <a:t> согласование со школьным расписанием внеклассной работы, отбор группы детей, сопровождение детей на занятия</a:t>
            </a:r>
          </a:p>
          <a:p>
            <a:pPr marL="228600" indent="-228600">
              <a:buAutoNum type="arabicPeriod"/>
            </a:pPr>
            <a:r>
              <a:rPr lang="ru-RU" dirty="0" smtClean="0"/>
              <a:t>Учащиеся Белоярской средней общеобразовательной школы (группа из</a:t>
            </a:r>
            <a:r>
              <a:rPr lang="ru-RU" baseline="0" dirty="0" smtClean="0"/>
              <a:t> 15 человек в возрасте от 12 до 14 лет</a:t>
            </a:r>
            <a:r>
              <a:rPr lang="ru-RU" dirty="0" smtClean="0"/>
              <a:t>): обучение в соответствии с программой занятий «Уроки счастья».</a:t>
            </a:r>
          </a:p>
          <a:p>
            <a:pPr marL="228600" indent="-228600">
              <a:buAutoNum type="arabicPeriod"/>
            </a:pPr>
            <a:r>
              <a:rPr lang="ru-RU" dirty="0" smtClean="0"/>
              <a:t>Психологи-практики: разработка программы занятий, проведение занятий, входной и выходной диагностик, индивидуальных консультаций. </a:t>
            </a:r>
          </a:p>
          <a:p>
            <a:r>
              <a:rPr lang="ru-RU" dirty="0" smtClean="0"/>
              <a:t>Горшкова Татьяна Ильинична, педагог-психолог, специализируется на возрасте детей 12-14 лет, работает с детьми в муниципальном учреждении по работе с подростками и молодёжью «Вариант»,</a:t>
            </a:r>
          </a:p>
          <a:p>
            <a:r>
              <a:rPr lang="ru-RU" dirty="0" err="1" smtClean="0"/>
              <a:t>Сваровская</a:t>
            </a:r>
            <a:r>
              <a:rPr lang="ru-RU" dirty="0" smtClean="0"/>
              <a:t> Надежда Александровна, педагог-психолог, преподаватель Сургутского государственного университета</a:t>
            </a: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475C1-662B-4C8E-8ABB-53DB4170546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016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Этапы реализации проекта: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Идея и разработка проекта: зачем проект был разработан, его актуальность я озвучила во вступлении выступления, автором проекта являюсь я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Проект был направлен депутату Думы Ханты-Мансийского автономного округа – Югры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Западновой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Наталье  Леонидовне, и поддержан ею (средства были выделены на оплату услуг психологам и раздаточный материал для участников тренинга: канцелярия, материалы для творчества и прочее)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Обязательным условием осуществления проекта являлось проведение диагностик входной, для оценки стартового уровня психологического состояния и грамотности детей и выходной, для сравнительной характеристики и оценки результатов проведения проекта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Собственно тренинги. Индивидуальные консультации. Подготовка и обзор выставки «Книги счастья»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Выходная диагностика – оценка результатов реализации проекта 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И. наконец, развитие проекта в дальнейшем. Заинтересованность в проекте существует и сегодня. А потому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нами ведётся работа чтобы эту же программу можно было реализовать в посёлках Сургутского района с подростками Белого Яра, Солнечного, Барсово.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475C1-662B-4C8E-8ABB-53DB4170546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387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этапе разработки библиотекой</a:t>
            </a:r>
            <a:r>
              <a:rPr lang="ru-RU" baseline="0" dirty="0" smtClean="0"/>
              <a:t> были разработаны цели, задачи проекта, подготовлена актуальность проекта, поставлена проблема, сформулировано обоснование, определены участники проекта, территория реализации, прописано содержание и описание проекта, составлена смета расходов, отобраны специалисты-психологи, практики в области группового тренинга с подростками.</a:t>
            </a:r>
          </a:p>
          <a:p>
            <a:r>
              <a:rPr lang="ru-RU" baseline="0" dirty="0" smtClean="0"/>
              <a:t>Психологи отобрали методики для проведения диагностик и составили собственно программу психологических тренингов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475C1-662B-4C8E-8ABB-53DB4170546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250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Основной этап</a:t>
            </a:r>
          </a:p>
          <a:p>
            <a:r>
              <a:rPr lang="ru-RU" dirty="0" smtClean="0"/>
              <a:t>Занял 3 месяца с сентября по ноябрь.</a:t>
            </a:r>
          </a:p>
          <a:p>
            <a:r>
              <a:rPr lang="ru-RU" dirty="0" smtClean="0"/>
              <a:t>Всего</a:t>
            </a:r>
            <a:r>
              <a:rPr lang="ru-RU" baseline="0" dirty="0" smtClean="0"/>
              <a:t> 36 занятий, которые были спаренными, одна пара занятий была посвящена 1 теме.</a:t>
            </a:r>
          </a:p>
          <a:p>
            <a:r>
              <a:rPr lang="ru-RU" baseline="0" dirty="0" smtClean="0"/>
              <a:t>Подростки встречались с психологами 2 раза в неделю.</a:t>
            </a:r>
          </a:p>
          <a:p>
            <a:r>
              <a:rPr lang="ru-RU" baseline="0" dirty="0" smtClean="0"/>
              <a:t>Посередине занятия, в форме разрядки и смены деятельности проводился обзор выставки «Книги счастья»</a:t>
            </a:r>
          </a:p>
          <a:p>
            <a:r>
              <a:rPr lang="ru-RU" baseline="0" dirty="0" smtClean="0"/>
              <a:t>По окончании тренинга, желающие оставались на индивидуальные консультации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475C1-662B-4C8E-8ABB-53DB4170546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154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Форма</a:t>
            </a:r>
            <a:r>
              <a:rPr lang="ru-RU" sz="1100" baseline="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занятий	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/>
            <a:r>
              <a:rPr lang="ru-RU" sz="1200" b="1" i="1" dirty="0" smtClean="0">
                <a:effectLst/>
                <a:latin typeface="Times New Roman" panose="02020603050405020304" pitchFamily="18" charset="0"/>
                <a:ea typeface="Batang"/>
              </a:rPr>
              <a:t>Социально-психологический тренинг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Batang"/>
              </a:rPr>
              <a:t> 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Batang"/>
              </a:rPr>
              <a:t>– вид специально организованного обучения, подразумевающий активные методы групповой работы. Динамичная, увлекательная форма работы, которая, по мнению специалистов психологов,  наиболее эффективна при осуществлении коррекции таких факторов, которые приводят к психологическому нездоровью как </a:t>
            </a:r>
          </a:p>
          <a:p>
            <a:pPr indent="449580" algn="just"/>
            <a:r>
              <a:rPr lang="ru-RU" sz="1200" dirty="0" smtClean="0">
                <a:effectLst/>
                <a:latin typeface="Times New Roman" panose="02020603050405020304" pitchFamily="18" charset="0"/>
                <a:ea typeface="Batang"/>
              </a:rPr>
              <a:t>тревожность, конфликтность, агрессия, неуверенность в себе, а также наиболее полно удовлетворяет потребности подростков в общении со сверстниками и самовыражении. </a:t>
            </a:r>
          </a:p>
          <a:p>
            <a:pPr indent="449580" algn="just"/>
            <a:r>
              <a:rPr lang="ru-RU" sz="1200" dirty="0" smtClean="0">
                <a:effectLst/>
                <a:latin typeface="Times New Roman" panose="02020603050405020304" pitchFamily="18" charset="0"/>
              </a:rPr>
              <a:t>В процессе</a:t>
            </a:r>
            <a:r>
              <a:rPr lang="ru-RU" sz="1200" baseline="0" dirty="0" smtClean="0">
                <a:effectLst/>
                <a:latin typeface="Times New Roman" panose="02020603050405020304" pitchFamily="18" charset="0"/>
              </a:rPr>
              <a:t> проведения тренингов соблюдались принципы: </a:t>
            </a:r>
            <a:r>
              <a:rPr lang="ru-RU" sz="1200" b="1" baseline="0" dirty="0" smtClean="0">
                <a:effectLst/>
                <a:latin typeface="Times New Roman" panose="02020603050405020304" pitchFamily="18" charset="0"/>
              </a:rPr>
              <a:t>добровольного участия </a:t>
            </a:r>
            <a:r>
              <a:rPr lang="ru-RU" sz="1200" baseline="0" dirty="0" smtClean="0">
                <a:effectLst/>
                <a:latin typeface="Times New Roman" panose="02020603050405020304" pitchFamily="18" charset="0"/>
              </a:rPr>
              <a:t>(никого ни к чему не обязывали, можно было не участвовать в каких-то тестах или заданиях, да и вообще не обязательно было приходить, если не нравится). Кстати, вся группа детей продержалась от начала до конца и были желающие, которые также хотели включиться, но по правилам программы, добавлять новых участников было уже нельзя.</a:t>
            </a:r>
          </a:p>
          <a:p>
            <a:pPr marL="0" lvl="0" indent="0" algn="just">
              <a:spcAft>
                <a:spcPts val="0"/>
              </a:spcAft>
              <a:buFont typeface="+mj-lt"/>
              <a:buNone/>
              <a:tabLst>
                <a:tab pos="457200" algn="l"/>
              </a:tabLst>
            </a:pPr>
            <a:r>
              <a:rPr lang="ru-RU" dirty="0" smtClean="0"/>
              <a:t>Принцип </a:t>
            </a:r>
            <a:r>
              <a:rPr lang="ru-RU" b="1" dirty="0" smtClean="0"/>
              <a:t>учёта возрастных особенностей</a:t>
            </a:r>
            <a:r>
              <a:rPr lang="ru-RU" dirty="0" smtClean="0"/>
              <a:t>, </a:t>
            </a:r>
            <a:r>
              <a:rPr lang="ru-RU" b="1" dirty="0" smtClean="0"/>
              <a:t>принцип </a:t>
            </a:r>
            <a:r>
              <a:rPr lang="ru-RU" b="1" dirty="0" err="1" smtClean="0"/>
              <a:t>диалогизации</a:t>
            </a:r>
            <a:r>
              <a:rPr lang="ru-RU" b="1" dirty="0" smtClean="0"/>
              <a:t> взаимодействия </a:t>
            </a:r>
            <a:r>
              <a:rPr lang="ru-RU" dirty="0" smtClean="0"/>
              <a:t>(дети были абсолютно равноправны</a:t>
            </a:r>
            <a:r>
              <a:rPr lang="ru-RU" baseline="0" dirty="0" smtClean="0"/>
              <a:t> по отношению к друг другу и со специалистами</a:t>
            </a:r>
            <a:r>
              <a:rPr lang="ru-RU" dirty="0" smtClean="0"/>
              <a:t>), </a:t>
            </a:r>
            <a:r>
              <a:rPr lang="ru-RU" b="1" dirty="0" smtClean="0"/>
              <a:t>принцип постоянной обратной связи </a:t>
            </a:r>
            <a:r>
              <a:rPr lang="ru-RU" b="0" dirty="0" smtClean="0"/>
              <a:t>(реальная оценка ощущений при работе над тем или иным навыком, понятием), </a:t>
            </a:r>
            <a:r>
              <a:rPr lang="ru-RU" b="1" dirty="0" smtClean="0"/>
              <a:t>п</a:t>
            </a:r>
            <a:r>
              <a:rPr lang="ru-RU" sz="1200" b="1" i="1" dirty="0" smtClean="0">
                <a:effectLst/>
                <a:ea typeface="Batang"/>
              </a:rPr>
              <a:t>ринцип самодиагностики</a:t>
            </a:r>
            <a:r>
              <a:rPr lang="ru-RU" sz="1200" b="1" i="1" baseline="0" dirty="0" smtClean="0">
                <a:effectLst/>
                <a:ea typeface="Batang"/>
              </a:rPr>
              <a:t> </a:t>
            </a:r>
            <a:r>
              <a:rPr lang="ru-RU" sz="1200" b="0" i="0" baseline="0" dirty="0" smtClean="0">
                <a:effectLst/>
                <a:ea typeface="Batang"/>
              </a:rPr>
              <a:t>(самодиагностика и определение собственных сильных сторон и выявление проблемных состояний). </a:t>
            </a:r>
            <a:r>
              <a:rPr lang="ru-RU" sz="1200" b="1" i="0" baseline="0" dirty="0" smtClean="0">
                <a:effectLst/>
                <a:ea typeface="Batang"/>
              </a:rPr>
              <a:t>Принцип постоянного состава группы </a:t>
            </a:r>
            <a:r>
              <a:rPr lang="ru-RU" sz="1200" b="0" i="0" baseline="0" dirty="0" smtClean="0">
                <a:effectLst/>
                <a:ea typeface="Batang"/>
              </a:rPr>
              <a:t>(происходит самораскрытие и ощущение единства). </a:t>
            </a:r>
            <a:r>
              <a:rPr lang="ru-RU" sz="1200" b="1" i="0" dirty="0" smtClean="0">
                <a:effectLst/>
                <a:latin typeface="Times New Roman" panose="02020603050405020304" pitchFamily="18" charset="0"/>
                <a:ea typeface="Batang"/>
              </a:rPr>
              <a:t>Принцип гетерогенности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Batang"/>
              </a:rPr>
              <a:t>, объединение в группу подростков, изначально различающихся по полу, степени знакомства, возрасту.</a:t>
            </a:r>
          </a:p>
          <a:p>
            <a:pPr indent="449580" algn="just"/>
            <a:r>
              <a:rPr lang="ru-RU" b="1" i="0" dirty="0" smtClean="0"/>
              <a:t>Основные методы и формы работы: </a:t>
            </a:r>
            <a:r>
              <a:rPr lang="ru-RU" b="0" i="0" dirty="0" smtClean="0"/>
              <a:t>игра  (психотехнические игры, игровые методы разрешения проблемных, конфликтных ситуаций, ролевые игры); групповая дискуссия (анализ ситуаций, мозговой штурм); </a:t>
            </a:r>
            <a:r>
              <a:rPr lang="ru-RU" b="0" i="0" dirty="0" err="1" smtClean="0"/>
              <a:t>психогимнастика</a:t>
            </a:r>
            <a:r>
              <a:rPr lang="ru-RU" b="0" i="0" dirty="0" smtClean="0"/>
              <a:t> и техники телесно-ориентированной терапии – групповая работа; индивидуальное консультирование.</a:t>
            </a:r>
          </a:p>
          <a:p>
            <a:pPr indent="449580" algn="just"/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475C1-662B-4C8E-8ABB-53DB4170546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284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5F911-077D-4C14-931D-E61B5D85E0C6}" type="datetimeFigureOut">
              <a:rPr lang="ru-RU" smtClean="0"/>
              <a:t>31.08.2017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070B1-88A3-4AED-8C1D-2EE7822506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273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5F911-077D-4C14-931D-E61B5D85E0C6}" type="datetimeFigureOut">
              <a:rPr lang="ru-RU" smtClean="0"/>
              <a:t>31.08.2017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070B1-88A3-4AED-8C1D-2EE7822506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556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5F911-077D-4C14-931D-E61B5D85E0C6}" type="datetimeFigureOut">
              <a:rPr lang="ru-RU" smtClean="0"/>
              <a:t>31.08.2017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070B1-88A3-4AED-8C1D-2EE7822506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099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5F911-077D-4C14-931D-E61B5D85E0C6}" type="datetimeFigureOut">
              <a:rPr lang="ru-RU" smtClean="0"/>
              <a:t>31.08.2017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070B1-88A3-4AED-8C1D-2EE7822506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916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5F911-077D-4C14-931D-E61B5D85E0C6}" type="datetimeFigureOut">
              <a:rPr lang="ru-RU" smtClean="0"/>
              <a:t>31.08.2017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070B1-88A3-4AED-8C1D-2EE7822506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854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5F911-077D-4C14-931D-E61B5D85E0C6}" type="datetimeFigureOut">
              <a:rPr lang="ru-RU" smtClean="0"/>
              <a:t>31.08.2017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070B1-88A3-4AED-8C1D-2EE7822506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160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5F911-077D-4C14-931D-E61B5D85E0C6}" type="datetimeFigureOut">
              <a:rPr lang="ru-RU" smtClean="0"/>
              <a:t>31.08.2017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070B1-88A3-4AED-8C1D-2EE7822506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532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5F911-077D-4C14-931D-E61B5D85E0C6}" type="datetimeFigureOut">
              <a:rPr lang="ru-RU" smtClean="0"/>
              <a:t>31.08.2017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070B1-88A3-4AED-8C1D-2EE7822506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790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5F911-077D-4C14-931D-E61B5D85E0C6}" type="datetimeFigureOut">
              <a:rPr lang="ru-RU" smtClean="0"/>
              <a:t>31.08.2017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070B1-88A3-4AED-8C1D-2EE7822506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166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5F911-077D-4C14-931D-E61B5D85E0C6}" type="datetimeFigureOut">
              <a:rPr lang="ru-RU" smtClean="0"/>
              <a:t>31.08.2017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070B1-88A3-4AED-8C1D-2EE7822506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741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5F911-077D-4C14-931D-E61B5D85E0C6}" type="datetimeFigureOut">
              <a:rPr lang="ru-RU" smtClean="0"/>
              <a:t>31.08.2017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070B1-88A3-4AED-8C1D-2EE7822506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637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5F911-077D-4C14-931D-E61B5D85E0C6}" type="datetimeFigureOut">
              <a:rPr lang="ru-RU" smtClean="0"/>
              <a:t>31.08.2017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070B1-88A3-4AED-8C1D-2EE7822506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865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hyperlink" Target="mailto:pr@raionka.ru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gif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8565"/>
            <a:ext cx="12192000" cy="62394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00063" y="4939237"/>
            <a:ext cx="6870599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4500" b="1" cap="none" spc="0" dirty="0" smtClean="0">
                <a:ln>
                  <a:solidFill>
                    <a:srgbClr val="EBFF00"/>
                  </a:solidFill>
                </a:ln>
                <a:solidFill>
                  <a:srgbClr val="F5FE00"/>
                </a:solidFill>
                <a:effectLst/>
              </a:rPr>
              <a:t>Уроки счастья: территория</a:t>
            </a:r>
          </a:p>
          <a:p>
            <a:r>
              <a:rPr lang="ru-RU" sz="4500" b="1" cap="none" spc="0" dirty="0" smtClean="0">
                <a:ln>
                  <a:solidFill>
                    <a:srgbClr val="EBFF00"/>
                  </a:solidFill>
                </a:ln>
                <a:solidFill>
                  <a:srgbClr val="F5FE00"/>
                </a:solidFill>
                <a:effectLst/>
              </a:rPr>
              <a:t>добра, любви и радости </a:t>
            </a:r>
            <a:endParaRPr lang="ru-RU" sz="4500" b="1" cap="none" spc="0" dirty="0">
              <a:ln>
                <a:solidFill>
                  <a:srgbClr val="EBFF00"/>
                </a:solidFill>
              </a:ln>
              <a:solidFill>
                <a:srgbClr val="F5FE00"/>
              </a:solidFill>
              <a:effectLst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9274" y="4572001"/>
            <a:ext cx="4184114" cy="21751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84760" y="4939237"/>
            <a:ext cx="33931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Подготовила: Видова Татьяна Александровна,</a:t>
            </a:r>
          </a:p>
          <a:p>
            <a:r>
              <a:rPr lang="ru-RU" sz="1500" dirty="0" smtClean="0"/>
              <a:t>заведующая Центральной районной библиотекой им. Г. А. Пирожникова</a:t>
            </a:r>
          </a:p>
          <a:p>
            <a:r>
              <a:rPr lang="en-US" sz="1500" dirty="0" smtClean="0">
                <a:hlinkClick r:id="rId5"/>
              </a:rPr>
              <a:t>pr@raionka.ru</a:t>
            </a:r>
            <a:endParaRPr lang="en-US" sz="1500" dirty="0" smtClean="0"/>
          </a:p>
          <a:p>
            <a:r>
              <a:rPr lang="en-US" sz="1500" dirty="0" smtClean="0"/>
              <a:t>(3462) 25-26-89</a:t>
            </a:r>
            <a:endParaRPr lang="ru-RU" sz="1500" dirty="0"/>
          </a:p>
        </p:txBody>
      </p:sp>
      <p:sp>
        <p:nvSpPr>
          <p:cNvPr id="13" name="TextBox 12"/>
          <p:cNvSpPr txBox="1"/>
          <p:nvPr/>
        </p:nvSpPr>
        <p:spPr>
          <a:xfrm>
            <a:off x="815327" y="157576"/>
            <a:ext cx="1105806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 smtClean="0"/>
              <a:t>Муниципальное казённое учреждение культуры «Сургутская районная централизованная библиотечная система»</a:t>
            </a:r>
            <a:endParaRPr lang="ru-RU" sz="1700" dirty="0"/>
          </a:p>
        </p:txBody>
      </p:sp>
      <p:pic>
        <p:nvPicPr>
          <p:cNvPr id="14" name="Рисунок 6" descr="логотип МУК СРЦБС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6" y="-1"/>
            <a:ext cx="746682" cy="756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314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38940" y="444194"/>
            <a:ext cx="2971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Темы тренингов </a:t>
            </a:r>
          </a:p>
          <a:p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5548" y="1145572"/>
            <a:ext cx="520250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1. Каким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я вижу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себя</a:t>
            </a:r>
          </a:p>
          <a:p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2. Зеркало самопознания</a:t>
            </a:r>
          </a:p>
          <a:p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3. Самый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главный человек – тот, кто перед тобой. </a:t>
            </a: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4. Зоны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проявления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нетерпимости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5. Творить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добро – это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счастье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6. Человеческие ценности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7. Трансформация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8. Важные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стороны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общения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9. Особенности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позитивного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поведения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056703" y="1144291"/>
            <a:ext cx="492416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10. Чувство юмора </a:t>
            </a:r>
          </a:p>
          <a:p>
            <a:pPr lvl="0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11. Снисходительность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 терпение</a:t>
            </a:r>
          </a:p>
          <a:p>
            <a:pPr lvl="0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12. Я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знаю – ты здесь</a:t>
            </a:r>
          </a:p>
          <a:p>
            <a:pPr lvl="0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13. Человек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творец</a:t>
            </a:r>
          </a:p>
          <a:p>
            <a:pPr lvl="0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14. Мой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внешний вид</a:t>
            </a:r>
          </a:p>
          <a:p>
            <a:pPr lvl="0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15. Подросток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и библиотека нужны друг другу</a:t>
            </a:r>
          </a:p>
          <a:p>
            <a:pPr lvl="0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16. Как поработал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а как отдохнул!? </a:t>
            </a:r>
          </a:p>
          <a:p>
            <a:pPr lvl="0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17. В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человеке должно быть всё прекрасно</a:t>
            </a:r>
          </a:p>
          <a:p>
            <a:pPr lvl="0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18. Портрет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моего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будущего</a:t>
            </a:r>
            <a:endParaRPr lang="ru-RU" sz="2400" dirty="0">
              <a:solidFill>
                <a:prstClr val="black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9540" y="778213"/>
            <a:ext cx="5719763" cy="441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13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6468" y="444194"/>
            <a:ext cx="6186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Темы выставок по </a:t>
            </a:r>
            <a:r>
              <a:rPr lang="ru-RU" sz="2800" b="1" dirty="0" err="1" smtClean="0">
                <a:solidFill>
                  <a:srgbClr val="C00000"/>
                </a:solidFill>
              </a:rPr>
              <a:t>библиотерапии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10756" y="1306158"/>
            <a:ext cx="5489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«Современный старшеклассник: кто он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?»</a:t>
            </a:r>
          </a:p>
          <a:p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Наши учителя, или о том, кто может стать образцом для подражания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</a:p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«Изменить свою судьбу» </a:t>
            </a:r>
            <a:endParaRPr lang="ru-RU" sz="24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Секретики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я и родители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</a:p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«Услышь меня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</a:p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«Почему не бывает любви без огорчений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?»</a:t>
            </a:r>
          </a:p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«Как найти любимую книгу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</a:p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«Почему я не хожу в библиотеку?» </a:t>
            </a: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«Счастье – это просто?»</a:t>
            </a:r>
            <a:endParaRPr lang="ru-RU" sz="24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t="4887" b="6988"/>
          <a:stretch/>
        </p:blipFill>
        <p:spPr>
          <a:xfrm>
            <a:off x="190660" y="1102352"/>
            <a:ext cx="2688727" cy="1974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4" t="14113" r="31239" b="19715"/>
          <a:stretch/>
        </p:blipFill>
        <p:spPr>
          <a:xfrm>
            <a:off x="8813260" y="1138832"/>
            <a:ext cx="2723744" cy="48589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0870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26468" y="444194"/>
            <a:ext cx="6186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Результаты диагностики</a:t>
            </a:r>
            <a:endParaRPr lang="ru-RU" sz="2800" b="1" dirty="0">
              <a:solidFill>
                <a:srgbClr val="C00000"/>
              </a:solidFill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118508645"/>
              </p:ext>
            </p:extLst>
          </p:nvPr>
        </p:nvGraphicFramePr>
        <p:xfrm>
          <a:off x="358843" y="1321037"/>
          <a:ext cx="4933004" cy="4447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196036" y="1690688"/>
            <a:ext cx="49959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Снижение уровня тревожности</a:t>
            </a:r>
          </a:p>
          <a:p>
            <a:endParaRPr lang="ru-RU" sz="2400" dirty="0" smtClean="0"/>
          </a:p>
          <a:p>
            <a:r>
              <a:rPr lang="ru-RU" sz="2400" dirty="0" smtClean="0"/>
              <a:t>Снижение уровня агрессии</a:t>
            </a:r>
          </a:p>
          <a:p>
            <a:endParaRPr lang="ru-RU" sz="2400" dirty="0" smtClean="0"/>
          </a:p>
          <a:p>
            <a:r>
              <a:rPr lang="ru-RU" sz="2400" dirty="0" smtClean="0"/>
              <a:t>Повышение уровня </a:t>
            </a:r>
          </a:p>
          <a:p>
            <a:r>
              <a:rPr lang="ru-RU" sz="2400" dirty="0" smtClean="0"/>
              <a:t>ответственности за свои действия</a:t>
            </a:r>
          </a:p>
          <a:p>
            <a:endParaRPr lang="ru-RU" sz="2400" dirty="0" smtClean="0"/>
          </a:p>
          <a:p>
            <a:r>
              <a:rPr lang="ru-RU" sz="2400" dirty="0" smtClean="0"/>
              <a:t>Повышение способности к самоконтролю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7929" y="1723148"/>
            <a:ext cx="568107" cy="56356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7929" y="2413962"/>
            <a:ext cx="568107" cy="56356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5497" y="3219999"/>
            <a:ext cx="568107" cy="56356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5496" y="4308624"/>
            <a:ext cx="568107" cy="56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16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04289" y="504686"/>
            <a:ext cx="6186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Результаты проекта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" t="6809" r="3261" b="7234"/>
          <a:stretch/>
        </p:blipFill>
        <p:spPr>
          <a:xfrm rot="16200000">
            <a:off x="7958515" y="2441310"/>
            <a:ext cx="4006346" cy="2784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17" y="1342713"/>
            <a:ext cx="6693758" cy="5020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873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26468" y="444194"/>
            <a:ext cx="6186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Будущее проекта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1584" r="24217" b="14601"/>
          <a:stretch/>
        </p:blipFill>
        <p:spPr>
          <a:xfrm>
            <a:off x="5358784" y="4980343"/>
            <a:ext cx="1165118" cy="18738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41" y="1333106"/>
            <a:ext cx="3334155" cy="2222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93796" y="1706765"/>
            <a:ext cx="2241951" cy="1494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661" y="1328148"/>
            <a:ext cx="2736293" cy="2246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Стрелка вправо 7"/>
          <p:cNvSpPr/>
          <p:nvPr/>
        </p:nvSpPr>
        <p:spPr>
          <a:xfrm rot="19913945">
            <a:off x="7547356" y="4295765"/>
            <a:ext cx="165270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012691">
            <a:off x="2718051" y="4207274"/>
            <a:ext cx="1542422" cy="10059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956134">
            <a:off x="5659037" y="4003533"/>
            <a:ext cx="922467" cy="60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25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17516" y="365124"/>
            <a:ext cx="96303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i="1" dirty="0">
                <a:latin typeface="Monotype Corsiva" panose="03010101010201010101" pitchFamily="66" charset="0"/>
              </a:rPr>
              <a:t>Девять десятых нашего счастья зависит от здоровья</a:t>
            </a:r>
            <a:r>
              <a:rPr lang="ru-RU" sz="2800" i="1" dirty="0">
                <a:latin typeface="Monotype Corsiva" panose="03010101010201010101" pitchFamily="66" charset="0"/>
              </a:rPr>
              <a:t>. </a:t>
            </a:r>
            <a:br>
              <a:rPr lang="ru-RU" sz="2800" i="1" dirty="0">
                <a:latin typeface="Monotype Corsiva" panose="03010101010201010101" pitchFamily="66" charset="0"/>
              </a:rPr>
            </a:br>
            <a:r>
              <a:rPr lang="ru-RU" sz="2800" i="1" dirty="0" smtClean="0">
                <a:latin typeface="Monotype Corsiva" panose="03010101010201010101" pitchFamily="66" charset="0"/>
              </a:rPr>
              <a:t>Артур Шопенгауэр</a:t>
            </a:r>
            <a:endParaRPr lang="ru-RU" sz="2800" i="1" dirty="0"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7425" t="41753" r="27086" b="12630"/>
          <a:stretch/>
        </p:blipFill>
        <p:spPr>
          <a:xfrm>
            <a:off x="4743326" y="3852154"/>
            <a:ext cx="2704289" cy="26070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206" y="1807467"/>
            <a:ext cx="4124527" cy="10191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41376" y="2826642"/>
            <a:ext cx="4416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i="1" dirty="0" smtClean="0">
                <a:solidFill>
                  <a:srgbClr val="221A18"/>
                </a:solidFill>
                <a:latin typeface="Monotype Corsiva" panose="03010101010201010101" pitchFamily="66" charset="0"/>
              </a:rPr>
              <a:t>за внимание</a:t>
            </a:r>
            <a:endParaRPr lang="ru-RU" sz="4000" i="1" dirty="0">
              <a:solidFill>
                <a:srgbClr val="221A18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45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3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643741489"/>
              </p:ext>
            </p:extLst>
          </p:nvPr>
        </p:nvGraphicFramePr>
        <p:xfrm>
          <a:off x="1234440" y="719666"/>
          <a:ext cx="10287000" cy="5795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1"/>
          <p:cNvSpPr txBox="1"/>
          <p:nvPr/>
        </p:nvSpPr>
        <p:spPr>
          <a:xfrm>
            <a:off x="6422722" y="4245794"/>
            <a:ext cx="2397427" cy="80481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dirty="0" smtClean="0"/>
              <a:t>Наследственность</a:t>
            </a:r>
            <a:endParaRPr lang="ru-RU" sz="2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763" r="920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049" y="1839942"/>
            <a:ext cx="4004999" cy="444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67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254" y="1825625"/>
            <a:ext cx="5795491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260608" y="2012315"/>
            <a:ext cx="681796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/>
              <a:t>Задачи</a:t>
            </a:r>
            <a:r>
              <a:rPr lang="ru-RU" sz="2200" b="1" dirty="0"/>
              <a:t>:</a:t>
            </a:r>
          </a:p>
          <a:p>
            <a:r>
              <a:rPr lang="ru-RU" sz="2200" dirty="0" smtClean="0"/>
              <a:t>1. познакомить </a:t>
            </a:r>
            <a:r>
              <a:rPr lang="ru-RU" sz="2200" dirty="0"/>
              <a:t>подростков с основами здорового образа жизни</a:t>
            </a:r>
            <a:r>
              <a:rPr lang="ru-RU" sz="2200" dirty="0" smtClean="0"/>
              <a:t>;</a:t>
            </a:r>
          </a:p>
          <a:p>
            <a:r>
              <a:rPr lang="ru-RU" sz="2200" dirty="0" smtClean="0"/>
              <a:t>2. </a:t>
            </a:r>
            <a:r>
              <a:rPr lang="ru-RU" sz="2200" dirty="0"/>
              <a:t>сформировать представление о том, что соблюдение здорового образа жизни является залогом психического здоровья</a:t>
            </a:r>
            <a:r>
              <a:rPr lang="ru-RU" sz="2200" dirty="0" smtClean="0"/>
              <a:t>;</a:t>
            </a:r>
          </a:p>
          <a:p>
            <a:r>
              <a:rPr lang="ru-RU" sz="2200" dirty="0" smtClean="0"/>
              <a:t>3</a:t>
            </a:r>
            <a:r>
              <a:rPr lang="ru-RU" sz="2200" dirty="0"/>
              <a:t>. научить подростков радоваться жизни</a:t>
            </a:r>
            <a:r>
              <a:rPr lang="ru-RU" sz="2200" dirty="0" smtClean="0"/>
              <a:t>;</a:t>
            </a:r>
          </a:p>
          <a:p>
            <a:r>
              <a:rPr lang="ru-RU" sz="2200" dirty="0" smtClean="0"/>
              <a:t>4</a:t>
            </a:r>
            <a:r>
              <a:rPr lang="ru-RU" sz="2200" dirty="0"/>
              <a:t>. научить подростков </a:t>
            </a:r>
            <a:r>
              <a:rPr lang="ru-RU" sz="2200" dirty="0" smtClean="0"/>
              <a:t>противостоять стрессовому настроению;</a:t>
            </a:r>
          </a:p>
          <a:p>
            <a:r>
              <a:rPr lang="ru-RU" sz="2200" dirty="0" smtClean="0"/>
              <a:t>5</a:t>
            </a:r>
            <a:r>
              <a:rPr lang="ru-RU" sz="2200" dirty="0"/>
              <a:t>. показать способы контроля над своим настроением и душевным состоянием. </a:t>
            </a:r>
            <a:endParaRPr lang="ru-RU" sz="2200" dirty="0" smtClean="0"/>
          </a:p>
          <a:p>
            <a:r>
              <a:rPr lang="ru-RU" sz="2200" dirty="0" smtClean="0"/>
              <a:t>6. привитие любви к чтению </a:t>
            </a:r>
            <a:endParaRPr lang="ru-RU" sz="2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66850" y="259527"/>
            <a:ext cx="98869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ln>
                  <a:solidFill>
                    <a:srgbClr val="EBFF00"/>
                  </a:solidFill>
                </a:ln>
                <a:solidFill>
                  <a:srgbClr val="C00000"/>
                </a:solidFill>
              </a:rPr>
              <a:t>Уроки счастья: </a:t>
            </a:r>
            <a:r>
              <a:rPr lang="ru-RU" sz="2800" b="1" dirty="0" smtClean="0">
                <a:ln>
                  <a:solidFill>
                    <a:srgbClr val="EBFF00"/>
                  </a:solidFill>
                </a:ln>
                <a:solidFill>
                  <a:srgbClr val="C00000"/>
                </a:solidFill>
              </a:rPr>
              <a:t>территория добра</a:t>
            </a:r>
            <a:r>
              <a:rPr lang="ru-RU" sz="2800" b="1" dirty="0">
                <a:ln>
                  <a:solidFill>
                    <a:srgbClr val="EBFF00"/>
                  </a:solidFill>
                </a:ln>
                <a:solidFill>
                  <a:srgbClr val="C00000"/>
                </a:solidFill>
              </a:rPr>
              <a:t>, любви и </a:t>
            </a:r>
            <a:r>
              <a:rPr lang="ru-RU" sz="2800" b="1" dirty="0" smtClean="0">
                <a:ln>
                  <a:solidFill>
                    <a:srgbClr val="EBFF00"/>
                  </a:solidFill>
                </a:ln>
                <a:solidFill>
                  <a:srgbClr val="C00000"/>
                </a:solidFill>
              </a:rPr>
              <a:t>радости. Психологические тренинги для подростков </a:t>
            </a:r>
            <a:endParaRPr lang="ru-RU" sz="2800" b="1" dirty="0">
              <a:ln>
                <a:solidFill>
                  <a:srgbClr val="EBFF00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7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6550"/>
            <a:ext cx="5260608" cy="394974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38200" y="1476127"/>
            <a:ext cx="109349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b="1" dirty="0">
                <a:solidFill>
                  <a:prstClr val="black"/>
                </a:solidFill>
              </a:rPr>
              <a:t>Цель проекта: </a:t>
            </a:r>
            <a:r>
              <a:rPr lang="ru-RU" sz="2200" dirty="0">
                <a:solidFill>
                  <a:prstClr val="black"/>
                </a:solidFill>
              </a:rPr>
              <a:t>развитие потребностей и способностей подростков быть счастливыми.</a:t>
            </a:r>
          </a:p>
        </p:txBody>
      </p:sp>
    </p:spTree>
    <p:extLst>
      <p:ext uri="{BB962C8B-B14F-4D97-AF65-F5344CB8AC3E}">
        <p14:creationId xmlns:p14="http://schemas.microsoft.com/office/powerpoint/2010/main" val="382748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86710" y="501414"/>
            <a:ext cx="3365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Участники проекта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331" y="1291928"/>
            <a:ext cx="3143649" cy="2357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6710" y="1291928"/>
            <a:ext cx="3536604" cy="2357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7813" t="3757" r="15625" b="22545"/>
          <a:stretch/>
        </p:blipFill>
        <p:spPr>
          <a:xfrm>
            <a:off x="8515349" y="1291928"/>
            <a:ext cx="3272319" cy="2362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t="10548"/>
          <a:stretch/>
        </p:blipFill>
        <p:spPr>
          <a:xfrm>
            <a:off x="9117726" y="4008465"/>
            <a:ext cx="2165545" cy="2582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8350" y="4039693"/>
            <a:ext cx="2360648" cy="2551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140" y="4008465"/>
            <a:ext cx="3548510" cy="2661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8724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20692" y="85492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Этапы реализации проекта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51" y="1765776"/>
            <a:ext cx="9029700" cy="514692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24150" y="6021088"/>
            <a:ext cx="5200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Идея и разработка проекта, составление программы тренингов </a:t>
            </a:r>
            <a:endParaRPr lang="ru-RU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3257550" y="5070066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Поиск финансирования</a:t>
            </a:r>
            <a:endParaRPr lang="ru-RU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3763035" y="2936894"/>
            <a:ext cx="2305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Собственно </a:t>
            </a:r>
          </a:p>
          <a:p>
            <a:pPr algn="ctr"/>
            <a:r>
              <a:rPr lang="ru-RU" sz="2400" dirty="0" smtClean="0"/>
              <a:t>тренинги</a:t>
            </a:r>
            <a:endParaRPr lang="ru-RU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3467101" y="4108407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Входная диагностика</a:t>
            </a:r>
            <a:endParaRPr lang="ru-RU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3771371" y="2013492"/>
            <a:ext cx="3333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Выходная диагностика</a:t>
            </a:r>
            <a:endParaRPr lang="ru-RU" sz="2400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/>
          <a:srcRect l="31584" r="24217" b="14601"/>
          <a:stretch/>
        </p:blipFill>
        <p:spPr>
          <a:xfrm>
            <a:off x="4333133" y="58580"/>
            <a:ext cx="1165118" cy="187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578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95751" y="326996"/>
            <a:ext cx="457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Подготовительный этап</a:t>
            </a:r>
          </a:p>
          <a:p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604" y="1027907"/>
            <a:ext cx="2733146" cy="25247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5540" y="1027908"/>
            <a:ext cx="2293851" cy="23196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79669" y="3347531"/>
            <a:ext cx="38951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- Идея</a:t>
            </a:r>
          </a:p>
          <a:p>
            <a:r>
              <a:rPr lang="ru-RU" sz="2000" dirty="0" smtClean="0"/>
              <a:t>- Цели</a:t>
            </a:r>
          </a:p>
          <a:p>
            <a:r>
              <a:rPr lang="ru-RU" sz="2000" dirty="0" smtClean="0"/>
              <a:t>- Задачи</a:t>
            </a:r>
          </a:p>
          <a:p>
            <a:r>
              <a:rPr lang="ru-RU" sz="2000" dirty="0" smtClean="0"/>
              <a:t>- Актуальность</a:t>
            </a:r>
          </a:p>
          <a:p>
            <a:r>
              <a:rPr lang="ru-RU" sz="2000" dirty="0" smtClean="0"/>
              <a:t>- Постановка проблемы</a:t>
            </a:r>
          </a:p>
          <a:p>
            <a:r>
              <a:rPr lang="ru-RU" sz="2000" dirty="0" smtClean="0"/>
              <a:t>- Обоснование</a:t>
            </a:r>
          </a:p>
          <a:p>
            <a:r>
              <a:rPr lang="ru-RU" sz="2000" dirty="0" smtClean="0"/>
              <a:t>- Определение круга участников</a:t>
            </a:r>
          </a:p>
          <a:p>
            <a:r>
              <a:rPr lang="ru-RU" sz="2000" dirty="0" smtClean="0"/>
              <a:t>- Содержание проекта </a:t>
            </a:r>
          </a:p>
          <a:p>
            <a:r>
              <a:rPr lang="ru-RU" sz="2000" dirty="0" smtClean="0"/>
              <a:t>- Описание проекта</a:t>
            </a:r>
          </a:p>
          <a:p>
            <a:r>
              <a:rPr lang="ru-RU" sz="2000" dirty="0" smtClean="0"/>
              <a:t>- Смета расходов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7081735" y="3524495"/>
            <a:ext cx="30544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ru-RU" sz="2000" dirty="0" smtClean="0"/>
              <a:t>Выбор методик</a:t>
            </a:r>
          </a:p>
          <a:p>
            <a:pPr algn="just"/>
            <a:r>
              <a:rPr lang="ru-RU" sz="2000" dirty="0" smtClean="0"/>
              <a:t>для входной и выходной диагностик</a:t>
            </a:r>
          </a:p>
          <a:p>
            <a:pPr algn="just"/>
            <a:endParaRPr lang="ru-RU" sz="2000" dirty="0" smtClean="0"/>
          </a:p>
          <a:p>
            <a:pPr algn="just"/>
            <a:r>
              <a:rPr lang="ru-RU" sz="2000" dirty="0" smtClean="0"/>
              <a:t>- Разработка программы тренингов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685084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91049" y="326996"/>
            <a:ext cx="24574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Основной этап</a:t>
            </a:r>
          </a:p>
          <a:p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48500" y="1427708"/>
            <a:ext cx="38290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sz="2400" b="1" dirty="0" smtClean="0"/>
              <a:t>36</a:t>
            </a:r>
            <a:r>
              <a:rPr lang="ru-RU" sz="2400" dirty="0" smtClean="0"/>
              <a:t> тренингов</a:t>
            </a:r>
          </a:p>
          <a:p>
            <a:endParaRPr lang="ru-RU" sz="2400" dirty="0"/>
          </a:p>
          <a:p>
            <a:r>
              <a:rPr lang="ru-RU" sz="2400" b="1" dirty="0" smtClean="0"/>
              <a:t>18</a:t>
            </a:r>
            <a:r>
              <a:rPr lang="ru-RU" sz="2400" dirty="0" smtClean="0"/>
              <a:t> встреч</a:t>
            </a:r>
          </a:p>
          <a:p>
            <a:endParaRPr lang="ru-RU" sz="2400" dirty="0"/>
          </a:p>
          <a:p>
            <a:r>
              <a:rPr lang="ru-RU" sz="2400" b="1" dirty="0" smtClean="0"/>
              <a:t>18</a:t>
            </a:r>
            <a:r>
              <a:rPr lang="ru-RU" sz="2400" dirty="0" smtClean="0"/>
              <a:t> тем </a:t>
            </a:r>
          </a:p>
          <a:p>
            <a:endParaRPr lang="ru-RU" sz="2400" dirty="0"/>
          </a:p>
          <a:p>
            <a:r>
              <a:rPr lang="ru-RU" sz="2400" b="1" dirty="0" smtClean="0"/>
              <a:t>18</a:t>
            </a:r>
            <a:r>
              <a:rPr lang="ru-RU" sz="2400" dirty="0" smtClean="0"/>
              <a:t> обзоров выставок</a:t>
            </a:r>
          </a:p>
          <a:p>
            <a:endParaRPr lang="ru-RU" sz="2400" dirty="0"/>
          </a:p>
          <a:p>
            <a:r>
              <a:rPr lang="ru-RU" sz="2400" dirty="0" smtClean="0"/>
              <a:t>Индивидуальное консультирование</a:t>
            </a:r>
            <a:endParaRPr lang="ru-RU" sz="2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b="15833"/>
          <a:stretch/>
        </p:blipFill>
        <p:spPr>
          <a:xfrm>
            <a:off x="473201" y="1825624"/>
            <a:ext cx="5346574" cy="3375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7281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23937" y="158597"/>
            <a:ext cx="64591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Социально-психологический тренинг</a:t>
            </a:r>
          </a:p>
          <a:p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8" r="7229"/>
          <a:stretch/>
        </p:blipFill>
        <p:spPr>
          <a:xfrm>
            <a:off x="746564" y="784511"/>
            <a:ext cx="3144500" cy="1812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53" r="19668"/>
          <a:stretch/>
        </p:blipFill>
        <p:spPr>
          <a:xfrm>
            <a:off x="746564" y="2695483"/>
            <a:ext cx="3144500" cy="1990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" t="30534" r="9811"/>
          <a:stretch/>
        </p:blipFill>
        <p:spPr>
          <a:xfrm>
            <a:off x="746564" y="4861754"/>
            <a:ext cx="3144500" cy="1820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5603132" y="1027906"/>
            <a:ext cx="505838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добровольное участие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учёт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особенностей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диалогизация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взаимодействия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братная связь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амодиагностика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остоянный состав группы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гетерогенность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157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1397</TotalTime>
  <Words>1976</Words>
  <Application>Microsoft Office PowerPoint</Application>
  <PresentationFormat>Широкоэкранный</PresentationFormat>
  <Paragraphs>214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Arial</vt:lpstr>
      <vt:lpstr>Batang</vt:lpstr>
      <vt:lpstr>Calibri</vt:lpstr>
      <vt:lpstr>Calibri Light</vt:lpstr>
      <vt:lpstr>Monotype Corsiva</vt:lpstr>
      <vt:lpstr>Times New Roman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Видова</dc:creator>
  <cp:lastModifiedBy>Татьяна Видова</cp:lastModifiedBy>
  <cp:revision>75</cp:revision>
  <dcterms:created xsi:type="dcterms:W3CDTF">2017-08-23T06:21:40Z</dcterms:created>
  <dcterms:modified xsi:type="dcterms:W3CDTF">2017-08-31T11:53:26Z</dcterms:modified>
</cp:coreProperties>
</file>