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309" r:id="rId3"/>
    <p:sldId id="314" r:id="rId4"/>
    <p:sldId id="257" r:id="rId5"/>
    <p:sldId id="306" r:id="rId6"/>
    <p:sldId id="307" r:id="rId7"/>
    <p:sldId id="308" r:id="rId8"/>
    <p:sldId id="312" r:id="rId9"/>
    <p:sldId id="313" r:id="rId10"/>
    <p:sldId id="304" r:id="rId11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96"/>
    <a:srgbClr val="C2FDA1"/>
    <a:srgbClr val="B0FD85"/>
    <a:srgbClr val="FFFDA5"/>
    <a:srgbClr val="F7FBCD"/>
    <a:srgbClr val="FAD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70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DC7B-56D2-425C-8D19-014C886F021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A652-E22A-426C-B427-C4239CDCCA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7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Сургутском районе сформирована содержательная система работы с одарёнными детьми-учащимися ДШИ.  Помимо указанной ранее  системы вариативности дополнительных образовательных программ, в структуру работы с одарёнными детьми – учащимися ДШИ составляют следующие подсистемы:  районные мероприятия конкурсного характера, моральное и материальное стимулирование всех участников образовательного процесса,  система сотрудничества. Все составляющие системы между собой находятся в тесной взаимосвязи. 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КЛИК.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C69F36-E94D-4806-84D4-89F4B149C362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A652-E22A-426C-B427-C4239CDCCA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7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0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9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39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5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7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4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8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3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6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2B0165-7E71-4601-8119-85D79315565A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24B06-2230-47AD-9778-C7BB040D4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8643" y="974361"/>
            <a:ext cx="8064707" cy="485681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Десятилетие детства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2027 гг.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6320" y="5636302"/>
            <a:ext cx="6430781" cy="1221698"/>
          </a:xfrm>
          <a:solidFill>
            <a:srgbClr val="C2FDA1"/>
          </a:solidFill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МКУК «СРЦБС»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Наталья Николаевна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EEA96"/>
          </a:solidFill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8"/>
            <a:ext cx="9601196" cy="891638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Программа десятилетия детства в МКУК «СРЦБС» на 2018-2017 гг.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1925782"/>
            <a:ext cx="11362544" cy="4445038"/>
          </a:xfrm>
          <a:solidFill>
            <a:srgbClr val="F7FBCD"/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 smtClean="0"/>
              <a:t>2018 – </a:t>
            </a:r>
            <a:r>
              <a:rPr lang="ru-RU" sz="3400" b="1" dirty="0"/>
              <a:t>Год детской литературы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 smtClean="0"/>
              <a:t>2019 – </a:t>
            </a:r>
            <a:r>
              <a:rPr lang="ru-RU" sz="3400" b="1" dirty="0"/>
              <a:t>Год легендарных личностей России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 smtClean="0"/>
              <a:t>2020 – </a:t>
            </a:r>
            <a:r>
              <a:rPr lang="ru-RU" sz="3400" b="1" dirty="0"/>
              <a:t>Год городов-героев России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2021 – </a:t>
            </a:r>
            <a:r>
              <a:rPr lang="ru-RU" sz="3400" b="1" dirty="0"/>
              <a:t>Год путешествий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2022 – </a:t>
            </a:r>
            <a:r>
              <a:rPr lang="ru-RU" sz="3400" b="1" dirty="0"/>
              <a:t>Год искусств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2013 – </a:t>
            </a:r>
            <a:r>
              <a:rPr lang="ru-RU" sz="3400" b="1" dirty="0"/>
              <a:t>Год дружбы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2014 – </a:t>
            </a:r>
            <a:r>
              <a:rPr lang="ru-RU" sz="3400" b="1" dirty="0"/>
              <a:t>Год великих открытий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 smtClean="0"/>
              <a:t>2015  </a:t>
            </a:r>
            <a:r>
              <a:rPr lang="ru-RU" sz="3400" b="1" dirty="0"/>
              <a:t>– Год здоровья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2016 – </a:t>
            </a:r>
            <a:r>
              <a:rPr lang="ru-RU" sz="3400" b="1" dirty="0"/>
              <a:t>Год детского кино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400" b="1" dirty="0"/>
              <a:t> </a:t>
            </a:r>
            <a:r>
              <a:rPr lang="ru-RU" sz="3400" b="1" dirty="0" smtClean="0"/>
              <a:t>2017 – </a:t>
            </a:r>
            <a:r>
              <a:rPr lang="ru-RU" sz="3400" b="1" dirty="0"/>
              <a:t>Год семейных ценностей</a:t>
            </a:r>
          </a:p>
          <a:p>
            <a:endParaRPr lang="ru-RU" sz="3200" b="1" dirty="0" smtClean="0"/>
          </a:p>
        </p:txBody>
      </p:sp>
      <p:pic>
        <p:nvPicPr>
          <p:cNvPr id="1026" name="Picture 2" descr="F:\Десятилетие детства 2018 - 2027 г.г\Афиша десятиление детст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2" y="1939636"/>
            <a:ext cx="328161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13"/>
          <p:cNvSpPr>
            <a:spLocks noChangeArrowheads="1"/>
          </p:cNvSpPr>
          <p:nvPr/>
        </p:nvSpPr>
        <p:spPr bwMode="auto">
          <a:xfrm>
            <a:off x="1193435" y="4720441"/>
            <a:ext cx="4311793" cy="1437908"/>
          </a:xfrm>
          <a:prstGeom prst="wedgeEllipseCallout">
            <a:avLst>
              <a:gd name="adj1" fmla="val 26724"/>
              <a:gd name="adj2" fmla="val -6980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base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ыпуск информационно-рекламной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продукции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4340" name="AutoShape 14"/>
          <p:cNvSpPr>
            <a:spLocks noChangeArrowheads="1"/>
          </p:cNvSpPr>
          <p:nvPr/>
        </p:nvSpPr>
        <p:spPr bwMode="auto">
          <a:xfrm>
            <a:off x="3655898" y="1435900"/>
            <a:ext cx="4157627" cy="1107559"/>
          </a:xfrm>
          <a:prstGeom prst="wedgeEllipseCallout">
            <a:avLst>
              <a:gd name="adj1" fmla="val 16696"/>
              <a:gd name="adj2" fmla="val 5946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библиотечного фонда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30%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17"/>
          <p:cNvSpPr>
            <a:spLocks noChangeArrowheads="1"/>
          </p:cNvSpPr>
          <p:nvPr/>
        </p:nvSpPr>
        <p:spPr bwMode="auto">
          <a:xfrm>
            <a:off x="7776668" y="1898373"/>
            <a:ext cx="3706074" cy="1628597"/>
          </a:xfrm>
          <a:prstGeom prst="wedgeEllipseCallout">
            <a:avLst>
              <a:gd name="adj1" fmla="val -55049"/>
              <a:gd name="adj2" fmla="val 4644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Просветительская акция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Безопасный Интернет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19"/>
          <p:cNvSpPr>
            <a:spLocks noChangeArrowheads="1"/>
          </p:cNvSpPr>
          <p:nvPr/>
        </p:nvSpPr>
        <p:spPr bwMode="auto">
          <a:xfrm>
            <a:off x="7554452" y="5164347"/>
            <a:ext cx="3088564" cy="1305726"/>
          </a:xfrm>
          <a:prstGeom prst="wedgeEllipseCallout">
            <a:avLst>
              <a:gd name="adj1" fmla="val -46934"/>
              <a:gd name="adj2" fmla="val -6126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конкурс «Читатель года»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865194">
            <a:off x="7376801" y="1398295"/>
            <a:ext cx="1597025" cy="5334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5402441" y="5620159"/>
            <a:ext cx="2152011" cy="579109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400000">
            <a:off x="8653864" y="4069855"/>
            <a:ext cx="1752600" cy="6096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4414500">
            <a:off x="1597688" y="4175171"/>
            <a:ext cx="1485618" cy="575979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113824" y="2446699"/>
            <a:ext cx="3187393" cy="1299189"/>
          </a:xfrm>
          <a:prstGeom prst="wedgeEllipseCallout">
            <a:avLst>
              <a:gd name="adj1" fmla="val 57887"/>
              <a:gd name="adj2" fmla="val 436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 библиотечных мероприятия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844414">
            <a:off x="2242605" y="1581697"/>
            <a:ext cx="1493778" cy="474975"/>
          </a:xfrm>
          <a:prstGeom prst="curvedDownArrow">
            <a:avLst>
              <a:gd name="adj1" fmla="val 25000"/>
              <a:gd name="adj2" fmla="val 54918"/>
              <a:gd name="adj3" fmla="val 30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9675" y="189782"/>
            <a:ext cx="10239555" cy="8712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план мероприятий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посвящённых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детской литературы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МКУК «СРЦБС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2018 г.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779" y="2381017"/>
            <a:ext cx="3166475" cy="249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0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571" y="599608"/>
            <a:ext cx="11045371" cy="1514006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Десятилетие детства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09371"/>
            <a:ext cx="9601196" cy="3466497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dirty="0"/>
              <a:t>Распоряжением администрации </a:t>
            </a:r>
            <a:r>
              <a:rPr lang="ru-RU" sz="4800" b="1" dirty="0" err="1"/>
              <a:t>Сургутского</a:t>
            </a:r>
            <a:r>
              <a:rPr lang="ru-RU" sz="4800" b="1" dirty="0"/>
              <a:t> района от 23 ноября 2017 г. № 1106-р утверждён план основных мероприятий на 2018-2020 гг., посвящённых проведению в </a:t>
            </a:r>
            <a:r>
              <a:rPr lang="ru-RU" sz="4800" b="1" dirty="0" err="1"/>
              <a:t>Сургутском</a:t>
            </a:r>
            <a:r>
              <a:rPr lang="ru-RU" sz="4800" b="1" dirty="0"/>
              <a:t> районе Десятилетия детства в Российской Федерации.</a:t>
            </a:r>
            <a:endParaRPr lang="ru-RU" sz="4800" dirty="0"/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7"/>
            <a:ext cx="9601196" cy="1404937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III</a:t>
            </a:r>
            <a:r>
              <a:rPr lang="ru-RU" sz="3200" b="1" dirty="0"/>
              <a:t>. Мероприятия, направленные на популяризацию и сохранение семейных ценностей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2230582"/>
            <a:ext cx="11362544" cy="4140238"/>
          </a:xfrm>
          <a:solidFill>
            <a:srgbClr val="F7FBCD"/>
          </a:solidFill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400" dirty="0" smtClean="0"/>
              <a:t>«</a:t>
            </a:r>
            <a:r>
              <a:rPr lang="ru-RU" sz="4400" dirty="0"/>
              <a:t>Час семейного чтения» в общедоступных библиотеках 2018-2020 гг. </a:t>
            </a:r>
          </a:p>
          <a:p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019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7"/>
            <a:ext cx="9601196" cy="1404937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V</a:t>
            </a:r>
            <a:r>
              <a:rPr lang="ru-RU" sz="3200" b="1" dirty="0"/>
              <a:t>. 5.4. Мероприятия, направленные на духовно-нравственное и гражданско-патриотическое воспитание детей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2230582"/>
            <a:ext cx="11362544" cy="4140238"/>
          </a:xfrm>
          <a:solidFill>
            <a:srgbClr val="F7FBCD"/>
          </a:solidFill>
        </p:spPr>
        <p:txBody>
          <a:bodyPr>
            <a:normAutofit fontScale="92500" lnSpcReduction="20000"/>
          </a:bodyPr>
          <a:lstStyle/>
          <a:p>
            <a:endParaRPr lang="ru-RU" sz="4000" dirty="0" smtClean="0"/>
          </a:p>
          <a:p>
            <a:r>
              <a:rPr lang="ru-RU" sz="4000" dirty="0"/>
              <a:t> Участие в Международной Акция «Читаем детям о войне» 2018-2020 гг.</a:t>
            </a:r>
          </a:p>
          <a:p>
            <a:r>
              <a:rPr lang="ru-RU" sz="4000" dirty="0"/>
              <a:t>Цикл мероприятий, посвящённых «Году легендарных личностей России» 2019 г.</a:t>
            </a:r>
          </a:p>
          <a:p>
            <a:r>
              <a:rPr lang="ru-RU" sz="4000" dirty="0" smtClean="0"/>
              <a:t>Цикл </a:t>
            </a:r>
            <a:r>
              <a:rPr lang="ru-RU" sz="4000" dirty="0"/>
              <a:t>мероприятий, посвящённых «Году городов-героев России» 2020 г.</a:t>
            </a:r>
          </a:p>
          <a:p>
            <a:endParaRPr lang="ru-RU" sz="3200" dirty="0"/>
          </a:p>
          <a:p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338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7"/>
            <a:ext cx="9601196" cy="1404937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 smtClean="0"/>
              <a:t>VI</a:t>
            </a:r>
            <a:r>
              <a:rPr lang="ru-RU" sz="3600" b="1" dirty="0"/>
              <a:t>. Мероприятия, направленные на культурное и физическое развитие детей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2230582"/>
            <a:ext cx="11362544" cy="4140238"/>
          </a:xfrm>
          <a:solidFill>
            <a:srgbClr val="F7FBCD"/>
          </a:solidFill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Цикл мероприятий, посвящённых «Году детской литературы» 2018 г.</a:t>
            </a:r>
          </a:p>
          <a:p>
            <a:r>
              <a:rPr lang="ru-RU" sz="4000" dirty="0"/>
              <a:t>Проведение творческих встреч с российскими деятелями культуры и искусства: писателями, режиссёрами, мультипликаторами, актёрами, музыкантами. 2018-2020 гг</a:t>
            </a:r>
            <a:r>
              <a:rPr lang="ru-RU" sz="4000" dirty="0" smtClean="0"/>
              <a:t>.</a:t>
            </a:r>
            <a:r>
              <a:rPr lang="ru-RU" sz="4000" i="1" dirty="0"/>
              <a:t>  </a:t>
            </a:r>
            <a:endParaRPr lang="ru-RU" sz="4000" dirty="0"/>
          </a:p>
          <a:p>
            <a:r>
              <a:rPr lang="ru-RU" sz="4000" dirty="0"/>
              <a:t>Районный конкурс «Читатель года» 2018-2020 гг.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504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7"/>
            <a:ext cx="9601196" cy="1404937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VII</a:t>
            </a:r>
            <a:r>
              <a:rPr lang="ru-RU" sz="3200" b="1" dirty="0"/>
              <a:t>. Мероприятия, направленные на развитие системы детского отдыха, досуга, занятости и туризма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2230582"/>
            <a:ext cx="11362544" cy="4140238"/>
          </a:xfrm>
          <a:solidFill>
            <a:srgbClr val="F7FBC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Организация </a:t>
            </a:r>
            <a:r>
              <a:rPr lang="ru-RU" sz="4000" dirty="0"/>
              <a:t>каникулярного отдыха детей:</a:t>
            </a:r>
          </a:p>
          <a:p>
            <a:r>
              <a:rPr lang="ru-RU" sz="4000" dirty="0" smtClean="0"/>
              <a:t>Летние </a:t>
            </a:r>
            <a:r>
              <a:rPr lang="ru-RU" sz="4000" dirty="0"/>
              <a:t>чтения «Книжная радуга» </a:t>
            </a:r>
          </a:p>
          <a:p>
            <a:r>
              <a:rPr lang="ru-RU" sz="4000" dirty="0" smtClean="0"/>
              <a:t>Праздник </a:t>
            </a:r>
            <a:r>
              <a:rPr lang="ru-RU" sz="4000" dirty="0"/>
              <a:t>«Неделя детской книги»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Программа «</a:t>
            </a:r>
            <a:r>
              <a:rPr lang="ru-RU" sz="4000" dirty="0" err="1"/>
              <a:t>БиблиоКруча</a:t>
            </a:r>
            <a:r>
              <a:rPr lang="ru-RU" sz="4000" dirty="0"/>
              <a:t>» участие Комплекса информационно-библиотечного обслуживания (КИБО) в работе летних пришкольных площадок   2018-2020 гг.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026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893" y="562407"/>
            <a:ext cx="9601196" cy="1404937"/>
          </a:xfrm>
          <a:solidFill>
            <a:srgbClr val="B0FD85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/>
              <a:t>VIII</a:t>
            </a:r>
            <a:r>
              <a:rPr lang="ru-RU" sz="3200" b="1" dirty="0"/>
              <a:t>. Мероприятия, направленные на обеспечение безопасности детей, в том числе информационной </a:t>
            </a:r>
            <a:r>
              <a:rPr lang="ru-RU" sz="3200" b="1" dirty="0" smtClean="0"/>
              <a:t>безопасности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2161309"/>
            <a:ext cx="11362544" cy="4322617"/>
          </a:xfrm>
          <a:solidFill>
            <a:srgbClr val="F7FBCD"/>
          </a:solidFill>
        </p:spPr>
        <p:txBody>
          <a:bodyPr>
            <a:normAutofit lnSpcReduction="10000"/>
          </a:bodyPr>
          <a:lstStyle/>
          <a:p>
            <a:r>
              <a:rPr lang="ru-RU" sz="2800" dirty="0"/>
              <a:t>Обеспечение информационной безопасности детей, защита детей от информации, причиняющий вред их здоровью и развитию. </a:t>
            </a:r>
            <a:endParaRPr lang="ru-RU" sz="2800" dirty="0" smtClean="0"/>
          </a:p>
          <a:p>
            <a:r>
              <a:rPr lang="ru-RU" sz="2800" dirty="0" smtClean="0"/>
              <a:t>Оборудование </a:t>
            </a:r>
            <a:r>
              <a:rPr lang="ru-RU" sz="2800" dirty="0"/>
              <a:t>детских зон обслуживания в общедоступных </a:t>
            </a:r>
            <a:r>
              <a:rPr lang="ru-RU" sz="2800" dirty="0" smtClean="0"/>
              <a:t>библиотеках</a:t>
            </a:r>
          </a:p>
          <a:p>
            <a:r>
              <a:rPr lang="ru-RU" sz="2800" dirty="0" smtClean="0"/>
              <a:t> Просветительская акция «Безопасный Интернет» </a:t>
            </a:r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библиотечного фонда для детей на национальных языках народов, проживающих на территории </a:t>
            </a:r>
            <a:r>
              <a:rPr lang="ru-RU" sz="2800" dirty="0" err="1"/>
              <a:t>Сургутского</a:t>
            </a:r>
            <a:r>
              <a:rPr lang="ru-RU" sz="2800" dirty="0"/>
              <a:t> </a:t>
            </a:r>
            <a:r>
              <a:rPr lang="ru-RU" sz="2800" dirty="0" smtClean="0"/>
              <a:t>района.</a:t>
            </a:r>
            <a:endParaRPr lang="ru-RU" sz="2800" dirty="0"/>
          </a:p>
          <a:p>
            <a:r>
              <a:rPr lang="ru-RU" sz="2800" dirty="0"/>
              <a:t>Разработка и распространение информационных материалов о правах ребёнка для детей, родителей, специалистов, работающих с детьми, через средства массовой информации и </a:t>
            </a:r>
            <a:r>
              <a:rPr lang="ru-RU" sz="2800" dirty="0" smtClean="0"/>
              <a:t>Интернет.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13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1628</TotalTime>
  <Words>378</Words>
  <Application>Microsoft Office PowerPoint</Application>
  <PresentationFormat>Широкоэкранный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        Десятилетие детства  2018 – 2027 гг.  </vt:lpstr>
      <vt:lpstr>Программа десятилетия детства в МКУК «СРЦБС» на 2018-2017 гг. </vt:lpstr>
      <vt:lpstr>Презентация PowerPoint</vt:lpstr>
      <vt:lpstr>Десятилетие детства </vt:lpstr>
      <vt:lpstr> III. Мероприятия, направленные на популяризацию и сохранение семейных ценностей </vt:lpstr>
      <vt:lpstr>   V. 5.4. Мероприятия, направленные на духовно-нравственное и гражданско-патриотическое воспитание детей   </vt:lpstr>
      <vt:lpstr>  VI. Мероприятия, направленные на культурное и физическое развитие детей  </vt:lpstr>
      <vt:lpstr>   VII. Мероприятия, направленные на развитие системы детского отдыха, досуга, занятости и туризма   </vt:lpstr>
      <vt:lpstr>     VIII. Мероприятия, направленные на обеспечение безопасности детей, в том числе информационной безопасности      </vt:lpstr>
      <vt:lpstr>Презентация PowerPoint</vt:lpstr>
    </vt:vector>
  </TitlesOfParts>
  <Company>Администрация МО Сургутский район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выполнения указа президента Российской Федерации</dc:title>
  <dc:creator>Казак Лада Павловна</dc:creator>
  <cp:lastModifiedBy>Харченко Наталья Николаевна</cp:lastModifiedBy>
  <cp:revision>94</cp:revision>
  <cp:lastPrinted>2015-10-07T11:06:36Z</cp:lastPrinted>
  <dcterms:created xsi:type="dcterms:W3CDTF">2015-10-02T06:12:56Z</dcterms:created>
  <dcterms:modified xsi:type="dcterms:W3CDTF">2018-03-21T07:18:29Z</dcterms:modified>
</cp:coreProperties>
</file>