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5"/>
  </p:notesMasterIdLst>
  <p:handoutMasterIdLst>
    <p:handoutMasterId r:id="rId6"/>
  </p:handoutMasterIdLst>
  <p:sldIdLst>
    <p:sldId id="256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348" r:id="rId23"/>
    <p:sldId id="349" r:id="rId24"/>
    <p:sldId id="344" r:id="rId25"/>
    <p:sldId id="275" r:id="rId26"/>
    <p:sldId id="276" r:id="rId27"/>
    <p:sldId id="277" r:id="rId28"/>
    <p:sldId id="278" r:id="rId29"/>
    <p:sldId id="279" r:id="rId30"/>
    <p:sldId id="355" r:id="rId31"/>
    <p:sldId id="281" r:id="rId32"/>
    <p:sldId id="282" r:id="rId33"/>
    <p:sldId id="342" r:id="rId34"/>
    <p:sldId id="351" r:id="rId35"/>
    <p:sldId id="352" r:id="rId36"/>
    <p:sldId id="353" r:id="rId37"/>
    <p:sldId id="286" r:id="rId38"/>
    <p:sldId id="323" r:id="rId39"/>
    <p:sldId id="350" r:id="rId40"/>
    <p:sldId id="308" r:id="rId41"/>
    <p:sldId id="334" r:id="rId42"/>
    <p:sldId id="332" r:id="rId43"/>
    <p:sldId id="330" r:id="rId44"/>
    <p:sldId id="331" r:id="rId45"/>
    <p:sldId id="320" r:id="rId46"/>
    <p:sldId id="337" r:id="rId47"/>
    <p:sldId id="338" r:id="rId48"/>
    <p:sldId id="343" r:id="rId49"/>
    <p:sldId id="336" r:id="rId50"/>
    <p:sldId id="299" r:id="rId51"/>
    <p:sldId id="341" r:id="rId52"/>
    <p:sldId id="356" r:id="rId53"/>
    <p:sldId id="328" r:id="rId54"/>
    <p:sldId id="329" r:id="rId55"/>
    <p:sldId id="319" r:id="rId56"/>
    <p:sldId id="321" r:id="rId57"/>
    <p:sldId id="322" r:id="rId58"/>
    <p:sldId id="294" r:id="rId59"/>
    <p:sldId id="335" r:id="rId60"/>
    <p:sldId id="296" r:id="rId61"/>
    <p:sldId id="297" r:id="rId62"/>
    <p:sldId id="298" r:id="rId63"/>
    <p:sldId id="290" r:id="rId64"/>
    <p:sldId id="340" r:id="rId65"/>
    <p:sldId id="354" r:id="rId66"/>
    <p:sldId id="314" r:id="rId67"/>
    <p:sldId id="306" r:id="rId68"/>
  </p:sldIdLst>
  <p:sldSz cx="9144000" cy="6858000" type="screen4x3"/>
  <p:notesSz cx="6742113" cy="9875838"/>
  <p:custDataLst>
    <p:tags r:id="rId69"/>
  </p:custData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AF39025-C836-494B-977A-25A7AC2D9FA4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348"/>
            <p14:sldId id="349"/>
            <p14:sldId id="344"/>
            <p14:sldId id="275"/>
            <p14:sldId id="276"/>
            <p14:sldId id="277"/>
            <p14:sldId id="278"/>
            <p14:sldId id="279"/>
            <p14:sldId id="355"/>
            <p14:sldId id="281"/>
          </p14:sldIdLst>
        </p14:section>
        <p14:section name="Раздел без заголовка" id="{6B01C957-BF70-40D4-8475-551D3F25346B}">
          <p14:sldIdLst>
            <p14:sldId id="282"/>
            <p14:sldId id="342"/>
            <p14:sldId id="351"/>
            <p14:sldId id="352"/>
            <p14:sldId id="353"/>
            <p14:sldId id="286"/>
            <p14:sldId id="323"/>
            <p14:sldId id="350"/>
            <p14:sldId id="308"/>
            <p14:sldId id="334"/>
            <p14:sldId id="332"/>
            <p14:sldId id="330"/>
            <p14:sldId id="331"/>
            <p14:sldId id="320"/>
            <p14:sldId id="337"/>
            <p14:sldId id="338"/>
            <p14:sldId id="343"/>
            <p14:sldId id="336"/>
            <p14:sldId id="299"/>
            <p14:sldId id="341"/>
            <p14:sldId id="356"/>
            <p14:sldId id="328"/>
            <p14:sldId id="329"/>
            <p14:sldId id="319"/>
            <p14:sldId id="321"/>
            <p14:sldId id="322"/>
            <p14:sldId id="294"/>
            <p14:sldId id="335"/>
            <p14:sldId id="296"/>
            <p14:sldId id="297"/>
            <p14:sldId id="298"/>
            <p14:sldId id="290"/>
            <p14:sldId id="340"/>
            <p14:sldId id="354"/>
            <p14:sldId id="314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2D5ABB26-0587-4C30-8999-92F81FD0307C}">
  <a:tblStyle styleId="{2D5ABB26-0587-4C30-8999-92F81FD0307C}" styleName="No Style, No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lt1"/>
          </a:solidFill>
        </a:fill>
      </a:tcStyle>
    </a:band1H>
    <a:band1V>
      <a:tcStyle>
        <a:fill>
          <a:solidFill>
            <a:schemeClr val="lt1"/>
          </a:solidFill>
        </a:fill>
      </a:tcStyle>
    </a:band1V>
    <a:band2V>
      <a:tcStyle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noFill/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noFill/>
            </a:ln>
          </a:bottom>
        </a:tcBdr>
        <a:fill>
          <a:solidFill>
            <a:schemeClr val="l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</a:tblBg>
    <a:wholeTbl>
      <a:tcTxStyle>
        <a:fontRef idx="minor">
          <a:srgbClr val="00000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fill>
          <a:solidFill>
            <a:schemeClr val="accent5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2V>
    <a:lastCol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lastCol>
    <a:firstCol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firstCol>
    <a:lastRow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</a:tcBdr>
        <a:fill>
          <a:noFill/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20000"/>
            </a:schemeClr>
          </a:solidFill>
        </a:fill>
      </a:tcStyle>
    </a:band1H>
    <a:band1V>
      <a:tcStyle>
        <a:fill>
          <a:solidFill>
            <a:schemeClr val="accent1">
              <a:alpha val="2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0" autoAdjust="0"/>
    <p:restoredTop sz="66283" autoAdjust="0"/>
  </p:normalViewPr>
  <p:slideViewPr>
    <p:cSldViewPr snapToGrid="0">
      <p:cViewPr varScale="1">
        <p:scale>
          <a:sx n="35" d="100"/>
          <a:sy n="35" d="100"/>
        </p:scale>
        <p:origin x="1878" y="6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436" y="-67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4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slide" Target="slides/slide39.xml" /><Relationship Id="rId46" Type="http://schemas.openxmlformats.org/officeDocument/2006/relationships/slide" Target="slides/slide40.xml" /><Relationship Id="rId47" Type="http://schemas.openxmlformats.org/officeDocument/2006/relationships/slide" Target="slides/slide41.xml" /><Relationship Id="rId48" Type="http://schemas.openxmlformats.org/officeDocument/2006/relationships/slide" Target="slides/slide42.xml" /><Relationship Id="rId49" Type="http://schemas.openxmlformats.org/officeDocument/2006/relationships/slide" Target="slides/slide43.xml" /><Relationship Id="rId5" Type="http://schemas.openxmlformats.org/officeDocument/2006/relationships/notesMaster" Target="notesMasters/notesMaster1.xml" /><Relationship Id="rId50" Type="http://schemas.openxmlformats.org/officeDocument/2006/relationships/slide" Target="slides/slide44.xml" /><Relationship Id="rId51" Type="http://schemas.openxmlformats.org/officeDocument/2006/relationships/slide" Target="slides/slide45.xml" /><Relationship Id="rId52" Type="http://schemas.openxmlformats.org/officeDocument/2006/relationships/slide" Target="slides/slide46.xml" /><Relationship Id="rId53" Type="http://schemas.openxmlformats.org/officeDocument/2006/relationships/slide" Target="slides/slide47.xml" /><Relationship Id="rId54" Type="http://schemas.openxmlformats.org/officeDocument/2006/relationships/slide" Target="slides/slide48.xml" /><Relationship Id="rId55" Type="http://schemas.openxmlformats.org/officeDocument/2006/relationships/slide" Target="slides/slide49.xml" /><Relationship Id="rId56" Type="http://schemas.openxmlformats.org/officeDocument/2006/relationships/slide" Target="slides/slide50.xml" /><Relationship Id="rId57" Type="http://schemas.openxmlformats.org/officeDocument/2006/relationships/slide" Target="slides/slide51.xml" /><Relationship Id="rId58" Type="http://schemas.openxmlformats.org/officeDocument/2006/relationships/slide" Target="slides/slide52.xml" /><Relationship Id="rId59" Type="http://schemas.openxmlformats.org/officeDocument/2006/relationships/slide" Target="slides/slide53.xml" /><Relationship Id="rId6" Type="http://schemas.openxmlformats.org/officeDocument/2006/relationships/handoutMaster" Target="handoutMasters/handoutMaster1.xml" /><Relationship Id="rId60" Type="http://schemas.openxmlformats.org/officeDocument/2006/relationships/slide" Target="slides/slide54.xml" /><Relationship Id="rId61" Type="http://schemas.openxmlformats.org/officeDocument/2006/relationships/slide" Target="slides/slide55.xml" /><Relationship Id="rId62" Type="http://schemas.openxmlformats.org/officeDocument/2006/relationships/slide" Target="slides/slide56.xml" /><Relationship Id="rId63" Type="http://schemas.openxmlformats.org/officeDocument/2006/relationships/slide" Target="slides/slide57.xml" /><Relationship Id="rId64" Type="http://schemas.openxmlformats.org/officeDocument/2006/relationships/slide" Target="slides/slide58.xml" /><Relationship Id="rId65" Type="http://schemas.openxmlformats.org/officeDocument/2006/relationships/slide" Target="slides/slide59.xml" /><Relationship Id="rId66" Type="http://schemas.openxmlformats.org/officeDocument/2006/relationships/slide" Target="slides/slide60.xml" /><Relationship Id="rId67" Type="http://schemas.openxmlformats.org/officeDocument/2006/relationships/slide" Target="slides/slide61.xml" /><Relationship Id="rId68" Type="http://schemas.openxmlformats.org/officeDocument/2006/relationships/slide" Target="slides/slide62.xml" /><Relationship Id="rId69" Type="http://schemas.openxmlformats.org/officeDocument/2006/relationships/tags" Target="tags/tag1.xml" /><Relationship Id="rId7" Type="http://schemas.openxmlformats.org/officeDocument/2006/relationships/slide" Target="slides/slide1.xml" /><Relationship Id="rId70" Type="http://schemas.openxmlformats.org/officeDocument/2006/relationships/presProps" Target="presProps.xml" /><Relationship Id="rId71" Type="http://schemas.openxmlformats.org/officeDocument/2006/relationships/viewProps" Target="viewProps.xml" /><Relationship Id="rId72" Type="http://schemas.openxmlformats.org/officeDocument/2006/relationships/theme" Target="theme/theme1.xml" /><Relationship Id="rId73" Type="http://schemas.openxmlformats.org/officeDocument/2006/relationships/tableStyles" Target="tableStyles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Relationship Id="rId2" Type="http://schemas.openxmlformats.org/officeDocument/2006/relationships/themeOverride" Target="../theme/themeOverride6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Relationship Id="rId2" Type="http://schemas.openxmlformats.org/officeDocument/2006/relationships/themeOverride" Target="../theme/themeOverride7.xml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Relationship Id="rId2" Type="http://schemas.openxmlformats.org/officeDocument/2006/relationships/themeOverride" Target="../theme/themeOverride8.xml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Relationship Id="rId2" Type="http://schemas.openxmlformats.org/officeDocument/2006/relationships/themeOverride" Target="../theme/themeOverride9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openxmlformats.org/officeDocument/2006/relationships/themeOverride" Target="../theme/themeOverride1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Relationship Id="rId2" Type="http://schemas.openxmlformats.org/officeDocument/2006/relationships/themeOverride" Target="../theme/themeOverride2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Relationship Id="rId2" Type="http://schemas.openxmlformats.org/officeDocument/2006/relationships/themeOverride" Target="../theme/themeOverride3.xml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openxmlformats.org/officeDocument/2006/relationships/themeOverride" Target="../theme/themeOverride4.xml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openxmlformats.org/officeDocument/2006/relationships/themeOverride" Target="../theme/themeOverride5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Обслуживание читателей библиотеками</a:t>
            </a:r>
            <a:endParaRPr lang="ru-RU"/>
          </a:p>
        </c:rich>
      </c:tx>
      <c:layout>
        <c:manualLayout>
          <c:xMode val="edge"/>
          <c:yMode val="edge"/>
          <c:x val="0.202907994389534"/>
          <c:y val="0"/>
        </c:manualLayout>
      </c:layout>
      <c:overlay val="0"/>
      <c:spPr>
        <a:noFill/>
        <a:ln>
          <a:noFill/>
          <a:miter/>
        </a:ln>
        <a:effectLst/>
      </c:spPr>
      <c:txPr>
        <a:bodyPr/>
        <a:p>
          <a:pPr>
            <a:defRPr/>
          </a:pPr>
        </a:p>
      </c:txPr>
    </c:title>
    <c:autoTitleDeleted val="0"/>
    <c:view3D>
      <c:rotX val="30"/>
      <c:rotY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  <a:round/>
        </a:ln>
        <a:effectLst/>
      </c:spPr>
    </c:sideWall>
    <c:backWall>
      <c:thickness val="0"/>
      <c:spPr>
        <a:noFill/>
        <a:ln>
          <a:noFill/>
          <a:round/>
        </a:ln>
        <a:effectLst/>
      </c:spPr>
    </c:backWall>
    <c:plotArea>
      <c:layout>
        <c:manualLayout>
          <c:layoutTarget val="inner"/>
          <c:xMode val="edge"/>
          <c:yMode val="edge"/>
          <c:x val="0.1287740021944046"/>
          <c:y val="0.13625499606132507"/>
          <c:w val="0.79052597284317017"/>
          <c:h val="0.461739003658294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06-4068-A412-10F94702EE11}"/>
              </c:ext>
            </c:extLst>
          </c:dPt>
          <c:dPt>
            <c:idx val="1"/>
            <c:invertIfNegative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06-4068-A412-10F94702EE11}"/>
              </c:ext>
            </c:extLst>
          </c:dPt>
          <c:dPt>
            <c:idx val="2"/>
            <c:invertIfNegative val="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06-4068-A412-10F94702EE11}"/>
              </c:ext>
            </c:extLst>
          </c:dPt>
          <c:dPt>
            <c:idx val="3"/>
            <c:invertIfNegative val="1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06-4068-A412-10F94702EE11}"/>
              </c:ext>
            </c:extLst>
          </c:dPt>
          <c:dPt>
            <c:idx val="4"/>
            <c:invertIfNegative val="1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06-4068-A412-10F94702EE11}"/>
              </c:ext>
            </c:extLst>
          </c:dPt>
          <c:dPt>
            <c:idx val="5"/>
            <c:invertIfNegative val="1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806-4068-A412-10F94702EE11}"/>
              </c:ext>
            </c:extLst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3"/>
              <c:layout>
                <c:manualLayout>
                  <c:x val="-0.2039950042963028"/>
                  <c:y val="0.0268120002001523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06-4068-A412-10F94702EE11}"/>
                </c:ext>
              </c:extLst>
            </c:dLbl>
            <c:dLbl>
              <c:idx val="4"/>
              <c:layout>
                <c:manualLayout>
                  <c:x val="0.3027769923210144"/>
                  <c:y val="-0.04417200013995170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06-4068-A412-10F94702EE11}"/>
                </c:ext>
              </c:extLst>
            </c:dLbl>
            <c:dLbl>
              <c:idx val="5"/>
              <c:layout>
                <c:manualLayout>
                  <c:x val="0.26517799496650696"/>
                  <c:y val="0.01095400005578994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06-4068-A412-10F94702EE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Лист1!$A$2:$A$7</c:f>
              <c:strCache>
                <c:ptCount val="6"/>
                <c:pt idx="0">
                  <c:v>Муниципальные библиотеки</c:v>
                </c:pt>
                <c:pt idx="1">
                  <c:v>Библиотеки в КДЦ</c:v>
                </c:pt>
                <c:pt idx="2">
                  <c:v>Школьные библиотеки</c:v>
                </c:pt>
                <c:pt idx="3">
                  <c:v>Библиотеки ССУЗов</c:v>
                </c:pt>
                <c:pt idx="4">
                  <c:v>Библиотеки в учреждениях культуры</c:v>
                </c:pt>
                <c:pt idx="5">
                  <c:v>Специальные библиотеки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30425</c:v>
                </c:pt>
                <c:pt idx="1">
                  <c:v>7492</c:v>
                </c:pt>
                <c:pt idx="2">
                  <c:v>17152</c:v>
                </c:pt>
                <c:pt idx="3">
                  <c:v>765</c:v>
                </c:pt>
                <c:pt idx="4">
                  <c:v>654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06-4068-A412-10F94702E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9817998707294464"/>
          <c:y val="0.589273989200592"/>
          <c:w val="0.83919799327850342"/>
          <c:h val="0.39100000262260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plotArea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читатели</c:v>
                </c:pt>
              </c:strCache>
            </c:strRef>
          </c:tx>
          <c:invertIfNegative val="0"/>
          <c:dPt>
            <c:idx val="0"/>
            <c:invertIfNegative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0FD-4A60-9906-218FD337BB02}"/>
              </c:ext>
            </c:extLst>
          </c:dPt>
          <c:dPt>
            <c:idx val="1"/>
            <c:invertIfNegative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0FD-4A60-9906-218FD337BB02}"/>
              </c:ext>
            </c:extLst>
          </c:dPt>
          <c:dPt>
            <c:idx val="2"/>
            <c:invertIfNegative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0FD-4A60-9906-218FD337BB02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  <a:miter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1994</c:v>
                </c:pt>
                <c:pt idx="1">
                  <c:v>2401</c:v>
                </c:pt>
                <c:pt idx="2">
                  <c:v>2649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6-10FD-4A60-9906-218FD337B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188055760"/>
        <c:axId val="191668888"/>
        <c:axId val="0"/>
      </c:bar3DChart>
      <c:catAx>
        <c:axId val="188055760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b="1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c:txPr>
        <c:crossAx val="191668888"/>
        <c:crosses val="autoZero"/>
        <c:auto val="0"/>
        <c:lblAlgn val="ctr"/>
        <c:lblOffset/>
        <c:noMultiLvlLbl val="0"/>
      </c:catAx>
      <c:valAx>
        <c:axId val="191668888"/>
        <c:scaling>
          <c:orientation/>
        </c:scaling>
        <c:delete val="0"/>
        <c:axPos val="l"/>
        <c:majorGridlines/>
        <c:numFmt formatCode="#,##0" sourceLinked="1"/>
        <c:majorTickMark val="out"/>
        <c:minorTickMark val="none"/>
        <c:txPr>
          <a:bodyPr/>
          <a:p>
            <a:pPr>
              <a:defRPr b="1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c:txPr>
        <c:crossAx val="188055760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366201043128967"/>
          <c:y val="0.0941770002245903"/>
          <c:w val="0.45915201306343079"/>
          <c:h val="0.76736402511596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0E-4033-A67C-06ACF049C1CF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0E-4033-A67C-06ACF049C1CF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0E-4033-A67C-06ACF049C1CF}"/>
              </c:ext>
            </c:extLst>
          </c:dPt>
          <c:dLbls>
            <c:dLbl>
              <c:idx val="0"/>
              <c:layout>
                <c:manualLayout>
                  <c:x val="0.10016600042581558"/>
                  <c:y val="-0.1164079979062080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0E-4033-A67C-06ACF049C1CF}"/>
                </c:ext>
              </c:extLst>
            </c:dLbl>
            <c:dLbl>
              <c:idx val="1"/>
              <c:layout>
                <c:manualLayout>
                  <c:x val="-0.02348800003528595"/>
                  <c:y val="0.04462299868464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0E-4033-A67C-06ACF049C1CF}"/>
                </c:ext>
              </c:extLst>
            </c:dLbl>
            <c:dLbl>
              <c:idx val="2"/>
              <c:layout>
                <c:manualLayout>
                  <c:x val="-0.030714999884366989"/>
                  <c:y val="0.00808699987828731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0E-4033-A67C-06ACF049C1CF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Лист1!$A$2:$A$5</c:f>
              <c:strCache>
                <c:ptCount val="4"/>
                <c:pt idx="0">
                  <c:v>СРЦБС</c:v>
                </c:pt>
                <c:pt idx="1">
                  <c:v>Лянтор</c:v>
                </c:pt>
                <c:pt idx="2">
                  <c:v>Федоровский</c:v>
                </c:pt>
                <c:pt idx="3">
                  <c:v>Нижнесортымский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1500</c:v>
                </c:pt>
                <c:pt idx="1">
                  <c:v>175</c:v>
                </c:pt>
                <c:pt idx="2">
                  <c:v>69</c:v>
                </c:pt>
                <c:pt idx="3" formatCode="General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0E-4033-A67C-06ACF049C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p>
            <a:pPr>
              <a:defRPr sz="1800" b="0" i="0" u="none" strike="noStrike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8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</c:legendEntry>
      <c:legendEntry>
        <c:idx val="1"/>
        <c:txPr>
          <a:bodyPr rot="0" spcFirstLastPara="1" vertOverflow="ellipsis" vert="horz" wrap="square" anchor="ctr" anchorCtr="1"/>
          <a:p>
            <a:pPr>
              <a:defRPr sz="1600" b="0" i="0" u="none" strike="noStrike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6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</c:legendEntry>
      <c:legendEntry>
        <c:idx val="2"/>
        <c:txPr>
          <a:bodyPr rot="0" spcFirstLastPara="1" vertOverflow="ellipsis" vert="horz" wrap="square" anchor="ctr" anchorCtr="1"/>
          <a:p>
            <a:pPr>
              <a:defRPr sz="1600" b="0" i="0" u="none" strike="noStrike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6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</c:legendEntry>
      <c:layout>
        <c:manualLayout>
          <c:xMode val="edge"/>
          <c:yMode val="edge"/>
          <c:x val="0.10570400208234787"/>
          <c:y val="0.86001497507095337"/>
          <c:w val="0.79535400867462158"/>
          <c:h val="0.11510299891233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68856000900268555"/>
          <c:y val="0.13598500192165375"/>
          <c:w val="0.70809000730514526"/>
          <c:h val="0.73225897550582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СРЦБС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  <a:miter/>
              </a:ln>
              <a:effectLst/>
            </c:spPr>
            <c:txPr>
              <a:bodyPr/>
              <a:p>
                <a:pPr>
                  <a:defRPr sz="1600" b="1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defRPr>
                </a:pPr>
                <a:endParaRPr sz="1600" b="1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Лист1!$B$1:$D$1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10.7</c:v>
                </c:pt>
                <c:pt idx="1">
                  <c:v>10.1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7B-4EDF-9805-E3E88C27A95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ЛЦБС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0.02137799933552742"/>
                  <c:y val="-0.008902000263333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7B-4EDF-9805-E3E88C27A959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600" b="1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defRPr>
                </a:pPr>
                <a:endParaRPr sz="1600" b="1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Лист1!$B$1:$D$1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2.6</c:v>
                </c:pt>
                <c:pt idx="1">
                  <c:v>2.7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7B-4EDF-9805-E3E88C27A95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Федоровский</c:v>
                </c:pt>
              </c:strCache>
            </c:strRef>
          </c:tx>
          <c:spPr>
            <a:solidFill>
              <a:srgbClr val="33CCCC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 algn="ctr">
                  <a:defRPr lang="ru-RU" sz="1600" b="1" i="0" u="none" strike="noStrike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 sz="1600" b="1" i="0" u="none" strike="noStrike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Лист1!$B$1:$D$1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1.3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7B-4EDF-9805-E3E88C27A959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Нижнесортымский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 algn="ctr">
                  <a:defRPr lang="ru-RU" sz="1600" b="1" i="0" u="none" strike="noStrike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Calibri Light"/>
                  </a:defRPr>
                </a:pPr>
                <a:endParaRPr lang="ru-RU" sz="1600" b="1" i="0" u="none" strike="noStrike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Calibri Light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Лист1!$B$1:$D$1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7B-4EDF-9805-E3E88C27A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164313184"/>
        <c:axId val="164313576"/>
      </c:barChart>
      <c:lineChart>
        <c:grouping/>
        <c:varyColors val="0"/>
        <c:ser>
          <c:idx val="4"/>
          <c:order val="4"/>
          <c:tx>
            <c:strRef>
              <c:f>Лист1!$A$6</c:f>
              <c:strCache>
                <c:ptCount val="1"/>
                <c:pt idx="0">
                  <c:v>Сургутский район</c:v>
                </c:pt>
              </c:strCache>
            </c:strRef>
          </c:tx>
          <c:spPr>
            <a:ln w="38100"/>
          </c:spPr>
          <c:marker>
            <c:spPr>
              <a:solidFill>
                <a:srgbClr val="00B050"/>
              </a:solidFill>
              <a:ln w="38100"/>
            </c:spPr>
          </c:marker>
          <c:dLbls>
            <c:dLbl>
              <c:idx val="0"/>
              <c:layout>
                <c:manualLayout>
                  <c:x val="0.0104179996997118"/>
                  <c:y val="-0.0463370010256767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7B-4EDF-9805-E3E88C27A959}"/>
                </c:ext>
              </c:extLst>
            </c:dLbl>
            <c:dLbl>
              <c:idx val="1"/>
              <c:layout>
                <c:manualLayout>
                  <c:x val="0"/>
                  <c:y val="-0.0542320013046264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E7B-4EDF-9805-E3E88C27A959}"/>
                </c:ext>
              </c:extLst>
            </c:dLbl>
            <c:dLbl>
              <c:idx val="2"/>
              <c:layout>
                <c:manualLayout>
                  <c:x val="0.0050260000862181187"/>
                  <c:y val="-0.028743000701069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E7B-4EDF-9805-E3E88C27A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 algn="ctr">
                  <a:defRPr lang="ru-RU" sz="1800" b="1" i="0" u="none" strike="noStrike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/>
                    <a:ea typeface="+mn-ea"/>
                    <a:cs typeface="Calibri Light"/>
                  </a:defRPr>
                </a:pPr>
                <a:endParaRPr lang="ru-RU" sz="1800" b="1" i="0" u="none" strike="noStrike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/>
                  <a:ea typeface="+mn-ea"/>
                  <a:cs typeface="Calibri Light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Лист1!$B$1:$D$1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15.5</c:v>
                </c:pt>
                <c:pt idx="1">
                  <c:v>14.7</c:v>
                </c:pt>
                <c:pt idx="2">
                  <c:v>14.4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E7B-4EDF-9805-E3E88C27A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64313184"/>
        <c:axId val="164313576"/>
      </c:lineChart>
      <c:catAx>
        <c:axId val="164313184"/>
        <c:scaling>
          <c:orientation/>
        </c:scaling>
        <c:delete val="0"/>
        <c:axPos val="b"/>
        <c:numFmt formatCode="General" sourceLinked="0"/>
        <c:majorTickMark val="out"/>
        <c:minorTickMark val="none"/>
        <c:txPr>
          <a:bodyPr/>
          <a:p>
            <a:pPr>
              <a:defRPr sz="1400" b="1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sz="1400"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c:txPr>
        <c:crossAx val="164313576"/>
        <c:crosses val="autoZero"/>
        <c:auto val="0"/>
        <c:lblAlgn val="ctr"/>
        <c:lblOffset/>
        <c:noMultiLvlLbl val="0"/>
      </c:catAx>
      <c:valAx>
        <c:axId val="164313576"/>
        <c:scaling>
          <c:orientation/>
          <c:min val="0"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sz="1200" b="1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sz="1200"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c:txPr>
        <c:crossAx val="164313184"/>
        <c:crosses val="autoZero"/>
        <c:crossBetween val="between"/>
      </c:valAx>
    </c:plotArea>
    <c:legend>
      <c:legendPos/>
      <c:layout>
        <c:manualLayout>
          <c:xMode val="edge"/>
          <c:yMode val="edge"/>
          <c:x val="0.78448998928070068"/>
          <c:y val="0.13056400418281555"/>
          <c:w val="0.21550999581813812"/>
          <c:h val="0.63112300634384155"/>
        </c:manualLayout>
      </c:layout>
      <c:overlay val="0"/>
      <c:txPr>
        <a:bodyPr/>
        <a:p>
          <a:pPr>
            <a:defRPr sz="1400"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defRPr>
          </a:pPr>
          <a:endParaRPr sz="1400" b="1" smtId="4294967295">
            <a:solidFill>
              <a:schemeClr val="tx1">
                <a:lumMod val="65000"/>
                <a:lumOff val="35000"/>
              </a:schemeClr>
            </a:solidFill>
            <a:latin typeface="+mj-lt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/>
      <c:rAngAx val="0"/>
    </c:view3D>
    <c:floor>
      <c:thickness val="0"/>
      <c:spPr>
        <a:noFill/>
        <a:ln>
          <a:noFill/>
          <a:miter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DF-4320-86DE-18F68F79DDCC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DF-4320-86DE-18F68F79DDCC}"/>
              </c:ext>
            </c:extLst>
          </c:dPt>
          <c:dLbls>
            <c:dLbl>
              <c:idx val="0"/>
              <c:layout>
                <c:manualLayout>
                  <c:x val="-0.019245356321334839"/>
                  <c:y val="-0.392597198486328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036"/>
                      <c:h val="0.20126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7DF-4320-86DE-18F68F79DDCC}"/>
                </c:ext>
              </c:extLst>
            </c:dLbl>
            <c:dLbl>
              <c:idx val="1"/>
              <c:layout>
                <c:manualLayout>
                  <c:x val="0.0067476383410394192"/>
                  <c:y val="0.264047533273696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DF-4320-86DE-18F68F79DDCC}"/>
                </c:ext>
              </c:extLst>
            </c:dLbl>
            <c:dLbl>
              <c:idx val="2"/>
              <c:layout>
                <c:manualLayout>
                  <c:x val="-0.10681352019309998"/>
                  <c:y val="0.0133072528988122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17-41D5-8E17-9930E5B5E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400" b="1" i="0" u="none" strike="noStrike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400" b="1" i="0" u="none" strike="noStrike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Лист1!$A$2:$A$4</c:f>
              <c:strCache>
                <c:ptCount val="3"/>
                <c:pt idx="0">
                  <c:v>СРЦБС</c:v>
                </c:pt>
                <c:pt idx="1">
                  <c:v>Лянтор</c:v>
                </c:pt>
                <c:pt idx="2">
                  <c:v>Фёдоровский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1357</c:v>
                </c:pt>
                <c:pt idx="1">
                  <c:v>663</c:v>
                </c:pt>
                <c:pt idx="2" formatCode="General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DF-4320-86DE-18F68F79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p>
            <a:pPr>
              <a:defRPr sz="1200" b="0" i="0" u="none" strike="noStrike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2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</c:legendEntry>
      <c:legendEntry>
        <c:idx val="1"/>
        <c:txPr>
          <a:bodyPr rot="0" spcFirstLastPara="1" vertOverflow="ellipsis" vert="horz" wrap="square" anchor="ctr" anchorCtr="1"/>
          <a:p>
            <a:pPr>
              <a:defRPr sz="1200" b="0" i="0" u="none" strike="noStrike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2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2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200" b="0" i="0" u="none" strike="noStrike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spc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Сеть библиотек Сургутского района</a:t>
            </a:r>
            <a:endParaRPr lang="ru-RU"/>
          </a:p>
        </c:rich>
      </c:tx>
      <c:layout>
        <c:manualLayout>
          <c:xMode val="edge"/>
          <c:yMode val="edge"/>
          <c:x val="0.28189599514007568"/>
          <c:y val="0"/>
        </c:manualLayout>
      </c:layout>
      <c:overlay val="0"/>
      <c:spPr>
        <a:noFill/>
        <a:ln>
          <a:noFill/>
        </a:ln>
        <a:effectLst/>
      </c:spPr>
      <c:txPr>
        <a:bodyPr/>
        <a:p>
          <a:pPr>
            <a:defRPr/>
          </a:pPr>
        </a:p>
      </c:txPr>
    </c:title>
    <c:autoTitleDeleted val="0"/>
    <c:view3D>
      <c:rotX val="30"/>
      <c:rotY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  <a:round/>
        </a:ln>
        <a:effectLst/>
      </c:spPr>
    </c:sideWall>
    <c:backWall>
      <c:thickness val="0"/>
      <c:spPr>
        <a:noFill/>
        <a:ln>
          <a:noFill/>
          <a:round/>
        </a:ln>
        <a:effectLst/>
      </c:spPr>
    </c:backWall>
    <c:plotArea>
      <c:layout>
        <c:manualLayout>
          <c:layoutTarget val="inner"/>
          <c:xMode val="edge"/>
          <c:yMode val="edge"/>
          <c:x val="0.1287740021944046"/>
          <c:y val="0.13625499606132507"/>
          <c:w val="0.79052597284317017"/>
          <c:h val="0.461739003658294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2A-4F5C-87D6-A3316C39928E}"/>
              </c:ext>
            </c:extLst>
          </c:dPt>
          <c:dPt>
            <c:idx val="1"/>
            <c:invertIfNegative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2A-4F5C-87D6-A3316C39928E}"/>
              </c:ext>
            </c:extLst>
          </c:dPt>
          <c:dPt>
            <c:idx val="2"/>
            <c:invertIfNegative val="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2A-4F5C-87D6-A3316C39928E}"/>
              </c:ext>
            </c:extLst>
          </c:dPt>
          <c:dPt>
            <c:idx val="3"/>
            <c:invertIfNegative val="1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2A-4F5C-87D6-A3316C39928E}"/>
              </c:ext>
            </c:extLst>
          </c:dPt>
          <c:dPt>
            <c:idx val="4"/>
            <c:invertIfNegative val="1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92A-4F5C-87D6-A3316C39928E}"/>
              </c:ext>
            </c:extLst>
          </c:dPt>
          <c:dPt>
            <c:idx val="5"/>
            <c:invertIfNegative val="1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92A-4F5C-87D6-A3316C39928E}"/>
              </c:ext>
            </c:extLst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4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dLbl>
              <c:idx val="5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Лист1!$A$2:$A$7</c:f>
              <c:strCache>
                <c:ptCount val="6"/>
                <c:pt idx="0">
                  <c:v>Муниципальные библиотеки</c:v>
                </c:pt>
                <c:pt idx="1">
                  <c:v>Библиотеки в КДЦ</c:v>
                </c:pt>
                <c:pt idx="2">
                  <c:v>Школьные библиотеки</c:v>
                </c:pt>
                <c:pt idx="3">
                  <c:v>Библиотеки ССУЗов</c:v>
                </c:pt>
                <c:pt idx="4">
                  <c:v>Библиотеки в учреждениях культуры</c:v>
                </c:pt>
                <c:pt idx="5">
                  <c:v>Специальные библиотеки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</c:v>
                </c:pt>
                <c:pt idx="1">
                  <c:v>2</c:v>
                </c:pt>
                <c:pt idx="2">
                  <c:v>21</c:v>
                </c:pt>
                <c:pt idx="3">
                  <c:v>1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92A-4F5C-87D6-A3316C399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9817998707294464"/>
          <c:y val="0.589273989200592"/>
          <c:w val="0.83919799327850342"/>
          <c:h val="0.391000002622604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2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200" b="0" i="0" u="none" strike="noStrike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4296002984046936"/>
          <c:y val="0.144679993391037"/>
          <c:w val="0.70809000730514526"/>
          <c:h val="0.73225897550582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layout>
                <c:manualLayout>
                  <c:x val="-0.016033999621868134"/>
                  <c:y val="0.00296700000762939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32-4A78-96C1-FCFFE0769DA2}"/>
                </c:ext>
              </c:extLst>
            </c:dLbl>
            <c:dLbl>
              <c:idx val="2"/>
              <c:layout>
                <c:manualLayout>
                  <c:x val="-0.009045000188052654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32-4A78-96C1-FCFFE0769D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0" i="0" u="none" strike="noStrike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sz="1200" b="0" i="0" u="none" strike="noStrike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Лист1!$B$1:$D$1</c:f>
              <c:strCache>
                <c:ptCount val="3"/>
                <c:pt idx="0">
                  <c:v>Книговыдача</c:v>
                </c:pt>
                <c:pt idx="1">
                  <c:v>Пользователи</c:v>
                </c:pt>
                <c:pt idx="2">
                  <c:v>Посещения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404556</c:v>
                </c:pt>
                <c:pt idx="1">
                  <c:v>18138</c:v>
                </c:pt>
                <c:pt idx="2">
                  <c:v>167505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32-4A78-96C1-FCFFE0769DA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2466999925673008"/>
                  <c:y val="-0.0302249994128942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32-4A78-96C1-FCFFE0769DA2}"/>
                </c:ext>
              </c:extLst>
            </c:dLbl>
            <c:dLbl>
              <c:idx val="1"/>
              <c:layout>
                <c:manualLayout>
                  <c:x val="-0.00712599977850914"/>
                  <c:y val="-0.00296700000762939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32-4A78-96C1-FCFFE0769DA2}"/>
                </c:ext>
              </c:extLst>
            </c:dLbl>
            <c:dLbl>
              <c:idx val="2"/>
              <c:layout>
                <c:manualLayout>
                  <c:x val="0.0017810000572353601"/>
                  <c:y val="-0.0173199996352195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32-4A78-96C1-FCFFE0769D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p>
                <a:pPr>
                  <a:defRPr sz="1200" b="0" i="0" u="none" strike="noStrike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sz="1200" b="0" i="0" u="none" strike="noStrike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Лист1!$B$1:$D$1</c:f>
              <c:strCache>
                <c:ptCount val="3"/>
                <c:pt idx="0">
                  <c:v>Книговыдача</c:v>
                </c:pt>
                <c:pt idx="1">
                  <c:v>Пользователи</c:v>
                </c:pt>
                <c:pt idx="2">
                  <c:v>Посещения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371421</c:v>
                </c:pt>
                <c:pt idx="1">
                  <c:v>17764</c:v>
                </c:pt>
                <c:pt idx="2">
                  <c:v>170921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32-4A78-96C1-FCFFE0769DA2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layout>
                <c:manualLayout>
                  <c:x val="0.01359499990940094"/>
                  <c:y val="-0.0038920000661164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32-4A78-96C1-FCFFE0769D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p>
                <a:pPr algn="ctr">
                  <a:defRPr lang="ru-RU" sz="1200" b="0" i="0" u="none" strike="noStrike" baseline="0" smtId="4294967295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 sz="1200" b="0" i="0" u="none" strike="noStrike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Лист1!$B$1:$D$1</c:f>
              <c:strCache>
                <c:ptCount val="3"/>
                <c:pt idx="0">
                  <c:v>Книговыдача</c:v>
                </c:pt>
                <c:pt idx="1">
                  <c:v>Пользователи</c:v>
                </c:pt>
                <c:pt idx="2">
                  <c:v>Посещения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370283</c:v>
                </c:pt>
                <c:pt idx="1">
                  <c:v>17152</c:v>
                </c:pt>
                <c:pt idx="2">
                  <c:v>163416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32-4A78-96C1-FCFFE0769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418256040"/>
        <c:axId val="418259960"/>
      </c:barChart>
      <c:catAx>
        <c:axId val="418256040"/>
        <c:scaling>
          <c:orientation/>
        </c:scaling>
        <c:delete val="0"/>
        <c:axPos val="b"/>
        <c:numFmt formatCode="General" sourceLinked="0"/>
        <c:majorTickMark val="out"/>
        <c:minorTickMark val="none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1" i="0" u="none" strike="noStrike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sz="1400" b="1" i="0" u="none" strike="noStrike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endParaRPr>
          </a:p>
        </c:txPr>
        <c:crossAx val="418259960"/>
        <c:crosses val="autoZero"/>
        <c:auto val="0"/>
        <c:lblAlgn val="ctr"/>
        <c:lblOffset/>
        <c:noMultiLvlLbl val="0"/>
      </c:catAx>
      <c:valAx>
        <c:axId val="418259960"/>
        <c:scaling>
          <c:orientation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1" i="0" u="none" strike="noStrike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sz="1200" b="1" i="0" u="none" strike="noStrike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endParaRPr>
          </a:p>
        </c:txPr>
        <c:crossAx val="418256040"/>
        <c:crosses val="autoZero"/>
        <c:crossBetween val="between"/>
      </c:valAx>
      <c:spPr>
        <a:noFill/>
        <a:ln>
          <a:noFill/>
        </a:ln>
        <a:effectLst/>
      </c:spPr>
    </c:plotArea>
    <c:legend>
      <c:legendPos/>
      <c:layout>
        <c:manualLayout>
          <c:xMode val="edge"/>
          <c:yMode val="edge"/>
          <c:x val="0.86011999845504761"/>
          <c:y val="0.43924000859260559"/>
          <c:w val="0.077859863638877869"/>
          <c:h val="0.221084430813789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1" i="0" u="none" strike="noStrike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sz="1400" b="1" i="0" u="none" strike="noStrike" baseline="0" smtId="4294967295">
            <a:solidFill>
              <a:schemeClr val="tx1">
                <a:lumMod val="65000"/>
                <a:lumOff val="35000"/>
              </a:schemeClr>
            </a:solidFill>
            <a:latin typeface="+mj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plotArea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29318</c:v>
                </c:pt>
                <c:pt idx="1">
                  <c:v>30317</c:v>
                </c:pt>
                <c:pt idx="2">
                  <c:v>30425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3286-4398-A00E-9A30D2631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163134520"/>
        <c:axId val="163138440"/>
        <c:axId val="0"/>
      </c:bar3DChart>
      <c:catAx>
        <c:axId val="163134520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smtId="4294967295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smtId="4294967295">
              <a:solidFill>
                <a:schemeClr val="tx1">
                  <a:lumMod val="75000"/>
                  <a:lumOff val="25000"/>
                </a:schemeClr>
              </a:solidFill>
            </a:endParaRPr>
          </a:p>
        </c:txPr>
        <c:crossAx val="163138440"/>
        <c:crosses val="autoZero"/>
        <c:auto val="0"/>
        <c:lblAlgn val="ctr"/>
        <c:lblOffset/>
        <c:noMultiLvlLbl val="0"/>
      </c:catAx>
      <c:valAx>
        <c:axId val="163138440"/>
        <c:scaling>
          <c:orientation/>
          <c:min val="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xPr>
          <a:bodyPr/>
          <a:p>
            <a:pPr>
              <a:defRPr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smtId="4294967295">
              <a:solidFill>
                <a:schemeClr val="tx1">
                  <a:lumMod val="65000"/>
                  <a:lumOff val="35000"/>
                </a:schemeClr>
              </a:solidFill>
            </a:endParaRPr>
          </a:p>
        </c:txPr>
        <c:crossAx val="163134520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plotArea>
      <c:layout>
        <c:manualLayout>
          <c:layoutTarget val="inner"/>
          <c:xMode val="edge"/>
          <c:yMode val="edge"/>
          <c:x val="0.25927901268005371"/>
          <c:y val="0.030830999836325645"/>
          <c:w val="0.70613002777099609"/>
          <c:h val="0.893503010272979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301484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104D-4E89-BE3C-4F4B6561BF3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484701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1-104D-4E89-BE3C-4F4B6561BF3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594102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2-104D-4E89-BE3C-4F4B6561B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424588984"/>
        <c:axId val="191669672"/>
        <c:axId val="0"/>
      </c:bar3DChart>
      <c:catAx>
        <c:axId val="424588984"/>
        <c:scaling>
          <c:orientation/>
        </c:scaling>
        <c:delete val="1"/>
        <c:axPos val="b"/>
        <c:numFmt formatCode="General" sourceLinked="0"/>
        <c:majorTickMark val="out"/>
        <c:minorTickMark val="none"/>
        <c:tickLblPos val="none"/>
        <c:crossAx val="191669672"/>
        <c:auto val="0"/>
        <c:lblAlgn val="ctr"/>
        <c:lblOffset/>
        <c:noMultiLvlLbl val="0"/>
      </c:catAx>
      <c:valAx>
        <c:axId val="191669672"/>
        <c:scaling>
          <c:orientation/>
          <c:min val="194500"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smtId="4294967295">
              <a:solidFill>
                <a:schemeClr val="tx1">
                  <a:lumMod val="65000"/>
                  <a:lumOff val="35000"/>
                </a:schemeClr>
              </a:solidFill>
            </a:endParaRPr>
          </a:p>
        </c:txPr>
        <c:crossAx val="424588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647799491882324"/>
          <c:y val="0.893779993057251"/>
          <c:w val="0.61145263910293579"/>
          <c:h val="0.097692407667636871"/>
        </c:manualLayout>
      </c:layout>
      <c:overlay val="0"/>
      <c:txPr>
        <a:bodyPr/>
        <a:p>
          <a:pPr>
            <a:defRPr smtId="4294967295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smtId="4294967295">
            <a:solidFill>
              <a:schemeClr val="tx1">
                <a:lumMod val="65000"/>
                <a:lumOff val="35000"/>
              </a:schemeClr>
            </a:solidFill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plotArea>
      <c:layout>
        <c:manualLayout>
          <c:layoutTarget val="inner"/>
          <c:xMode val="edge"/>
          <c:yMode val="edge"/>
          <c:x val="0.34502699971199036"/>
          <c:y val="0.046675000339746475"/>
          <c:w val="0.41622200608253479"/>
          <c:h val="0.7919330000877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1E4-4F1D-943B-AF6E408850B5}"/>
              </c:ext>
            </c:extLst>
          </c:dPt>
          <c:dPt>
            <c:idx val="1"/>
            <c:invertIfNegative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1E4-4F1D-943B-AF6E408850B5}"/>
              </c:ext>
            </c:extLst>
          </c:dPt>
          <c:dPt>
            <c:idx val="2"/>
            <c:invertIfNegative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1E4-4F1D-943B-AF6E408850B5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48107</c:v>
                </c:pt>
                <c:pt idx="1">
                  <c:v>53836</c:v>
                </c:pt>
                <c:pt idx="2">
                  <c:v>67766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6-71E4-4F1D-943B-AF6E40885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186668864"/>
        <c:axId val="186670432"/>
        <c:axId val="0"/>
      </c:bar3DChart>
      <c:catAx>
        <c:axId val="186668864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sz="1600" b="1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sz="1600"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c:txPr>
        <c:crossAx val="186670432"/>
        <c:crosses val="autoZero"/>
        <c:auto val="0"/>
        <c:lblAlgn val="ctr"/>
        <c:lblOffset/>
        <c:noMultiLvlLbl val="0"/>
      </c:catAx>
      <c:valAx>
        <c:axId val="186670432"/>
        <c:scaling>
          <c:orientation/>
        </c:scaling>
        <c:delete val="0"/>
        <c:axPos val="l"/>
        <c:majorGridlines/>
        <c:numFmt formatCode="#,##0" sourceLinked="1"/>
        <c:majorTickMark val="out"/>
        <c:minorTickMark val="none"/>
        <c:txPr>
          <a:bodyPr/>
          <a:p>
            <a:pPr>
              <a:defRPr b="1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c:txPr>
        <c:crossAx val="186668864"/>
        <c:crosses val="autoZero"/>
        <c:crossBetween val="between"/>
      </c:valAx>
    </c:plotArea>
    <c:legend>
      <c:legendPos/>
      <c:overlay val="0"/>
      <c:txPr>
        <a:bodyPr/>
        <a:p>
          <a:pPr>
            <a:defRPr b="1" smtId="4294967295">
              <a:solidFill>
                <a:schemeClr val="tx1">
                  <a:lumMod val="75000"/>
                  <a:lumOff val="25000"/>
                </a:schemeClr>
              </a:solidFill>
              <a:latin typeface="+mj-lt"/>
            </a:defRPr>
          </a:pPr>
          <a:endParaRPr b="1" smtId="4294967295">
            <a:solidFill>
              <a:schemeClr val="tx1">
                <a:lumMod val="75000"/>
                <a:lumOff val="25000"/>
              </a:schemeClr>
            </a:solidFill>
            <a:latin typeface="+mj-lt"/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947899729013443"/>
          <c:y val="0.06585799902677536"/>
          <c:w val="0.823415994644165"/>
          <c:h val="0.52808898687362671"/>
        </c:manualLayout>
      </c:layout>
      <c:lineChart>
        <c:grouping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СРЦБС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  <a:miter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400" b="1" i="0" u="none" strike="noStrike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400" b="1" i="0" u="none" strike="noStrike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</c:v>
                </c:pt>
                <c:pt idx="1">
                  <c:v>63</c:v>
                </c:pt>
                <c:pt idx="2">
                  <c:v>73.1</c:v>
                </c:pt>
                <c:pt idx="3">
                  <c:v>94.3</c:v>
                </c:pt>
                <c:pt idx="4">
                  <c:v>103.9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9F-44DC-AD72-43B5947588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ЛЦБС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7.6</c:v>
                </c:pt>
                <c:pt idx="1">
                  <c:v>9</c:v>
                </c:pt>
                <c:pt idx="2">
                  <c:v>9.7</c:v>
                </c:pt>
                <c:pt idx="3">
                  <c:v>9.4</c:v>
                </c:pt>
                <c:pt idx="4">
                  <c:v>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9F-44DC-AD72-43B5947588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Фёдоровский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  <a:miter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0" i="0" u="none" strike="noStrike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200" b="0" i="0" u="none" strike="noStrike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13.2</c:v>
                </c:pt>
                <c:pt idx="3">
                  <c:v>18</c:v>
                </c:pt>
                <c:pt idx="4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9F-44DC-AD72-43B5947588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Нижнесортымский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99F-44DC-AD72-43B594758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64314752"/>
        <c:axId val="164310440"/>
      </c:lineChart>
      <c:catAx>
        <c:axId val="16431475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1" i="0" u="none" strike="noStrike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400" b="1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64310440"/>
        <c:crosses val="autoZero"/>
        <c:auto val="0"/>
        <c:lblAlgn val="ctr"/>
        <c:lblOffset/>
        <c:noMultiLvlLbl val="0"/>
      </c:catAx>
      <c:valAx>
        <c:axId val="16431044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0" i="0" u="none" strike="noStrike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400" b="0" i="0" u="none" strike="noStrike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64314752"/>
        <c:crosses val="autoZero"/>
        <c:crossBetween val="between"/>
      </c:valAx>
      <c:spPr>
        <a:noFill/>
        <a:ln>
          <a:noFill/>
        </a:ln>
        <a:effectLst/>
      </c:spPr>
    </c:plotArea>
    <c:legend>
      <c:legendPos/>
      <c:layout>
        <c:manualLayout>
          <c:xMode val="edge"/>
          <c:yMode val="edge"/>
          <c:x val="0.12243100255727768"/>
          <c:y val="0.721655011177063"/>
          <c:w val="0.82751399278640747"/>
          <c:h val="0.141852006316185"/>
        </c:manualLayout>
      </c:layout>
      <c:overlay val="0"/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plotArea>
      <c:layout>
        <c:manualLayout>
          <c:layoutTarget val="inner"/>
          <c:xMode val="edge"/>
          <c:yMode val="edge"/>
          <c:x val="0.29387000203132629"/>
          <c:y val="0.044767998158931732"/>
          <c:w val="0.70613002777099609"/>
          <c:h val="0.893503010272979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483779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E0B5-412E-8235-7D95DB0596C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496014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1-E0B5-412E-8235-7D95DB0596C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500921</c:v>
                </c:pt>
              </c:numCache>
            </c:numRef>
          </c:val>
          <c:shape/>
          <c:extLst>
            <c:ext xmlns:c16="http://schemas.microsoft.com/office/drawing/2014/chart" uri="{C3380CC4-5D6E-409C-BE32-E72D297353CC}">
              <c16:uniqueId val="{00000000-401E-4E92-9D03-49A60C62A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/>
        <c:axId val="424587416"/>
        <c:axId val="424585848"/>
        <c:axId val="0"/>
      </c:bar3DChart>
      <c:catAx>
        <c:axId val="424587416"/>
        <c:scaling>
          <c:orientation/>
        </c:scaling>
        <c:delete val="1"/>
        <c:axPos val="b"/>
        <c:numFmt formatCode="General" sourceLinked="0"/>
        <c:majorTickMark val="out"/>
        <c:minorTickMark val="none"/>
        <c:tickLblPos val="none"/>
        <c:crossAx val="424585848"/>
        <c:auto val="0"/>
        <c:lblAlgn val="ctr"/>
        <c:lblOffset/>
        <c:noMultiLvlLbl val="0"/>
      </c:catAx>
      <c:valAx>
        <c:axId val="424585848"/>
        <c:scaling>
          <c:orientation/>
          <c:min val="194500"/>
        </c:scaling>
        <c:delete val="0"/>
        <c:axPos val="l"/>
        <c:majorGridlines/>
        <c:numFmt formatCode="General" sourceLinked="1"/>
        <c:majorTickMark val="out"/>
        <c:minorTickMark val="none"/>
        <c:txPr>
          <a:bodyPr/>
          <a:p>
            <a:pPr>
              <a:defRPr smtId="4294967295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smtId="4294967295">
              <a:solidFill>
                <a:schemeClr val="tx1">
                  <a:lumMod val="65000"/>
                  <a:lumOff val="35000"/>
                </a:schemeClr>
              </a:solidFill>
            </a:endParaRPr>
          </a:p>
        </c:txPr>
        <c:crossAx val="424587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647799491882324"/>
          <c:y val="0.893779993057251"/>
          <c:w val="0.56583487987518311"/>
          <c:h val="0.092340253293514252"/>
        </c:manualLayout>
      </c:layout>
      <c:overlay val="0"/>
      <c:txPr>
        <a:bodyPr/>
        <a:p>
          <a:pPr>
            <a:defRPr smtId="4294967295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smtId="4294967295">
            <a:solidFill>
              <a:schemeClr val="tx1">
                <a:lumMod val="65000"/>
                <a:lumOff val="35000"/>
              </a:schemeClr>
            </a:solidFill>
          </a:endParaRPr>
        </a:p>
      </c:txPr>
    </c:legend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plotArea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Выдано</c:v>
                </c:pt>
              </c:strCache>
            </c:strRef>
          </c:tx>
          <c:invertIfNegative val="0"/>
          <c:dPt>
            <c:idx val="0"/>
            <c:invertIfNegative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826-434B-9339-5AB6EE4DC4A0}"/>
              </c:ext>
            </c:extLst>
          </c:dPt>
          <c:dPt>
            <c:idx val="1"/>
            <c:invertIfNegative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826-434B-9339-5AB6EE4DC4A0}"/>
              </c:ext>
            </c:extLst>
          </c:dPt>
          <c:dPt>
            <c:idx val="2"/>
            <c:invertIfNegative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826-434B-9339-5AB6EE4DC4A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p>
                <a:pPr>
                  <a:defRPr sz="1600" smtId="4294967295"/>
                </a:pPr>
                <a:endParaRPr sz="1600" smtId="4294967295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16768</c:v>
                </c:pt>
                <c:pt idx="1">
                  <c:v>17916</c:v>
                </c:pt>
                <c:pt idx="2" formatCode="General">
                  <c:v>17677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6-1826-434B-9339-5AB6EE4DC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/>
        <c:shape val="cylinder"/>
        <c:axId val="188051448"/>
        <c:axId val="188052232"/>
        <c:axId val="0"/>
      </c:bar3DChart>
      <c:catAx>
        <c:axId val="188051448"/>
        <c:scaling>
          <c:orientation/>
        </c:scaling>
        <c:delete val="0"/>
        <c:axPos val="b"/>
        <c:numFmt formatCode="General" sourceLinked="1"/>
        <c:majorTickMark val="out"/>
        <c:minorTickMark val="none"/>
        <c:txPr>
          <a:bodyPr/>
          <a:p>
            <a:pPr>
              <a:defRPr b="1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c:txPr>
        <c:crossAx val="188052232"/>
        <c:crosses val="autoZero"/>
        <c:auto val="0"/>
        <c:lblAlgn val="ctr"/>
        <c:lblOffset/>
        <c:noMultiLvlLbl val="0"/>
      </c:catAx>
      <c:valAx>
        <c:axId val="188052232"/>
        <c:scaling>
          <c:orientation/>
        </c:scaling>
        <c:delete val="0"/>
        <c:axPos val="l"/>
        <c:majorGridlines/>
        <c:numFmt formatCode="#,##0" sourceLinked="1"/>
        <c:majorTickMark val="out"/>
        <c:minorTickMark val="none"/>
        <c:txPr>
          <a:bodyPr/>
          <a:p>
            <a:pPr>
              <a:defRPr b="1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pPr>
            <a:endParaRPr b="1" smtId="4294967295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c:txPr>
        <c:crossAx val="188051448"/>
        <c:crosses val="autoZero"/>
        <c:crossBetween val="between"/>
      </c:valAx>
    </c:plotArea>
    <c:plotVisOnly val="1"/>
    <c:dispBlanksAs val="gap"/>
    <c:showDLblsOverMax val="0"/>
  </c:chart>
  <c:txPr>
    <a:bodyPr/>
    <a:p>
      <a:pPr>
        <a:defRPr sz="1800" smtId="4294967295"/>
      </a:pPr>
      <a:endParaRPr sz="1800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withinLinear" id="15">
  <a:schemeClr val="accent2"/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102">
  <cs:axisTitle>
    <cs:lnRef idx="0"/>
    <cs:fillRef idx="0"/>
    <cs:effectRef idx="0"/>
    <cs:fontRef idx="minor">
      <a:schemeClr val="tx1"/>
    </cs:fontRef>
    <cs:defRPr sz="1000" b="1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categoryAxis>
  <cs:chartArea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 bwMode="auto">
      <a:ln>
        <a:round/>
      </a:ln>
    </cs:spPr>
    <cs:defRPr sz="1000"/>
  </cs:chartArea>
  <cs:dataLabel>
    <cs:lnRef idx="0"/>
    <cs:fillRef idx="0"/>
    <cs:effectRef idx="0"/>
    <cs:fontRef idx="minor">
      <a:schemeClr val="tx1"/>
    </cs:fontRef>
    <cs:defRPr sz="1000"/>
  </cs:dataLabel>
  <cs:dataLabelCallout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fillRef idx="0"/>
    <cs:effectRef idx="0"/>
    <cs:fontRef idx="minor">
      <a:schemeClr val="tx1"/>
    </cs:fontRef>
    <cs:spPr bwMode="auto"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 bwMode="auto"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 bwMode="auto"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 bwMode="auto"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 bwMode="auto"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 bwMode="auto"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leaderLine>
  <cs:legend>
    <cs:lnRef idx="0"/>
    <cs:fillRef idx="0"/>
    <cs:effectRef idx="0"/>
    <cs:fontRef idx="minor">
      <a:schemeClr val="tx1"/>
    </cs:fontRef>
    <cs:defRPr sz="1000"/>
  </cs:legend>
  <cs:plotArea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seriesAxis>
  <cs:seriesLine>
    <cs:lnRef idx="1">
      <a:schemeClr val="tx1"/>
    </cs:lnRef>
    <cs:fillRef idx="0"/>
    <cs:effectRef idx="0"/>
    <cs:fontRef idx="minor">
      <a:schemeClr val="tx1"/>
    </cs:fontRef>
    <cs:spPr bwMode="auto"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/>
  </cs:title>
  <cs:trendline>
    <cs:lnRef idx="1">
      <a:schemeClr val="tx1"/>
    </cs:lnRef>
    <cs:fillRef idx="0"/>
    <cs:effectRef idx="0"/>
    <cs:fontRef idx="minor">
      <a:schemeClr val="tx1"/>
    </cs:fontRef>
    <cs:spPr bwMode="auto"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 bwMode="auto"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 bwMode="auto">
      <a:ln>
        <a:round/>
      </a:ln>
    </cs:spPr>
    <cs:defRPr sz="10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1CFD43C-B409-4735-81AE-5A606E3804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/>
      </dgm:t>
    </dgm:pt>
    <dgm:pt modelId="{FA35AE8D-A5B0-40E9-8C29-98F9A505E4A0}" type="parTrans" cxnId="{AFE9267E-6AC8-4879-968A-2D04D84A103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DD35701-F78A-4C8B-8447-E2644CB81F0A}">
      <dgm:prSet phldrT="[Текст]" custT="1"/>
      <dgm:spPr bwMode="auto">
        <a:xfrm>
          <a:off x="445743" y="349571"/>
          <a:ext cx="3269689" cy="59098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Всего 3 916</a:t>
          </a:r>
          <a:endParaRPr/>
        </a:p>
      </dgm:t>
    </dgm:pt>
    <dgm:pt modelId="{65C251EB-31AF-4365-8A55-4AD3571EC60B}" type="sibTrans" cxnId="{AFE9267E-6AC8-4879-968A-2D04D84A103E}">
      <dgm:prSet/>
      <dgm:spPr bwMode="auto">
        <a:xfrm>
          <a:off x="-5343707" y="-764063"/>
          <a:ext cx="6363016" cy="6363016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rgbClr val="4A66AC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defRPr/>
          </a:pPr>
          <a:endParaRPr lang="ru-RU"/>
        </a:p>
      </dgm:t>
    </dgm:pt>
    <dgm:pt modelId="{75546928-F8D6-4CF5-849C-E9743D551FEB}" type="parTrans" cxnId="{C053FBD4-287F-4843-87A9-2827334A3FE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5BA65A9-DC9A-4693-8617-41178F278BF9}">
      <dgm:prSet phldrT="" custT="1"/>
      <dgm:spPr bwMode="auto">
        <a:xfrm>
          <a:off x="869224" y="1235762"/>
          <a:ext cx="2846208" cy="59098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СРЦБС </a:t>
          </a:r>
          <a:r>
            <a:rPr lang="ru-RU" sz="1800" b="1">
              <a:solidFill>
                <a:schemeClr val="bg1"/>
              </a:solidFill>
              <a:latin typeface="Calibri"/>
              <a:ea typeface="+mn-ea"/>
              <a:cs typeface="Arial"/>
            </a:rPr>
            <a:t>3 457</a:t>
          </a:r>
          <a:endParaRPr/>
        </a:p>
      </dgm:t>
    </dgm:pt>
    <dgm:pt modelId="{D09140B5-954F-453B-A03E-9645B2B2E48A}" type="sibTrans" cxnId="{C053FBD4-287F-4843-87A9-2827334A3FE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3F08B82-E924-4086-8083-D822B1BE85BC}" type="parTrans" cxnId="{43D1C4AA-2C33-4F97-9903-4112EC454F6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11A2B27-82B0-4935-9C1E-420C132AC0B2}">
      <dgm:prSet phldrT="[Текст]" custT="1"/>
      <dgm:spPr bwMode="auto">
        <a:xfrm>
          <a:off x="999199" y="2121953"/>
          <a:ext cx="2716234" cy="59098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Лянтор 281</a:t>
          </a:r>
          <a:endParaRPr/>
        </a:p>
      </dgm:t>
    </dgm:pt>
    <dgm:pt modelId="{CC4CDF78-56DD-44B0-BB44-3B28A72AB81B}" type="sibTrans" cxnId="{43D1C4AA-2C33-4F97-9903-4112EC454F6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28B3B6C-2BF1-498E-9E8B-A77DA6357707}" type="parTrans" cxnId="{2AF45143-E3D0-4373-BBE7-4F2105FEDBC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88161D6-8DFF-4588-8D6F-68A67D98E648}">
      <dgm:prSet phldrT="[Текст]" custT="1"/>
      <dgm:spPr bwMode="auto">
        <a:xfrm>
          <a:off x="869224" y="3008143"/>
          <a:ext cx="2846208" cy="59098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Федоровский </a:t>
          </a:r>
          <a:r>
            <a:rPr lang="ru-RU" sz="1800" b="1">
              <a:solidFill>
                <a:schemeClr val="bg1"/>
              </a:solidFill>
              <a:latin typeface="Calibri"/>
              <a:ea typeface="+mn-ea"/>
              <a:cs typeface="Arial"/>
            </a:rPr>
            <a:t>0</a:t>
          </a:r>
          <a:endParaRPr/>
        </a:p>
      </dgm:t>
    </dgm:pt>
    <dgm:pt modelId="{A14302C9-86D3-497F-AE41-E5F3069117E2}" type="sibTrans" cxnId="{2AF45143-E3D0-4373-BBE7-4F2105FEDBC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0055FC7-1335-4F02-B4CB-76BE104143FA}" type="parTrans" cxnId="{CE794DEC-369A-48AC-A733-BD2CB68242F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2747138-F1DA-4549-A5C3-667FC5B748A4}">
      <dgm:prSet phldrT="" custT="1"/>
      <dgm:spPr bwMode="auto">
        <a:xfrm>
          <a:off x="445743" y="3894334"/>
          <a:ext cx="3269689" cy="59098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Нижнесортымский 178</a:t>
          </a:r>
          <a:endParaRPr/>
        </a:p>
      </dgm:t>
    </dgm:pt>
    <dgm:pt modelId="{997549E6-CBCB-4076-B820-D06AFD36907E}" type="sibTrans" cxnId="{CE794DEC-369A-48AC-A733-BD2CB68242F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DAF7BC5-A1BB-4765-8896-F306AFA5AC1A}" type="pres">
      <dgm:prSet presAssocID="{A1CFD43C-B409-4735-81AE-5A606E38049B}" presName="Name0">
        <dgm:presLayoutVars>
          <dgm:chMax val="7"/>
          <dgm:chPref val="7"/>
          <dgm:dir/>
        </dgm:presLayoutVars>
      </dgm:prSet>
      <dgm:spPr bwMode="auto"/>
      <dgm:t>
        <a:bodyPr/>
        <a:lstStyle/>
        <a:p/>
      </dgm:t>
    </dgm:pt>
    <dgm:pt modelId="{6D19FDBF-0A68-4728-B468-9B98980F2E4B}" type="pres">
      <dgm:prSet presAssocID="{A1CFD43C-B409-4735-81AE-5A606E38049B}" presName="Name1"/>
      <dgm:spPr bwMode="auto"/>
      <dgm:t>
        <a:bodyPr/>
        <a:lstStyle/>
        <a:p/>
      </dgm:t>
    </dgm:pt>
    <dgm:pt modelId="{DD4AADDC-ECCA-4CA7-90A9-1DA4AC6E837D}" type="pres">
      <dgm:prSet presAssocID="{A1CFD43C-B409-4735-81AE-5A606E38049B}" presName="cycle"/>
      <dgm:spPr bwMode="auto"/>
      <dgm:t>
        <a:bodyPr/>
        <a:lstStyle/>
        <a:p/>
      </dgm:t>
    </dgm:pt>
    <dgm:pt modelId="{ABE575DB-6B27-4A3A-A5B3-4E7D5F365F51}" type="pres">
      <dgm:prSet presAssocID="{A1CFD43C-B409-4735-81AE-5A606E38049B}" presName="srcNode" presStyleLbl="node1" presStyleCnt="7"/>
      <dgm:spPr bwMode="auto"/>
      <dgm:t>
        <a:bodyPr/>
        <a:lstStyle/>
        <a:p/>
      </dgm:t>
    </dgm:pt>
    <dgm:pt modelId="{16E06052-A96F-4BA8-8B0F-8D65A807529D}" type="pres">
      <dgm:prSet presAssocID="{A1CFD43C-B409-4735-81AE-5A606E38049B}" presName="conn" presStyleLbl="parChTrans1D2" presStyleCnt="1" custLinFactNeighborX="-14866" custLinFactNeighborY="1487"/>
      <dgm:spPr bwMode="auto"/>
      <dgm:t>
        <a:bodyPr/>
        <a:lstStyle/>
        <a:p/>
      </dgm:t>
    </dgm:pt>
    <dgm:pt modelId="{83E54943-808C-46B0-B1BE-B8F07218CC79}" type="pres">
      <dgm:prSet presAssocID="{A1CFD43C-B409-4735-81AE-5A606E38049B}" presName="extraNode" presStyleLbl="node1" presStyleIdx="1" presStyleCnt="7"/>
      <dgm:spPr bwMode="auto"/>
      <dgm:t>
        <a:bodyPr/>
        <a:lstStyle/>
        <a:p/>
      </dgm:t>
    </dgm:pt>
    <dgm:pt modelId="{1D37D4F9-FFAB-4C71-A501-F7A77D711EB7}" type="pres">
      <dgm:prSet presAssocID="{A1CFD43C-B409-4735-81AE-5A606E38049B}" presName="dstNode" presStyleLbl="node1" presStyleIdx="1" presStyleCnt="7"/>
      <dgm:spPr bwMode="auto"/>
      <dgm:t>
        <a:bodyPr/>
        <a:lstStyle/>
        <a:p/>
      </dgm:t>
    </dgm:pt>
    <dgm:pt modelId="{5B5F8A72-A909-42EB-90DD-BFE95AB227BA}" type="pres">
      <dgm:prSet presAssocID="{4DD35701-F78A-4C8B-8447-E2644CB81F0A}" presName="text_1" presStyleLbl="node1" presStyleIdx="2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CE4F8C4E-CD93-4834-97DA-0406FBCC8DE0}" type="pres">
      <dgm:prSet presAssocID="{4DD35701-F78A-4C8B-8447-E2644CB81F0A}" presName="accent_1"/>
      <dgm:spPr bwMode="auto"/>
      <dgm:t>
        <a:bodyPr/>
        <a:lstStyle/>
        <a:p/>
      </dgm:t>
    </dgm:pt>
    <dgm:pt modelId="{1D8245FA-CC8D-4E6B-AE02-313F50B36D8C}" type="pres">
      <dgm:prSet presAssocID="{4DD35701-F78A-4C8B-8447-E2644CB81F0A}" presName="accentRepeatNode" presStyleLbl="solidFgAcc1" presStyleCnt="5"/>
      <dgm:spPr bwMode="auto">
        <a:xfrm>
          <a:off x="76379" y="275698"/>
          <a:ext cx="738728" cy="7387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  <dgm:pt modelId="{0AF59C1C-546D-4571-A649-EBD73E7A42AD}" type="pres">
      <dgm:prSet presAssocID="{65BA65A9-DC9A-4693-8617-41178F278BF9}" presName="text_2" presStyleLbl="node1" presStyleIdx="3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A8041532-11F6-48C2-81F6-9E578816F4AE}" type="pres">
      <dgm:prSet presAssocID="{65BA65A9-DC9A-4693-8617-41178F278BF9}" presName="accent_2"/>
      <dgm:spPr bwMode="auto"/>
      <dgm:t>
        <a:bodyPr/>
        <a:lstStyle/>
        <a:p/>
      </dgm:t>
    </dgm:pt>
    <dgm:pt modelId="{7D18D2ED-D504-44B9-8F52-2A32FAA87433}" type="pres">
      <dgm:prSet presAssocID="{65BA65A9-DC9A-4693-8617-41178F278BF9}" presName="accentRepeatNode" presStyleLbl="solidFgAcc1" presStyleIdx="1" presStyleCnt="5"/>
      <dgm:spPr bwMode="auto">
        <a:xfrm>
          <a:off x="499860" y="1161889"/>
          <a:ext cx="738728" cy="7387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  <dgm:pt modelId="{E5367688-D15F-4D03-B7CC-F23B6C3BEE33}" type="pres">
      <dgm:prSet presAssocID="{011A2B27-82B0-4935-9C1E-420C132AC0B2}" presName="text_3" presStyleLbl="node1" presStyleIdx="4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429E2351-230A-4A8F-BAC6-6E8F6D5202F7}" type="pres">
      <dgm:prSet presAssocID="{011A2B27-82B0-4935-9C1E-420C132AC0B2}" presName="accent_3"/>
      <dgm:spPr bwMode="auto"/>
      <dgm:t>
        <a:bodyPr/>
        <a:lstStyle/>
        <a:p/>
      </dgm:t>
    </dgm:pt>
    <dgm:pt modelId="{0FFDF073-6BDB-4B45-B431-2C55984574E7}" type="pres">
      <dgm:prSet presAssocID="{011A2B27-82B0-4935-9C1E-420C132AC0B2}" presName="accentRepeatNode" presStyleLbl="solidFgAcc1" presStyleIdx="2" presStyleCnt="5"/>
      <dgm:spPr bwMode="auto">
        <a:xfrm>
          <a:off x="629834" y="2048080"/>
          <a:ext cx="738728" cy="7387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  <dgm:pt modelId="{1D426450-19D5-413C-A46D-9946FE14AD59}" type="pres">
      <dgm:prSet presAssocID="{B88161D6-8DFF-4588-8D6F-68A67D98E648}" presName="text_4" presStyleLbl="node1" presStyleIdx="5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8C9E4B38-822F-4E74-9A45-70B3DD47BD10}" type="pres">
      <dgm:prSet presAssocID="{B88161D6-8DFF-4588-8D6F-68A67D98E648}" presName="accent_4"/>
      <dgm:spPr bwMode="auto"/>
      <dgm:t>
        <a:bodyPr/>
        <a:lstStyle/>
        <a:p/>
      </dgm:t>
    </dgm:pt>
    <dgm:pt modelId="{512E0CAE-3F41-43C1-B1B4-6D84EEC9B8D5}" type="pres">
      <dgm:prSet presAssocID="{B88161D6-8DFF-4588-8D6F-68A67D98E648}" presName="accentRepeatNode" presStyleLbl="solidFgAcc1" presStyleIdx="3" presStyleCnt="5"/>
      <dgm:spPr bwMode="auto">
        <a:xfrm>
          <a:off x="499860" y="2934271"/>
          <a:ext cx="738728" cy="7387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  <dgm:pt modelId="{5E3E26BE-518D-437D-BEFA-AB030A0B51B8}" type="pres">
      <dgm:prSet presAssocID="{A2747138-F1DA-4549-A5C3-667FC5B748A4}" presName="text_5" presStyleLbl="node1" presStyleIdx="6" presStyleCnt="7" custLinFactNeighborX="-1427" custLinFactNeighborY="3102">
        <dgm:presLayoutVars>
          <dgm:bulletEnabled val="1"/>
        </dgm:presLayoutVars>
      </dgm:prSet>
      <dgm:spPr bwMode="auto"/>
      <dgm:t>
        <a:bodyPr/>
        <a:lstStyle/>
        <a:p/>
      </dgm:t>
    </dgm:pt>
    <dgm:pt modelId="{B5E0F755-C2DB-4253-AD87-79464E74E749}" type="pres">
      <dgm:prSet presAssocID="{A2747138-F1DA-4549-A5C3-667FC5B748A4}" presName="accent_5"/>
      <dgm:spPr bwMode="auto"/>
      <dgm:t>
        <a:bodyPr/>
        <a:lstStyle/>
        <a:p/>
      </dgm:t>
    </dgm:pt>
    <dgm:pt modelId="{E36B3D4F-3142-4F0C-9EA5-9370EC1AF07E}" type="pres">
      <dgm:prSet presAssocID="{A2747138-F1DA-4549-A5C3-667FC5B748A4}" presName="accentRepeatNode" presStyleLbl="solidFgAcc1" presStyleIdx="4" presStyleCnt="5"/>
      <dgm:spPr bwMode="auto">
        <a:xfrm>
          <a:off x="76379" y="3820461"/>
          <a:ext cx="738728" cy="738728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</dgm:ptLst>
  <dgm:cxnLst>
    <dgm:cxn modelId="{AFE9267E-6AC8-4879-968A-2D04D84A103E}" srcId="{A1CFD43C-B409-4735-81AE-5A606E38049B}" destId="{4DD35701-F78A-4C8B-8447-E2644CB81F0A}" srcOrd="0" destOrd="0" parTransId="{FA35AE8D-A5B0-40E9-8C29-98F9A505E4A0}" sibTransId="{65C251EB-31AF-4365-8A55-4AD3571EC60B}"/>
    <dgm:cxn modelId="{C053FBD4-287F-4843-87A9-2827334A3FE3}" srcId="{A1CFD43C-B409-4735-81AE-5A606E38049B}" destId="{65BA65A9-DC9A-4693-8617-41178F278BF9}" srcOrd="1" destOrd="0" parTransId="{75546928-F8D6-4CF5-849C-E9743D551FEB}" sibTransId="{D09140B5-954F-453B-A03E-9645B2B2E48A}"/>
    <dgm:cxn modelId="{43D1C4AA-2C33-4F97-9903-4112EC454F6A}" srcId="{A1CFD43C-B409-4735-81AE-5A606E38049B}" destId="{011A2B27-82B0-4935-9C1E-420C132AC0B2}" srcOrd="2" destOrd="0" parTransId="{C3F08B82-E924-4086-8083-D822B1BE85BC}" sibTransId="{CC4CDF78-56DD-44B0-BB44-3B28A72AB81B}"/>
    <dgm:cxn modelId="{2AF45143-E3D0-4373-BBE7-4F2105FEDBCC}" srcId="{A1CFD43C-B409-4735-81AE-5A606E38049B}" destId="{B88161D6-8DFF-4588-8D6F-68A67D98E648}" srcOrd="3" destOrd="0" parTransId="{C28B3B6C-2BF1-498E-9E8B-A77DA6357707}" sibTransId="{A14302C9-86D3-497F-AE41-E5F3069117E2}"/>
    <dgm:cxn modelId="{CE794DEC-369A-48AC-A733-BD2CB68242F5}" srcId="{A1CFD43C-B409-4735-81AE-5A606E38049B}" destId="{A2747138-F1DA-4549-A5C3-667FC5B748A4}" srcOrd="4" destOrd="0" parTransId="{E0055FC7-1335-4F02-B4CB-76BE104143FA}" sibTransId="{997549E6-CBCB-4076-B820-D06AFD36907E}"/>
    <dgm:cxn modelId="{BD5B62D7-F86D-4CD0-9B2E-18131E600BD4}" type="presOf" srcId="{A1CFD43C-B409-4735-81AE-5A606E38049B}" destId="{6DAF7BC5-A1BB-4765-8896-F306AFA5AC1A}" srcOrd="0" destOrd="0" presId="urn:microsoft.com/office/officeart/2008/layout/VerticalCurvedList"/>
    <dgm:cxn modelId="{FF1BB91D-5F72-4903-8C4B-DE074B27E23E}" type="presParOf" srcId="{6DAF7BC5-A1BB-4765-8896-F306AFA5AC1A}" destId="{6D19FDBF-0A68-4728-B468-9B98980F2E4B}" srcOrd="0" destOrd="0" presId="urn:microsoft.com/office/officeart/2008/layout/VerticalCurvedList"/>
    <dgm:cxn modelId="{D0F7E594-9249-47D5-9BBA-0DACDEA63D30}" type="presParOf" srcId="{6D19FDBF-0A68-4728-B468-9B98980F2E4B}" destId="{DD4AADDC-ECCA-4CA7-90A9-1DA4AC6E837D}" srcOrd="0" destOrd="0" presId="urn:microsoft.com/office/officeart/2008/layout/VerticalCurvedList"/>
    <dgm:cxn modelId="{72E9D051-A40B-4364-BA3D-D671976B20C2}" type="presParOf" srcId="{DD4AADDC-ECCA-4CA7-90A9-1DA4AC6E837D}" destId="{ABE575DB-6B27-4A3A-A5B3-4E7D5F365F51}" srcOrd="0" destOrd="0" presId="urn:microsoft.com/office/officeart/2008/layout/VerticalCurvedList"/>
    <dgm:cxn modelId="{EBF7EB51-638B-420B-9182-484AC2C5332A}" type="presParOf" srcId="{DD4AADDC-ECCA-4CA7-90A9-1DA4AC6E837D}" destId="{16E06052-A96F-4BA8-8B0F-8D65A807529D}" srcOrd="1" destOrd="0" presId="urn:microsoft.com/office/officeart/2008/layout/VerticalCurvedList"/>
    <dgm:cxn modelId="{85A6FB40-02E6-44EA-8E66-091FAFBA7F27}" type="presOf" srcId="{65C251EB-31AF-4365-8A55-4AD3571EC60B}" destId="{16E06052-A96F-4BA8-8B0F-8D65A807529D}" srcOrd="0" destOrd="0" presId="urn:microsoft.com/office/officeart/2008/layout/VerticalCurvedList"/>
    <dgm:cxn modelId="{025BBBE6-33F9-4A4F-AA31-A5B487E631D1}" type="presParOf" srcId="{DD4AADDC-ECCA-4CA7-90A9-1DA4AC6E837D}" destId="{83E54943-808C-46B0-B1BE-B8F07218CC79}" srcOrd="2" destOrd="0" presId="urn:microsoft.com/office/officeart/2008/layout/VerticalCurvedList"/>
    <dgm:cxn modelId="{A77F9968-2852-4C57-8989-9382D866A33E}" type="presParOf" srcId="{DD4AADDC-ECCA-4CA7-90A9-1DA4AC6E837D}" destId="{1D37D4F9-FFAB-4C71-A501-F7A77D711EB7}" srcOrd="3" destOrd="0" presId="urn:microsoft.com/office/officeart/2008/layout/VerticalCurvedList"/>
    <dgm:cxn modelId="{B51EA2B6-2A16-4F8B-9A17-0206C7B4A62F}" type="presParOf" srcId="{6D19FDBF-0A68-4728-B468-9B98980F2E4B}" destId="{5B5F8A72-A909-42EB-90DD-BFE95AB227BA}" srcOrd="1" destOrd="0" presId="urn:microsoft.com/office/officeart/2008/layout/VerticalCurvedList"/>
    <dgm:cxn modelId="{F4CD51E9-57CC-45FB-BACC-0FFECAAF17B1}" type="presOf" srcId="{4DD35701-F78A-4C8B-8447-E2644CB81F0A}" destId="{5B5F8A72-A909-42EB-90DD-BFE95AB227BA}" srcOrd="0" destOrd="0" presId="urn:microsoft.com/office/officeart/2008/layout/VerticalCurvedList"/>
    <dgm:cxn modelId="{0B135A6D-2338-4E65-97B0-58ABA027C378}" type="presParOf" srcId="{6D19FDBF-0A68-4728-B468-9B98980F2E4B}" destId="{CE4F8C4E-CD93-4834-97DA-0406FBCC8DE0}" srcOrd="2" destOrd="0" presId="urn:microsoft.com/office/officeart/2008/layout/VerticalCurvedList"/>
    <dgm:cxn modelId="{9DD42044-6FB2-4B5D-8037-5D520392129D}" type="presParOf" srcId="{CE4F8C4E-CD93-4834-97DA-0406FBCC8DE0}" destId="{1D8245FA-CC8D-4E6B-AE02-313F50B36D8C}" srcOrd="0" destOrd="0" presId="urn:microsoft.com/office/officeart/2008/layout/VerticalCurvedList"/>
    <dgm:cxn modelId="{6C719F6F-5A98-43AD-A702-52011C46ADA9}" type="presParOf" srcId="{6D19FDBF-0A68-4728-B468-9B98980F2E4B}" destId="{0AF59C1C-546D-4571-A649-EBD73E7A42AD}" srcOrd="3" destOrd="0" presId="urn:microsoft.com/office/officeart/2008/layout/VerticalCurvedList"/>
    <dgm:cxn modelId="{EF6FF701-0FBF-4947-8F95-B202301C4931}" type="presOf" srcId="{65BA65A9-DC9A-4693-8617-41178F278BF9}" destId="{0AF59C1C-546D-4571-A649-EBD73E7A42AD}" srcOrd="0" destOrd="0" presId="urn:microsoft.com/office/officeart/2008/layout/VerticalCurvedList"/>
    <dgm:cxn modelId="{EEF81160-FF90-4681-94E3-E2A60E677D61}" type="presParOf" srcId="{6D19FDBF-0A68-4728-B468-9B98980F2E4B}" destId="{A8041532-11F6-48C2-81F6-9E578816F4AE}" srcOrd="4" destOrd="0" presId="urn:microsoft.com/office/officeart/2008/layout/VerticalCurvedList"/>
    <dgm:cxn modelId="{3559D970-CA7F-4948-B083-E6B0D7DC0874}" type="presParOf" srcId="{A8041532-11F6-48C2-81F6-9E578816F4AE}" destId="{7D18D2ED-D504-44B9-8F52-2A32FAA87433}" srcOrd="0" destOrd="0" presId="urn:microsoft.com/office/officeart/2008/layout/VerticalCurvedList"/>
    <dgm:cxn modelId="{D172EBAE-968E-4F36-8487-4028BC701471}" type="presParOf" srcId="{6D19FDBF-0A68-4728-B468-9B98980F2E4B}" destId="{E5367688-D15F-4D03-B7CC-F23B6C3BEE33}" srcOrd="5" destOrd="0" presId="urn:microsoft.com/office/officeart/2008/layout/VerticalCurvedList"/>
    <dgm:cxn modelId="{D2B91474-BADA-4A78-8CC2-9E7195E76418}" type="presOf" srcId="{011A2B27-82B0-4935-9C1E-420C132AC0B2}" destId="{E5367688-D15F-4D03-B7CC-F23B6C3BEE33}" srcOrd="0" destOrd="0" presId="urn:microsoft.com/office/officeart/2008/layout/VerticalCurvedList"/>
    <dgm:cxn modelId="{4790AC9C-D5C8-476A-ACFF-0383CFD35AE2}" type="presParOf" srcId="{6D19FDBF-0A68-4728-B468-9B98980F2E4B}" destId="{429E2351-230A-4A8F-BAC6-6E8F6D5202F7}" srcOrd="6" destOrd="0" presId="urn:microsoft.com/office/officeart/2008/layout/VerticalCurvedList"/>
    <dgm:cxn modelId="{ED92A7DB-7539-4B9D-914F-DF6621DB0A9E}" type="presParOf" srcId="{429E2351-230A-4A8F-BAC6-6E8F6D5202F7}" destId="{0FFDF073-6BDB-4B45-B431-2C55984574E7}" srcOrd="0" destOrd="0" presId="urn:microsoft.com/office/officeart/2008/layout/VerticalCurvedList"/>
    <dgm:cxn modelId="{25ED914D-6AC7-4E6D-9783-420378C18D64}" type="presParOf" srcId="{6D19FDBF-0A68-4728-B468-9B98980F2E4B}" destId="{1D426450-19D5-413C-A46D-9946FE14AD59}" srcOrd="7" destOrd="0" presId="urn:microsoft.com/office/officeart/2008/layout/VerticalCurvedList"/>
    <dgm:cxn modelId="{6D74257B-207C-44E0-9352-1DBE1EB79D28}" type="presOf" srcId="{B88161D6-8DFF-4588-8D6F-68A67D98E648}" destId="{1D426450-19D5-413C-A46D-9946FE14AD59}" srcOrd="0" destOrd="0" presId="urn:microsoft.com/office/officeart/2008/layout/VerticalCurvedList"/>
    <dgm:cxn modelId="{1970A628-2D09-4BD4-BDE9-1E3C36AD175D}" type="presParOf" srcId="{6D19FDBF-0A68-4728-B468-9B98980F2E4B}" destId="{8C9E4B38-822F-4E74-9A45-70B3DD47BD10}" srcOrd="8" destOrd="0" presId="urn:microsoft.com/office/officeart/2008/layout/VerticalCurvedList"/>
    <dgm:cxn modelId="{A1AEB95F-5DDD-4301-8776-40F710094B92}" type="presParOf" srcId="{8C9E4B38-822F-4E74-9A45-70B3DD47BD10}" destId="{512E0CAE-3F41-43C1-B1B4-6D84EEC9B8D5}" srcOrd="0" destOrd="0" presId="urn:microsoft.com/office/officeart/2008/layout/VerticalCurvedList"/>
    <dgm:cxn modelId="{CC19774F-ACB8-4C93-AE68-DEF03AC2DFE5}" type="presParOf" srcId="{6D19FDBF-0A68-4728-B468-9B98980F2E4B}" destId="{5E3E26BE-518D-437D-BEFA-AB030A0B51B8}" srcOrd="9" destOrd="0" presId="urn:microsoft.com/office/officeart/2008/layout/VerticalCurvedList"/>
    <dgm:cxn modelId="{0977DF96-EAEF-46E8-9C3B-460558697E41}" type="presOf" srcId="{A2747138-F1DA-4549-A5C3-667FC5B748A4}" destId="{5E3E26BE-518D-437D-BEFA-AB030A0B51B8}" srcOrd="0" destOrd="0" presId="urn:microsoft.com/office/officeart/2008/layout/VerticalCurvedList"/>
    <dgm:cxn modelId="{699CC286-B672-45CE-AE92-A7E1ECEAD64D}" type="presParOf" srcId="{6D19FDBF-0A68-4728-B468-9B98980F2E4B}" destId="{B5E0F755-C2DB-4253-AD87-79464E74E749}" srcOrd="10" destOrd="0" presId="urn:microsoft.com/office/officeart/2008/layout/VerticalCurvedList"/>
    <dgm:cxn modelId="{DBA1BB6F-CB68-4CCE-A359-88F4227752E8}" type="presParOf" srcId="{B5E0F755-C2DB-4253-AD87-79464E74E749}" destId="{E36B3D4F-3142-4F0C-9EA5-9370EC1AF0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A1CFD43C-B409-4735-81AE-5A606E38049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/>
      </dgm:t>
    </dgm:pt>
    <dgm:pt modelId="{FA35AE8D-A5B0-40E9-8C29-98F9A505E4A0}" type="parTrans" cxnId="{3E9D41B3-C5AB-4DCD-B6C9-97FA7B1D764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DD35701-F78A-4C8B-8447-E2644CB81F0A}">
      <dgm:prSet phldrT="[Текст]" custT="1"/>
      <dgm:spPr bwMode="auto">
        <a:xfrm>
          <a:off x="425726" y="281767"/>
          <a:ext cx="3455215" cy="563896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Всего </a:t>
          </a:r>
          <a:r>
            <a:rPr lang="ru-RU" sz="1800" b="1">
              <a:solidFill>
                <a:schemeClr val="bg1"/>
              </a:solidFill>
              <a:latin typeface="Calibri"/>
              <a:ea typeface="+mn-ea"/>
              <a:cs typeface="Arial"/>
            </a:rPr>
            <a:t>6 901</a:t>
          </a:r>
          <a:endParaRPr>
            <a:solidFill>
              <a:schemeClr val="bg1"/>
            </a:solidFill>
          </a:endParaRPr>
        </a:p>
      </dgm:t>
    </dgm:pt>
    <dgm:pt modelId="{65C251EB-31AF-4365-8A55-4AD3571EC60B}" type="sibTrans" cxnId="{3E9D41B3-C5AB-4DCD-B6C9-97FA7B1D7647}">
      <dgm:prSet/>
      <dgm:spPr bwMode="auto">
        <a:xfrm>
          <a:off x="-5098625" y="-781073"/>
          <a:ext cx="6071875" cy="6071875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12700" cap="flat" cmpd="sng" algn="ctr">
          <a:solidFill>
            <a:srgbClr val="4A66AC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>
          <a:pPr>
            <a:defRPr/>
          </a:pPr>
          <a:endParaRPr lang="ru-RU"/>
        </a:p>
      </dgm:t>
    </dgm:pt>
    <dgm:pt modelId="{75546928-F8D6-4CF5-849C-E9743D551FEB}" type="parTrans" cxnId="{E8097DA9-1E20-4E7A-AFB5-B1E11B30B24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5BA65A9-DC9A-4693-8617-41178F278BF9}">
      <dgm:prSet phldrT="" custT="1"/>
      <dgm:spPr bwMode="auto">
        <a:xfrm>
          <a:off x="829798" y="1127342"/>
          <a:ext cx="3051143" cy="563896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СРЦБС </a:t>
          </a:r>
          <a:r>
            <a:rPr lang="ru-RU" sz="1800" b="1">
              <a:solidFill>
                <a:schemeClr val="bg1"/>
              </a:solidFill>
              <a:latin typeface="Calibri"/>
              <a:ea typeface="+mn-ea"/>
              <a:cs typeface="Arial"/>
            </a:rPr>
            <a:t>5 087</a:t>
          </a:r>
          <a:endParaRPr>
            <a:solidFill>
              <a:schemeClr val="bg1"/>
            </a:solidFill>
          </a:endParaRPr>
        </a:p>
      </dgm:t>
    </dgm:pt>
    <dgm:pt modelId="{D09140B5-954F-453B-A03E-9645B2B2E48A}" type="sibTrans" cxnId="{E8097DA9-1E20-4E7A-AFB5-B1E11B30B24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3F08B82-E924-4086-8083-D822B1BE85BC}" type="parTrans" cxnId="{FB2024EA-3992-4634-A938-256A8C8ACAE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11A2B27-82B0-4935-9C1E-420C132AC0B2}">
      <dgm:prSet phldrT="[Текст]" custT="1"/>
      <dgm:spPr bwMode="auto">
        <a:xfrm>
          <a:off x="953815" y="1972916"/>
          <a:ext cx="2927126" cy="563896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Лянтор 1 095</a:t>
          </a:r>
          <a:endParaRPr/>
        </a:p>
      </dgm:t>
    </dgm:pt>
    <dgm:pt modelId="{CC4CDF78-56DD-44B0-BB44-3B28A72AB81B}" type="sibTrans" cxnId="{FB2024EA-3992-4634-A938-256A8C8ACAE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28B3B6C-2BF1-498E-9E8B-A77DA6357707}" type="parTrans" cxnId="{DE812645-35FA-4890-BA19-416043F6581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88161D6-8DFF-4588-8D6F-68A67D98E648}">
      <dgm:prSet phldrT="[Текст]" custT="1"/>
      <dgm:spPr bwMode="auto">
        <a:xfrm>
          <a:off x="829798" y="2818490"/>
          <a:ext cx="3051143" cy="563896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Федоровский </a:t>
          </a:r>
          <a:r>
            <a:rPr lang="ru-RU" sz="1800" b="1">
              <a:solidFill>
                <a:schemeClr val="bg1"/>
              </a:solidFill>
              <a:latin typeface="Calibri"/>
              <a:ea typeface="+mn-ea"/>
              <a:cs typeface="Arial"/>
            </a:rPr>
            <a:t>483</a:t>
          </a:r>
          <a:endParaRPr/>
        </a:p>
      </dgm:t>
    </dgm:pt>
    <dgm:pt modelId="{A14302C9-86D3-497F-AE41-E5F3069117E2}" type="sibTrans" cxnId="{DE812645-35FA-4890-BA19-416043F6581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0055FC7-1335-4F02-B4CB-76BE104143FA}" type="parTrans" cxnId="{14D23190-C252-4CBB-80BF-4AC35924910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2747138-F1DA-4549-A5C3-667FC5B748A4}">
      <dgm:prSet phldrT="" custT="1"/>
      <dgm:spPr bwMode="auto">
        <a:xfrm>
          <a:off x="425726" y="3664064"/>
          <a:ext cx="3455215" cy="563896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</dgm:spPr>
      <dgm:t>
        <a:bodyPr/>
        <a:lstStyle/>
        <a:p>
          <a:pPr>
            <a:defRPr/>
          </a:pPr>
          <a:r>
            <a:rPr lang="ru-RU" sz="1800" b="1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Нижнесортымский 236</a:t>
          </a:r>
          <a:endParaRPr/>
        </a:p>
      </dgm:t>
    </dgm:pt>
    <dgm:pt modelId="{997549E6-CBCB-4076-B820-D06AFD36907E}" type="sibTrans" cxnId="{14D23190-C252-4CBB-80BF-4AC35924910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3D5C139-0BB4-47C5-B850-436976BB401D}" type="pres">
      <dgm:prSet presAssocID="{A1CFD43C-B409-4735-81AE-5A606E38049B}" presName="Name0">
        <dgm:presLayoutVars>
          <dgm:chMax val="7"/>
          <dgm:chPref val="7"/>
          <dgm:dir/>
        </dgm:presLayoutVars>
      </dgm:prSet>
      <dgm:spPr bwMode="auto"/>
      <dgm:t>
        <a:bodyPr/>
        <a:lstStyle/>
        <a:p/>
      </dgm:t>
    </dgm:pt>
    <dgm:pt modelId="{586056E3-3982-4098-AFC8-19EE8F38FCF3}" type="pres">
      <dgm:prSet presAssocID="{A1CFD43C-B409-4735-81AE-5A606E38049B}" presName="Name1"/>
      <dgm:spPr bwMode="auto"/>
      <dgm:t>
        <a:bodyPr/>
        <a:lstStyle/>
        <a:p/>
      </dgm:t>
    </dgm:pt>
    <dgm:pt modelId="{A4491994-4EFC-4DE2-AB31-66EC1A0A6285}" type="pres">
      <dgm:prSet presAssocID="{A1CFD43C-B409-4735-81AE-5A606E38049B}" presName="cycle"/>
      <dgm:spPr bwMode="auto"/>
      <dgm:t>
        <a:bodyPr/>
        <a:lstStyle/>
        <a:p/>
      </dgm:t>
    </dgm:pt>
    <dgm:pt modelId="{D9CDC221-BFDA-44DA-BEF3-E6E7802BE35E}" type="pres">
      <dgm:prSet presAssocID="{A1CFD43C-B409-4735-81AE-5A606E38049B}" presName="srcNode" presStyleLbl="node1" presStyleCnt="7"/>
      <dgm:spPr bwMode="auto"/>
      <dgm:t>
        <a:bodyPr/>
        <a:lstStyle/>
        <a:p/>
      </dgm:t>
    </dgm:pt>
    <dgm:pt modelId="{7A9BE157-9495-4028-A3B6-20B909A27567}" type="pres">
      <dgm:prSet presAssocID="{A1CFD43C-B409-4735-81AE-5A606E38049B}" presName="conn" presStyleLbl="parChTrans1D2" presStyleCnt="1"/>
      <dgm:spPr bwMode="auto"/>
      <dgm:t>
        <a:bodyPr/>
        <a:lstStyle/>
        <a:p/>
      </dgm:t>
    </dgm:pt>
    <dgm:pt modelId="{1F88FC5C-58DA-4437-ADAF-504CEE046E12}" type="pres">
      <dgm:prSet presAssocID="{A1CFD43C-B409-4735-81AE-5A606E38049B}" presName="extraNode" presStyleLbl="node1" presStyleIdx="1" presStyleCnt="7"/>
      <dgm:spPr bwMode="auto"/>
      <dgm:t>
        <a:bodyPr/>
        <a:lstStyle/>
        <a:p/>
      </dgm:t>
    </dgm:pt>
    <dgm:pt modelId="{682F3820-A2E4-4D8F-88B7-7A690E685B4C}" type="pres">
      <dgm:prSet presAssocID="{A1CFD43C-B409-4735-81AE-5A606E38049B}" presName="dstNode" presStyleLbl="node1" presStyleIdx="1" presStyleCnt="7"/>
      <dgm:spPr bwMode="auto"/>
      <dgm:t>
        <a:bodyPr/>
        <a:lstStyle/>
        <a:p/>
      </dgm:t>
    </dgm:pt>
    <dgm:pt modelId="{CAC15915-12CF-4320-9C00-D43607B2E831}" type="pres">
      <dgm:prSet presAssocID="{4DD35701-F78A-4C8B-8447-E2644CB81F0A}" presName="text_1" presStyleLbl="node1" presStyleIdx="2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53F66300-ED5D-48AC-B4D4-CD729A4D25DB}" type="pres">
      <dgm:prSet presAssocID="{4DD35701-F78A-4C8B-8447-E2644CB81F0A}" presName="accent_1"/>
      <dgm:spPr bwMode="auto"/>
      <dgm:t>
        <a:bodyPr/>
        <a:lstStyle/>
        <a:p/>
      </dgm:t>
    </dgm:pt>
    <dgm:pt modelId="{3DCEADA8-5EF3-48FA-BEC2-D84B90D79BB7}" type="pres">
      <dgm:prSet presAssocID="{4DD35701-F78A-4C8B-8447-E2644CB81F0A}" presName="accentRepeatNode" presStyleLbl="solidFgAcc1" presStyleCnt="5"/>
      <dgm:spPr bwMode="auto">
        <a:xfrm>
          <a:off x="73290" y="211280"/>
          <a:ext cx="704870" cy="70487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  <dgm:pt modelId="{5A494FE6-4340-4428-AFF7-BCF945C90363}" type="pres">
      <dgm:prSet presAssocID="{65BA65A9-DC9A-4693-8617-41178F278BF9}" presName="text_2" presStyleLbl="node1" presStyleIdx="3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3FEAA788-4E34-4C6E-A7BC-C3B988024FF3}" type="pres">
      <dgm:prSet presAssocID="{65BA65A9-DC9A-4693-8617-41178F278BF9}" presName="accent_2"/>
      <dgm:spPr bwMode="auto"/>
      <dgm:t>
        <a:bodyPr/>
        <a:lstStyle/>
        <a:p/>
      </dgm:t>
    </dgm:pt>
    <dgm:pt modelId="{56F9B8B5-D432-4965-83F9-F07314BB2440}" type="pres">
      <dgm:prSet presAssocID="{65BA65A9-DC9A-4693-8617-41178F278BF9}" presName="accentRepeatNode" presStyleLbl="solidFgAcc1" presStyleIdx="1" presStyleCnt="5"/>
      <dgm:spPr bwMode="auto">
        <a:xfrm>
          <a:off x="477362" y="1056854"/>
          <a:ext cx="704870" cy="70487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  <dgm:pt modelId="{8934C1A4-024C-4AE0-9C71-72A5AE2850D2}" type="pres">
      <dgm:prSet presAssocID="{011A2B27-82B0-4935-9C1E-420C132AC0B2}" presName="text_3" presStyleLbl="node1" presStyleIdx="4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7819CDE7-CCF9-4582-99E6-036402460531}" type="pres">
      <dgm:prSet presAssocID="{011A2B27-82B0-4935-9C1E-420C132AC0B2}" presName="accent_3"/>
      <dgm:spPr bwMode="auto"/>
      <dgm:t>
        <a:bodyPr/>
        <a:lstStyle/>
        <a:p/>
      </dgm:t>
    </dgm:pt>
    <dgm:pt modelId="{B2D9477A-DC00-409A-8F4B-83AE47A9BEFD}" type="pres">
      <dgm:prSet presAssocID="{011A2B27-82B0-4935-9C1E-420C132AC0B2}" presName="accentRepeatNode" presStyleLbl="solidFgAcc1" presStyleIdx="2" presStyleCnt="5"/>
      <dgm:spPr bwMode="auto">
        <a:xfrm>
          <a:off x="601379" y="1902429"/>
          <a:ext cx="704870" cy="70487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  <dgm:pt modelId="{E49ABCCD-A7F0-4A12-B750-00E936149848}" type="pres">
      <dgm:prSet presAssocID="{B88161D6-8DFF-4588-8D6F-68A67D98E648}" presName="text_4" presStyleLbl="node1" presStyleIdx="5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ED1373B0-6C89-49B0-8D11-FA86FA3DCEBA}" type="pres">
      <dgm:prSet presAssocID="{B88161D6-8DFF-4588-8D6F-68A67D98E648}" presName="accent_4"/>
      <dgm:spPr bwMode="auto"/>
      <dgm:t>
        <a:bodyPr/>
        <a:lstStyle/>
        <a:p/>
      </dgm:t>
    </dgm:pt>
    <dgm:pt modelId="{5E4C0CCB-D80C-4E18-B418-6D400B22AF7D}" type="pres">
      <dgm:prSet presAssocID="{B88161D6-8DFF-4588-8D6F-68A67D98E648}" presName="accentRepeatNode" presStyleLbl="solidFgAcc1" presStyleIdx="3" presStyleCnt="5"/>
      <dgm:spPr bwMode="auto">
        <a:xfrm>
          <a:off x="477362" y="2748003"/>
          <a:ext cx="704870" cy="70487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  <dgm:pt modelId="{1162ED58-FDB6-4CD5-8CF9-6E47400E5579}" type="pres">
      <dgm:prSet presAssocID="{A2747138-F1DA-4549-A5C3-667FC5B748A4}" presName="text_5" presStyleLbl="node1" presStyleIdx="6" presStyleCnt="7">
        <dgm:presLayoutVars>
          <dgm:bulletEnabled val="1"/>
        </dgm:presLayoutVars>
      </dgm:prSet>
      <dgm:spPr bwMode="auto"/>
      <dgm:t>
        <a:bodyPr/>
        <a:lstStyle/>
        <a:p/>
      </dgm:t>
    </dgm:pt>
    <dgm:pt modelId="{A38B0FB2-FF67-4D3D-8398-04978DF93E3A}" type="pres">
      <dgm:prSet presAssocID="{A2747138-F1DA-4549-A5C3-667FC5B748A4}" presName="accent_5"/>
      <dgm:spPr bwMode="auto"/>
      <dgm:t>
        <a:bodyPr/>
        <a:lstStyle/>
        <a:p/>
      </dgm:t>
    </dgm:pt>
    <dgm:pt modelId="{B86C1815-AA97-45E1-AFAE-1E807BEF2497}" type="pres">
      <dgm:prSet presAssocID="{A2747138-F1DA-4549-A5C3-667FC5B748A4}" presName="accentRepeatNode" presStyleLbl="solidFgAcc1" presStyleIdx="4" presStyleCnt="5"/>
      <dgm:spPr bwMode="auto">
        <a:xfrm>
          <a:off x="73290" y="3593577"/>
          <a:ext cx="704870" cy="70487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</dgm:spPr>
      <dgm:t>
        <a:bodyPr/>
        <a:lstStyle/>
        <a:p/>
      </dgm:t>
    </dgm:pt>
  </dgm:ptLst>
  <dgm:cxnLst>
    <dgm:cxn modelId="{3E9D41B3-C5AB-4DCD-B6C9-97FA7B1D7647}" srcId="{A1CFD43C-B409-4735-81AE-5A606E38049B}" destId="{4DD35701-F78A-4C8B-8447-E2644CB81F0A}" srcOrd="0" destOrd="0" parTransId="{FA35AE8D-A5B0-40E9-8C29-98F9A505E4A0}" sibTransId="{65C251EB-31AF-4365-8A55-4AD3571EC60B}"/>
    <dgm:cxn modelId="{E8097DA9-1E20-4E7A-AFB5-B1E11B30B247}" srcId="{A1CFD43C-B409-4735-81AE-5A606E38049B}" destId="{65BA65A9-DC9A-4693-8617-41178F278BF9}" srcOrd="1" destOrd="0" parTransId="{75546928-F8D6-4CF5-849C-E9743D551FEB}" sibTransId="{D09140B5-954F-453B-A03E-9645B2B2E48A}"/>
    <dgm:cxn modelId="{FB2024EA-3992-4634-A938-256A8C8ACAE2}" srcId="{A1CFD43C-B409-4735-81AE-5A606E38049B}" destId="{011A2B27-82B0-4935-9C1E-420C132AC0B2}" srcOrd="2" destOrd="0" parTransId="{C3F08B82-E924-4086-8083-D822B1BE85BC}" sibTransId="{CC4CDF78-56DD-44B0-BB44-3B28A72AB81B}"/>
    <dgm:cxn modelId="{DE812645-35FA-4890-BA19-416043F65811}" srcId="{A1CFD43C-B409-4735-81AE-5A606E38049B}" destId="{B88161D6-8DFF-4588-8D6F-68A67D98E648}" srcOrd="3" destOrd="0" parTransId="{C28B3B6C-2BF1-498E-9E8B-A77DA6357707}" sibTransId="{A14302C9-86D3-497F-AE41-E5F3069117E2}"/>
    <dgm:cxn modelId="{14D23190-C252-4CBB-80BF-4AC35924910C}" srcId="{A1CFD43C-B409-4735-81AE-5A606E38049B}" destId="{A2747138-F1DA-4549-A5C3-667FC5B748A4}" srcOrd="4" destOrd="0" parTransId="{E0055FC7-1335-4F02-B4CB-76BE104143FA}" sibTransId="{997549E6-CBCB-4076-B820-D06AFD36907E}"/>
    <dgm:cxn modelId="{0A4711AD-6C6D-46FC-9816-AC46F5D6DF5D}" type="presOf" srcId="{A1CFD43C-B409-4735-81AE-5A606E38049B}" destId="{C3D5C139-0BB4-47C5-B850-436976BB401D}" srcOrd="0" destOrd="0" presId="urn:microsoft.com/office/officeart/2008/layout/VerticalCurvedList"/>
    <dgm:cxn modelId="{65F464FE-E0A6-4F89-9DB4-2CEAD108A80A}" type="presParOf" srcId="{C3D5C139-0BB4-47C5-B850-436976BB401D}" destId="{586056E3-3982-4098-AFC8-19EE8F38FCF3}" srcOrd="0" destOrd="0" presId="urn:microsoft.com/office/officeart/2008/layout/VerticalCurvedList"/>
    <dgm:cxn modelId="{4C1742E1-AACE-4BEC-9FDF-168B1E9E24B4}" type="presParOf" srcId="{586056E3-3982-4098-AFC8-19EE8F38FCF3}" destId="{A4491994-4EFC-4DE2-AB31-66EC1A0A6285}" srcOrd="0" destOrd="0" presId="urn:microsoft.com/office/officeart/2008/layout/VerticalCurvedList"/>
    <dgm:cxn modelId="{D809D629-5296-4750-97C6-730C5FF7643E}" type="presParOf" srcId="{A4491994-4EFC-4DE2-AB31-66EC1A0A6285}" destId="{D9CDC221-BFDA-44DA-BEF3-E6E7802BE35E}" srcOrd="0" destOrd="0" presId="urn:microsoft.com/office/officeart/2008/layout/VerticalCurvedList"/>
    <dgm:cxn modelId="{58E54499-FFCA-42B6-B2A8-10EA660019A3}" type="presParOf" srcId="{A4491994-4EFC-4DE2-AB31-66EC1A0A6285}" destId="{7A9BE157-9495-4028-A3B6-20B909A27567}" srcOrd="1" destOrd="0" presId="urn:microsoft.com/office/officeart/2008/layout/VerticalCurvedList"/>
    <dgm:cxn modelId="{7EACEA5C-ED8F-4051-BFB2-974DB06D849F}" type="presOf" srcId="{65C251EB-31AF-4365-8A55-4AD3571EC60B}" destId="{7A9BE157-9495-4028-A3B6-20B909A27567}" srcOrd="0" destOrd="0" presId="urn:microsoft.com/office/officeart/2008/layout/VerticalCurvedList"/>
    <dgm:cxn modelId="{B9613462-6E6F-424A-B3FB-B76DF63EA567}" type="presParOf" srcId="{A4491994-4EFC-4DE2-AB31-66EC1A0A6285}" destId="{1F88FC5C-58DA-4437-ADAF-504CEE046E12}" srcOrd="2" destOrd="0" presId="urn:microsoft.com/office/officeart/2008/layout/VerticalCurvedList"/>
    <dgm:cxn modelId="{75546A31-0859-4A69-8E97-A72BF3B8A08E}" type="presParOf" srcId="{A4491994-4EFC-4DE2-AB31-66EC1A0A6285}" destId="{682F3820-A2E4-4D8F-88B7-7A690E685B4C}" srcOrd="3" destOrd="0" presId="urn:microsoft.com/office/officeart/2008/layout/VerticalCurvedList"/>
    <dgm:cxn modelId="{6D49FE0F-862E-4499-B883-7A2A8AE3D8D1}" type="presParOf" srcId="{586056E3-3982-4098-AFC8-19EE8F38FCF3}" destId="{CAC15915-12CF-4320-9C00-D43607B2E831}" srcOrd="1" destOrd="0" presId="urn:microsoft.com/office/officeart/2008/layout/VerticalCurvedList"/>
    <dgm:cxn modelId="{A5F7C384-2DDF-447F-8B4F-ED3095C7CAD4}" type="presOf" srcId="{4DD35701-F78A-4C8B-8447-E2644CB81F0A}" destId="{CAC15915-12CF-4320-9C00-D43607B2E831}" srcOrd="0" destOrd="0" presId="urn:microsoft.com/office/officeart/2008/layout/VerticalCurvedList"/>
    <dgm:cxn modelId="{120617F3-DA2D-4333-9CDB-9AFE330D78E2}" type="presParOf" srcId="{586056E3-3982-4098-AFC8-19EE8F38FCF3}" destId="{53F66300-ED5D-48AC-B4D4-CD729A4D25DB}" srcOrd="2" destOrd="0" presId="urn:microsoft.com/office/officeart/2008/layout/VerticalCurvedList"/>
    <dgm:cxn modelId="{5D343753-9CA6-49C2-95AB-E8EC7ECAB825}" type="presParOf" srcId="{53F66300-ED5D-48AC-B4D4-CD729A4D25DB}" destId="{3DCEADA8-5EF3-48FA-BEC2-D84B90D79BB7}" srcOrd="0" destOrd="0" presId="urn:microsoft.com/office/officeart/2008/layout/VerticalCurvedList"/>
    <dgm:cxn modelId="{7D5E28ED-E300-431B-947B-2484647F7779}" type="presParOf" srcId="{586056E3-3982-4098-AFC8-19EE8F38FCF3}" destId="{5A494FE6-4340-4428-AFF7-BCF945C90363}" srcOrd="3" destOrd="0" presId="urn:microsoft.com/office/officeart/2008/layout/VerticalCurvedList"/>
    <dgm:cxn modelId="{E8385636-23D5-4947-BB01-FA1DC26509E9}" type="presOf" srcId="{65BA65A9-DC9A-4693-8617-41178F278BF9}" destId="{5A494FE6-4340-4428-AFF7-BCF945C90363}" srcOrd="0" destOrd="0" presId="urn:microsoft.com/office/officeart/2008/layout/VerticalCurvedList"/>
    <dgm:cxn modelId="{E8904EC9-A23C-4A46-81B0-1191244EBDBB}" type="presParOf" srcId="{586056E3-3982-4098-AFC8-19EE8F38FCF3}" destId="{3FEAA788-4E34-4C6E-A7BC-C3B988024FF3}" srcOrd="4" destOrd="0" presId="urn:microsoft.com/office/officeart/2008/layout/VerticalCurvedList"/>
    <dgm:cxn modelId="{3B0F2713-DDC0-492E-B38F-56D8C7367113}" type="presParOf" srcId="{3FEAA788-4E34-4C6E-A7BC-C3B988024FF3}" destId="{56F9B8B5-D432-4965-83F9-F07314BB2440}" srcOrd="0" destOrd="0" presId="urn:microsoft.com/office/officeart/2008/layout/VerticalCurvedList"/>
    <dgm:cxn modelId="{029DD28B-A6C5-42AA-AF5A-E34DE0CC404C}" type="presParOf" srcId="{586056E3-3982-4098-AFC8-19EE8F38FCF3}" destId="{8934C1A4-024C-4AE0-9C71-72A5AE2850D2}" srcOrd="5" destOrd="0" presId="urn:microsoft.com/office/officeart/2008/layout/VerticalCurvedList"/>
    <dgm:cxn modelId="{C66A0042-855A-45B1-B2B5-BD82223E6649}" type="presOf" srcId="{011A2B27-82B0-4935-9C1E-420C132AC0B2}" destId="{8934C1A4-024C-4AE0-9C71-72A5AE2850D2}" srcOrd="0" destOrd="0" presId="urn:microsoft.com/office/officeart/2008/layout/VerticalCurvedList"/>
    <dgm:cxn modelId="{D9A69F69-D068-4196-A795-EFC564FA569F}" type="presParOf" srcId="{586056E3-3982-4098-AFC8-19EE8F38FCF3}" destId="{7819CDE7-CCF9-4582-99E6-036402460531}" srcOrd="6" destOrd="0" presId="urn:microsoft.com/office/officeart/2008/layout/VerticalCurvedList"/>
    <dgm:cxn modelId="{D48C2FC8-F93A-4A82-B2C3-82BB8FCD288F}" type="presParOf" srcId="{7819CDE7-CCF9-4582-99E6-036402460531}" destId="{B2D9477A-DC00-409A-8F4B-83AE47A9BEFD}" srcOrd="0" destOrd="0" presId="urn:microsoft.com/office/officeart/2008/layout/VerticalCurvedList"/>
    <dgm:cxn modelId="{2322927E-026A-4B66-8C2F-026986E2B541}" type="presParOf" srcId="{586056E3-3982-4098-AFC8-19EE8F38FCF3}" destId="{E49ABCCD-A7F0-4A12-B750-00E936149848}" srcOrd="7" destOrd="0" presId="urn:microsoft.com/office/officeart/2008/layout/VerticalCurvedList"/>
    <dgm:cxn modelId="{ED73C329-D510-4B98-AD8C-9377A56BD17F}" type="presOf" srcId="{B88161D6-8DFF-4588-8D6F-68A67D98E648}" destId="{E49ABCCD-A7F0-4A12-B750-00E936149848}" srcOrd="0" destOrd="0" presId="urn:microsoft.com/office/officeart/2008/layout/VerticalCurvedList"/>
    <dgm:cxn modelId="{10F53EA8-0141-4E84-B20B-FF5B2921F6D5}" type="presParOf" srcId="{586056E3-3982-4098-AFC8-19EE8F38FCF3}" destId="{ED1373B0-6C89-49B0-8D11-FA86FA3DCEBA}" srcOrd="8" destOrd="0" presId="urn:microsoft.com/office/officeart/2008/layout/VerticalCurvedList"/>
    <dgm:cxn modelId="{099AB5F8-946B-473B-829A-26D94D762B63}" type="presParOf" srcId="{ED1373B0-6C89-49B0-8D11-FA86FA3DCEBA}" destId="{5E4C0CCB-D80C-4E18-B418-6D400B22AF7D}" srcOrd="0" destOrd="0" presId="urn:microsoft.com/office/officeart/2008/layout/VerticalCurvedList"/>
    <dgm:cxn modelId="{CC487A72-9EA0-421D-AF09-7AD44DDDEE37}" type="presParOf" srcId="{586056E3-3982-4098-AFC8-19EE8F38FCF3}" destId="{1162ED58-FDB6-4CD5-8CF9-6E47400E5579}" srcOrd="9" destOrd="0" presId="urn:microsoft.com/office/officeart/2008/layout/VerticalCurvedList"/>
    <dgm:cxn modelId="{2DE3AA91-79D0-4A52-B5E9-4BEA9CB3DFF4}" type="presOf" srcId="{A2747138-F1DA-4549-A5C3-667FC5B748A4}" destId="{1162ED58-FDB6-4CD5-8CF9-6E47400E5579}" srcOrd="0" destOrd="0" presId="urn:microsoft.com/office/officeart/2008/layout/VerticalCurvedList"/>
    <dgm:cxn modelId="{1D7CDDC7-70DD-465E-9A0B-BA535E794058}" type="presParOf" srcId="{586056E3-3982-4098-AFC8-19EE8F38FCF3}" destId="{A38B0FB2-FF67-4D3D-8398-04978DF93E3A}" srcOrd="10" destOrd="0" presId="urn:microsoft.com/office/officeart/2008/layout/VerticalCurvedList"/>
    <dgm:cxn modelId="{D43E2C10-82A4-4816-A063-32EAD8EA4EE2}" type="presParOf" srcId="{A38B0FB2-FF67-4D3D-8398-04978DF93E3A}" destId="{B86C1815-AA97-45E1-AFAE-1E807BEF24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967584506" name=""/>
      <dsp:cNvGrpSpPr/>
    </dsp:nvGrpSpPr>
    <dsp:grpSpPr/>
    <dsp:sp modelId="{16E06052-A96F-4BA8-8B0F-8D65A807529D}">
      <dsp:nvSpPr>
        <dsp:cNvPr id="967584507" name=""/>
        <dsp:cNvSpPr/>
      </dsp:nvSpPr>
      <dsp:spPr bwMode="auto">
        <a:xfrm>
          <a:off x="-4098979" y="-556470"/>
          <a:ext cx="4884368" cy="4884368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rgbClr val="4A66AC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B5F8A72-A909-42EB-90DD-BFE95AB227BA}">
      <dsp:nvSpPr>
        <dsp:cNvPr id="967584508" name=""/>
        <dsp:cNvSpPr/>
      </dsp:nvSpPr>
      <dsp:spPr bwMode="auto">
        <a:xfrm>
          <a:off x="344079" y="226562"/>
          <a:ext cx="2957520" cy="453415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8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Всего 3 916</a:t>
          </a:r>
          <a:endParaRPr kern="1200"/>
        </a:p>
      </dsp:txBody>
      <dsp:txXfrm>
        <a:off x="344079" y="226562"/>
        <a:ext cx="2957520" cy="453415"/>
      </dsp:txXfrm>
    </dsp:sp>
    <dsp:sp modelId="{1D8245FA-CC8D-4E6B-AE02-313F50B36D8C}">
      <dsp:nvSpPr>
        <dsp:cNvPr id="967584509" name=""/>
        <dsp:cNvSpPr/>
      </dsp:nvSpPr>
      <dsp:spPr bwMode="auto">
        <a:xfrm>
          <a:off x="60694" y="169885"/>
          <a:ext cx="566769" cy="56676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0AF59C1C-546D-4571-A649-EBD73E7A42AD}">
      <dsp:nvSpPr>
        <dsp:cNvPr id="967584510" name=""/>
        <dsp:cNvSpPr/>
      </dsp:nvSpPr>
      <dsp:spPr bwMode="auto">
        <a:xfrm>
          <a:off x="668984" y="906469"/>
          <a:ext cx="2632616" cy="453415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8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СРЦБС </a:t>
          </a:r>
          <a:r>
            <a:rPr lang="ru-RU" sz="1800" b="1" kern="1200">
              <a:solidFill>
                <a:schemeClr val="bg1"/>
              </a:solidFill>
              <a:latin typeface="Calibri"/>
              <a:ea typeface="+mn-ea"/>
              <a:cs typeface="Arial"/>
            </a:rPr>
            <a:t>3 457</a:t>
          </a:r>
          <a:endParaRPr kern="1200"/>
        </a:p>
      </dsp:txBody>
      <dsp:txXfrm>
        <a:off x="668984" y="906469"/>
        <a:ext cx="2632616" cy="453415"/>
      </dsp:txXfrm>
    </dsp:sp>
    <dsp:sp modelId="{7D18D2ED-D504-44B9-8F52-2A32FAA87433}">
      <dsp:nvSpPr>
        <dsp:cNvPr id="967584511" name=""/>
        <dsp:cNvSpPr/>
      </dsp:nvSpPr>
      <dsp:spPr bwMode="auto">
        <a:xfrm>
          <a:off x="385599" y="849792"/>
          <a:ext cx="566769" cy="56676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5367688-D15F-4D03-B7CC-F23B6C3BEE33}">
      <dsp:nvSpPr>
        <dsp:cNvPr id="967584512" name=""/>
        <dsp:cNvSpPr/>
      </dsp:nvSpPr>
      <dsp:spPr bwMode="auto">
        <a:xfrm>
          <a:off x="768703" y="1586375"/>
          <a:ext cx="2532896" cy="453415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8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Лянтор 281</a:t>
          </a:r>
          <a:endParaRPr kern="1200"/>
        </a:p>
      </dsp:txBody>
      <dsp:txXfrm>
        <a:off x="768703" y="1586375"/>
        <a:ext cx="2532896" cy="453415"/>
      </dsp:txXfrm>
    </dsp:sp>
    <dsp:sp modelId="{0FFDF073-6BDB-4B45-B431-2C55984574E7}">
      <dsp:nvSpPr>
        <dsp:cNvPr id="967584513" name=""/>
        <dsp:cNvSpPr/>
      </dsp:nvSpPr>
      <dsp:spPr bwMode="auto">
        <a:xfrm>
          <a:off x="485319" y="1529698"/>
          <a:ext cx="566769" cy="56676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D426450-19D5-413C-A46D-9946FE14AD59}">
      <dsp:nvSpPr>
        <dsp:cNvPr id="967584514" name=""/>
        <dsp:cNvSpPr/>
      </dsp:nvSpPr>
      <dsp:spPr bwMode="auto">
        <a:xfrm>
          <a:off x="668984" y="2266281"/>
          <a:ext cx="2632616" cy="453415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8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Федоровский </a:t>
          </a:r>
          <a:r>
            <a:rPr lang="ru-RU" sz="1800" b="1" kern="1200">
              <a:solidFill>
                <a:schemeClr val="bg1"/>
              </a:solidFill>
              <a:latin typeface="Calibri"/>
              <a:ea typeface="+mn-ea"/>
              <a:cs typeface="Arial"/>
            </a:rPr>
            <a:t>0</a:t>
          </a:r>
          <a:endParaRPr kern="1200"/>
        </a:p>
      </dsp:txBody>
      <dsp:txXfrm>
        <a:off x="668984" y="2266281"/>
        <a:ext cx="2632616" cy="453415"/>
      </dsp:txXfrm>
    </dsp:sp>
    <dsp:sp modelId="{512E0CAE-3F41-43C1-B1B4-6D84EEC9B8D5}">
      <dsp:nvSpPr>
        <dsp:cNvPr id="967584515" name=""/>
        <dsp:cNvSpPr/>
      </dsp:nvSpPr>
      <dsp:spPr bwMode="auto">
        <a:xfrm>
          <a:off x="385599" y="2209604"/>
          <a:ext cx="566769" cy="56676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E3E26BE-518D-437D-BEFA-AB030A0B51B8}">
      <dsp:nvSpPr>
        <dsp:cNvPr id="967584516" name=""/>
        <dsp:cNvSpPr/>
      </dsp:nvSpPr>
      <dsp:spPr bwMode="auto">
        <a:xfrm>
          <a:off x="301875" y="2960253"/>
          <a:ext cx="2957520" cy="453415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89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Нижнесортымский 178</a:t>
          </a:r>
          <a:endParaRPr kern="1200"/>
        </a:p>
      </dsp:txBody>
      <dsp:txXfrm>
        <a:off x="301875" y="2960253"/>
        <a:ext cx="2957520" cy="453415"/>
      </dsp:txXfrm>
    </dsp:sp>
    <dsp:sp modelId="{E36B3D4F-3142-4F0C-9EA5-9370EC1AF07E}">
      <dsp:nvSpPr>
        <dsp:cNvPr id="967584517" name=""/>
        <dsp:cNvSpPr/>
      </dsp:nvSpPr>
      <dsp:spPr bwMode="auto">
        <a:xfrm>
          <a:off x="60694" y="2889511"/>
          <a:ext cx="566769" cy="56676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967584518" name=""/>
      <dsp:cNvGrpSpPr/>
    </dsp:nvGrpSpPr>
    <dsp:grpSpPr/>
    <dsp:sp modelId="{7A9BE157-9495-4028-A3B6-20B909A27567}">
      <dsp:nvSpPr>
        <dsp:cNvPr id="967584519" name=""/>
        <dsp:cNvSpPr/>
      </dsp:nvSpPr>
      <dsp:spPr bwMode="auto">
        <a:xfrm>
          <a:off x="-3823069" y="-587155"/>
          <a:ext cx="4556607" cy="4556607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12700" cap="flat" cmpd="sng" algn="ctr">
          <a:solidFill>
            <a:srgbClr val="4A66AC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CAC15915-12CF-4320-9C00-D43607B2E831}">
      <dsp:nvSpPr>
        <dsp:cNvPr id="967584520" name=""/>
        <dsp:cNvSpPr/>
      </dsp:nvSpPr>
      <dsp:spPr bwMode="auto">
        <a:xfrm>
          <a:off x="321544" y="211325"/>
          <a:ext cx="2980661" cy="42292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9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Всего </a:t>
          </a:r>
          <a:r>
            <a:rPr lang="ru-RU" sz="1800" b="1" kern="1200">
              <a:solidFill>
                <a:schemeClr val="bg1"/>
              </a:solidFill>
              <a:latin typeface="Calibri"/>
              <a:ea typeface="+mn-ea"/>
              <a:cs typeface="Arial"/>
            </a:rPr>
            <a:t>6 901</a:t>
          </a:r>
          <a:endParaRPr kern="1200">
            <a:solidFill>
              <a:schemeClr val="bg1"/>
            </a:solidFill>
          </a:endParaRPr>
        </a:p>
      </dsp:txBody>
      <dsp:txXfrm>
        <a:off x="321544" y="211325"/>
        <a:ext cx="2980661" cy="422922"/>
      </dsp:txXfrm>
    </dsp:sp>
    <dsp:sp modelId="{3DCEADA8-5EF3-48FA-BEC2-D84B90D79BB7}">
      <dsp:nvSpPr>
        <dsp:cNvPr id="967584521" name=""/>
        <dsp:cNvSpPr/>
      </dsp:nvSpPr>
      <dsp:spPr bwMode="auto">
        <a:xfrm>
          <a:off x="57218" y="158460"/>
          <a:ext cx="528653" cy="5286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5A494FE6-4340-4428-AFF7-BCF945C90363}">
      <dsp:nvSpPr>
        <dsp:cNvPr id="967584522" name=""/>
        <dsp:cNvSpPr/>
      </dsp:nvSpPr>
      <dsp:spPr bwMode="auto">
        <a:xfrm>
          <a:off x="624598" y="845506"/>
          <a:ext cx="2677607" cy="42292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9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СРЦБС </a:t>
          </a:r>
          <a:r>
            <a:rPr lang="ru-RU" sz="1800" b="1" kern="1200">
              <a:solidFill>
                <a:schemeClr val="bg1"/>
              </a:solidFill>
              <a:latin typeface="Calibri"/>
              <a:ea typeface="+mn-ea"/>
              <a:cs typeface="Arial"/>
            </a:rPr>
            <a:t>5 087</a:t>
          </a:r>
          <a:endParaRPr kern="1200">
            <a:solidFill>
              <a:schemeClr val="bg1"/>
            </a:solidFill>
          </a:endParaRPr>
        </a:p>
      </dsp:txBody>
      <dsp:txXfrm>
        <a:off x="624598" y="845506"/>
        <a:ext cx="2677607" cy="422922"/>
      </dsp:txXfrm>
    </dsp:sp>
    <dsp:sp modelId="{56F9B8B5-D432-4965-83F9-F07314BB2440}">
      <dsp:nvSpPr>
        <dsp:cNvPr id="967584523" name=""/>
        <dsp:cNvSpPr/>
      </dsp:nvSpPr>
      <dsp:spPr bwMode="auto">
        <a:xfrm>
          <a:off x="360272" y="792641"/>
          <a:ext cx="528653" cy="5286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8934C1A4-024C-4AE0-9C71-72A5AE2850D2}">
      <dsp:nvSpPr>
        <dsp:cNvPr id="967584524" name=""/>
        <dsp:cNvSpPr/>
      </dsp:nvSpPr>
      <dsp:spPr bwMode="auto">
        <a:xfrm>
          <a:off x="717611" y="1479687"/>
          <a:ext cx="2584594" cy="42292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9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Лянтор 1 095</a:t>
          </a:r>
          <a:endParaRPr kern="1200"/>
        </a:p>
      </dsp:txBody>
      <dsp:txXfrm>
        <a:off x="717611" y="1479687"/>
        <a:ext cx="2584594" cy="422922"/>
      </dsp:txXfrm>
    </dsp:sp>
    <dsp:sp modelId="{B2D9477A-DC00-409A-8F4B-83AE47A9BEFD}">
      <dsp:nvSpPr>
        <dsp:cNvPr id="967584525" name=""/>
        <dsp:cNvSpPr/>
      </dsp:nvSpPr>
      <dsp:spPr bwMode="auto">
        <a:xfrm>
          <a:off x="453285" y="1426821"/>
          <a:ext cx="528653" cy="5286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E49ABCCD-A7F0-4A12-B750-00E936149848}">
      <dsp:nvSpPr>
        <dsp:cNvPr id="967584526" name=""/>
        <dsp:cNvSpPr/>
      </dsp:nvSpPr>
      <dsp:spPr bwMode="auto">
        <a:xfrm>
          <a:off x="624598" y="2113867"/>
          <a:ext cx="2677607" cy="42292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9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Федоровский </a:t>
          </a:r>
          <a:r>
            <a:rPr lang="ru-RU" sz="1800" b="1" kern="1200">
              <a:solidFill>
                <a:schemeClr val="bg1"/>
              </a:solidFill>
              <a:latin typeface="Calibri"/>
              <a:ea typeface="+mn-ea"/>
              <a:cs typeface="Arial"/>
            </a:rPr>
            <a:t>483</a:t>
          </a:r>
          <a:endParaRPr kern="1200"/>
        </a:p>
      </dsp:txBody>
      <dsp:txXfrm>
        <a:off x="624598" y="2113867"/>
        <a:ext cx="2677607" cy="422922"/>
      </dsp:txXfrm>
    </dsp:sp>
    <dsp:sp modelId="{5E4C0CCB-D80C-4E18-B418-6D400B22AF7D}">
      <dsp:nvSpPr>
        <dsp:cNvPr id="967584527" name=""/>
        <dsp:cNvSpPr/>
      </dsp:nvSpPr>
      <dsp:spPr bwMode="auto">
        <a:xfrm>
          <a:off x="360272" y="2061002"/>
          <a:ext cx="528653" cy="5286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  <dsp:sp modelId="{1162ED58-FDB6-4CD5-8CF9-6E47400E5579}">
      <dsp:nvSpPr>
        <dsp:cNvPr id="967584528" name=""/>
        <dsp:cNvSpPr/>
      </dsp:nvSpPr>
      <dsp:spPr bwMode="auto">
        <a:xfrm>
          <a:off x="321544" y="2748048"/>
          <a:ext cx="2980661" cy="422922"/>
        </a:xfrm>
        <a:prstGeom prst="rect">
          <a:avLst/>
        </a:prstGeom>
        <a:solidFill>
          <a:srgbClr val="4A66AC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69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1800" b="1" kern="1200">
              <a:solidFill>
                <a:sysClr val="window" lastClr="FFFFFF"/>
              </a:solidFill>
              <a:latin typeface="Calibri"/>
              <a:ea typeface="+mn-ea"/>
              <a:cs typeface="Arial"/>
            </a:rPr>
            <a:t>Нижнесортымский 236</a:t>
          </a:r>
          <a:endParaRPr kern="1200"/>
        </a:p>
      </dsp:txBody>
      <dsp:txXfrm>
        <a:off x="321544" y="2748048"/>
        <a:ext cx="2980661" cy="422922"/>
      </dsp:txXfrm>
    </dsp:sp>
    <dsp:sp modelId="{B86C1815-AA97-45E1-AFAE-1E807BEF2497}">
      <dsp:nvSpPr>
        <dsp:cNvPr id="967584529" name=""/>
        <dsp:cNvSpPr/>
      </dsp:nvSpPr>
      <dsp:spPr bwMode="auto">
        <a:xfrm>
          <a:off x="57218" y="2695183"/>
          <a:ext cx="528653" cy="52865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A66A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r:blip="">
      <dgm:adjLst/>
    </dgm:shape>
    <dgm:constrLst>
      <dgm:constr type="w" for="ch" refType="h" refFor="ch" op="gte" fact="0.8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r:blip="">
      <dgm:adjLst/>
    </dgm:shape>
    <dgm:constrLst>
      <dgm:constr type="w" for="ch" refType="h" refFor="ch" op="gte" fact="0.8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6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2317" cy="494345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222" y="1"/>
            <a:ext cx="2922317" cy="494345"/>
          </a:xfrm>
          <a:prstGeom prst="rect">
            <a:avLst/>
          </a:prstGeom>
        </p:spPr>
        <p:txBody>
          <a:bodyPr vert="horz" lIns="90855" tIns="45427" rIns="90855" bIns="45427" rtlCol="0"/>
          <a:lstStyle>
            <a:lvl1pPr algn="r">
              <a:defRPr sz="1200"/>
            </a:lvl1pPr>
          </a:lstStyle>
          <a:p>
            <a:fld id="{5A3BFBDE-3A3B-4260-90C1-1AEA1EC5FB33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81494"/>
            <a:ext cx="2922317" cy="494345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222" y="9381494"/>
            <a:ext cx="2922317" cy="494345"/>
          </a:xfrm>
          <a:prstGeom prst="rect">
            <a:avLst/>
          </a:prstGeom>
        </p:spPr>
        <p:txBody>
          <a:bodyPr vert="horz" lIns="90855" tIns="45427" rIns="90855" bIns="45427" rtlCol="0" anchor="b"/>
          <a:lstStyle>
            <a:lvl1pPr algn="r">
              <a:defRPr sz="1200"/>
            </a:lvl1pPr>
          </a:lstStyle>
          <a:p>
            <a:fld id="{5D1FD105-3848-4D27-9C8D-F90F5A5D2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985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986570" cy="943034"/>
          </a:xfrm>
          <a:prstGeom prst="rect">
            <a:avLst/>
          </a:prstGeom>
        </p:spPr>
        <p:txBody>
          <a:bodyPr vert="horz" lIns="69574" tIns="34787" rIns="69574" bIns="34787" rtlCol="0"/>
          <a:lstStyle>
            <a:lvl1pPr algn="l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1289604" y="2"/>
            <a:ext cx="986570" cy="943034"/>
          </a:xfrm>
          <a:prstGeom prst="rect">
            <a:avLst/>
          </a:prstGeom>
        </p:spPr>
        <p:txBody>
          <a:bodyPr vert="horz" lIns="69574" tIns="34787" rIns="69574" bIns="34787" rtlCol="0"/>
          <a:lstStyle>
            <a:lvl1pPr algn="r">
              <a:defRPr sz="1000"/>
            </a:lvl1pPr>
          </a:lstStyle>
          <a:p>
            <a:pPr>
              <a:defRPr/>
            </a:pPr>
            <a:fld id="{2D60B5CF-FC04-4867-A367-6F7E54F36BAF}" type="datetimeFigureOut">
              <a:rPr lang="ru-RU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3089275" y="2352675"/>
            <a:ext cx="8455025" cy="63420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227671" y="9045300"/>
            <a:ext cx="1821359" cy="7400697"/>
          </a:xfrm>
          <a:prstGeom prst="rect">
            <a:avLst/>
          </a:prstGeom>
        </p:spPr>
        <p:txBody>
          <a:bodyPr vert="horz" lIns="69574" tIns="34787" rIns="69574" bIns="34787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17852394"/>
            <a:ext cx="986570" cy="943032"/>
          </a:xfrm>
          <a:prstGeom prst="rect">
            <a:avLst/>
          </a:prstGeom>
        </p:spPr>
        <p:txBody>
          <a:bodyPr vert="horz" lIns="69574" tIns="34787" rIns="69574" bIns="34787" rtlCol="0" anchor="b"/>
          <a:lstStyle>
            <a:lvl1pPr algn="l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1289604" y="17852394"/>
            <a:ext cx="986570" cy="943032"/>
          </a:xfrm>
          <a:prstGeom prst="rect">
            <a:avLst/>
          </a:prstGeom>
        </p:spPr>
        <p:txBody>
          <a:bodyPr vert="horz" lIns="69574" tIns="34787" rIns="69574" bIns="34787" rtlCol="0" anchor="b"/>
          <a:lstStyle>
            <a:lvl1pPr algn="r">
              <a:defRPr sz="1000"/>
            </a:lvl1pPr>
          </a:lstStyle>
          <a:p>
            <a:pPr>
              <a:defRPr/>
            </a:pPr>
            <a:fld id="{510BC690-C4A2-4088-ABB2-4E3B2F84019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2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5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_rels/notesSlide5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5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3.xml" /><Relationship Id="rId2" Type="http://schemas.openxmlformats.org/officeDocument/2006/relationships/notesMaster" Target="../notesMasters/notesMaster1.xml" /></Relationships>
</file>

<file path=ppt/notesSlides/_rels/notesSlide5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4.xml" /><Relationship Id="rId2" Type="http://schemas.openxmlformats.org/officeDocument/2006/relationships/notesMaster" Target="../notesMasters/notesMaster1.xml" /></Relationships>
</file>

<file path=ppt/notesSlides/_rels/notesSlide5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5.xml" /><Relationship Id="rId2" Type="http://schemas.openxmlformats.org/officeDocument/2006/relationships/notesMaster" Target="../notesMasters/notesMaster1.xml" /></Relationships>
</file>

<file path=ppt/notesSlides/_rels/notesSlide5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6.xml" /><Relationship Id="rId2" Type="http://schemas.openxmlformats.org/officeDocument/2006/relationships/notesMaster" Target="../notesMasters/notesMaster1.xml" /></Relationships>
</file>

<file path=ppt/notesSlides/_rels/notesSlide5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7.xml" /><Relationship Id="rId2" Type="http://schemas.openxmlformats.org/officeDocument/2006/relationships/notesMaster" Target="../notesMasters/notesMaster1.xml" /></Relationships>
</file>

<file path=ppt/notesSlides/_rels/notesSlide5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8.xml" /><Relationship Id="rId2" Type="http://schemas.openxmlformats.org/officeDocument/2006/relationships/notesMaster" Target="../notesMasters/notesMaster1.xml" /></Relationships>
</file>

<file path=ppt/notesSlides/_rels/notesSlide5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0.xml" /><Relationship Id="rId2" Type="http://schemas.openxmlformats.org/officeDocument/2006/relationships/notesMaster" Target="../notesMasters/notesMaster1.xml" /></Relationships>
</file>

<file path=ppt/notesSlides/_rels/notesSlide6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1.xml" /><Relationship Id="rId2" Type="http://schemas.openxmlformats.org/officeDocument/2006/relationships/notesMaster" Target="../notesMasters/notesMaster1.xml" /></Relationships>
</file>

<file path=ppt/notesSlides/_rels/notesSlide6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2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89604" y="635085"/>
            <a:ext cx="4540197" cy="3405574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99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35113" y="315913"/>
            <a:ext cx="4133850" cy="3100387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27671" y="3542858"/>
            <a:ext cx="6333550" cy="6162615"/>
          </a:xfrm>
        </p:spPr>
        <p:txBody>
          <a:bodyPr/>
          <a:lstStyle/>
          <a:p>
            <a:pPr defTabSz="695745">
              <a:defRPr/>
            </a:pPr>
            <a:endParaRPr lang="ru-RU" sz="1100" u="none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78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4913" y="171450"/>
            <a:ext cx="4435475" cy="3325813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94354" y="3719321"/>
            <a:ext cx="6090404" cy="3595879"/>
          </a:xfrm>
        </p:spPr>
        <p:txBody>
          <a:bodyPr/>
          <a:lstStyle/>
          <a:p>
            <a:pPr>
              <a:defRPr/>
            </a:pPr>
            <a:endParaRPr lang="ru-RU" u="sng"/>
          </a:p>
          <a:p>
            <a:pPr defTabSz="695745">
              <a:defRPr/>
            </a:pPr>
            <a:endParaRPr lang="ru-RU" sz="1000">
              <a:latin typeface="Times New Roman" panose="02020603050405020304" charset="0"/>
              <a:ea typeface="Calibri"/>
              <a:cs typeface="Times New Roman"/>
            </a:endParaRPr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69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55700" y="219075"/>
            <a:ext cx="4402138" cy="3303588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44352" y="3719321"/>
            <a:ext cx="6348953" cy="568135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07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557338" y="282575"/>
            <a:ext cx="3665537" cy="2749550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60422" y="3478691"/>
            <a:ext cx="6448926" cy="5360510"/>
          </a:xfrm>
        </p:spPr>
        <p:txBody>
          <a:bodyPr/>
          <a:lstStyle/>
          <a:p>
            <a:pPr>
              <a:defRPr/>
            </a:pPr>
            <a:endParaRPr lang="ru-RU" sz="1000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84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77925" y="203200"/>
            <a:ext cx="4411663" cy="3309938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54815" y="3671195"/>
            <a:ext cx="5978069" cy="579364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624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460500" y="219075"/>
            <a:ext cx="4113213" cy="3086100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95587" y="3494732"/>
            <a:ext cx="6157087" cy="605032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981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04913" y="187325"/>
            <a:ext cx="4670425" cy="3502025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94354" y="3959953"/>
            <a:ext cx="6138530" cy="5488847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53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19125" y="266700"/>
            <a:ext cx="5695950" cy="4273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19556" y="5997302"/>
            <a:ext cx="6005834" cy="202375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76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11238" y="250825"/>
            <a:ext cx="4883150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96640" y="4425175"/>
            <a:ext cx="5563528" cy="4093184"/>
          </a:xfrm>
        </p:spPr>
        <p:txBody>
          <a:bodyPr/>
          <a:lstStyle/>
          <a:p>
            <a:pPr defTabSz="908548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15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9013" y="200025"/>
            <a:ext cx="4756150" cy="356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8924" y="4008079"/>
            <a:ext cx="6053960" cy="5456763"/>
          </a:xfrm>
        </p:spPr>
        <p:txBody>
          <a:bodyPr/>
          <a:lstStyle/>
          <a:p>
            <a:endParaRPr lang="ru-RU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C1649-6657-4338-B7E5-1A62F8C36D5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04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74870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27392" y="845150"/>
            <a:ext cx="4622564" cy="3467357"/>
          </a:xfrm>
        </p:spPr>
      </p:sp>
      <p:sp>
        <p:nvSpPr>
          <p:cNvPr id="480759436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695745">
              <a:defRPr/>
            </a:pPr>
            <a:endParaRPr/>
          </a:p>
          <a:p>
            <a:pPr defTabSz="695745">
              <a:defRPr/>
            </a:pPr>
            <a:endParaRPr lang="ru-RU"/>
          </a:p>
        </p:txBody>
      </p:sp>
      <p:sp>
        <p:nvSpPr>
          <p:cNvPr id="390914289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3240849-B5D4-9AF2-8938-99AB24ECC2E2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07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47700" y="250825"/>
            <a:ext cx="5054600" cy="3792538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78924" y="4264754"/>
            <a:ext cx="6053960" cy="5087794"/>
          </a:xfrm>
        </p:spPr>
        <p:txBody>
          <a:bodyPr/>
          <a:lstStyle/>
          <a:p>
            <a:pPr>
              <a:defRPr/>
            </a:pPr>
            <a:endParaRPr lang="ru-RU" sz="1000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46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155575"/>
            <a:ext cx="5311775" cy="3983038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78924" y="4344964"/>
            <a:ext cx="6150213" cy="4686741"/>
          </a:xfrm>
        </p:spPr>
        <p:txBody>
          <a:bodyPr/>
          <a:lstStyle/>
          <a:p>
            <a:pPr defTabSz="695745">
              <a:defRPr/>
            </a:pPr>
            <a:endParaRPr lang="ru-RU" sz="1000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61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9838" y="347663"/>
            <a:ext cx="4627562" cy="3470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54815" y="4072248"/>
            <a:ext cx="5721396" cy="457444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40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77900" y="138113"/>
            <a:ext cx="5207000" cy="3905250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78924" y="4296838"/>
            <a:ext cx="6118129" cy="5264258"/>
          </a:xfrm>
        </p:spPr>
        <p:txBody>
          <a:bodyPr/>
          <a:lstStyle/>
          <a:p>
            <a:pPr algn="just">
              <a:defRPr/>
            </a:pPr>
            <a:endParaRPr lang="ru-RU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00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8663" y="250825"/>
            <a:ext cx="5183187" cy="3887788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95587" y="4361005"/>
            <a:ext cx="6365634" cy="4815079"/>
          </a:xfrm>
        </p:spPr>
        <p:txBody>
          <a:bodyPr/>
          <a:lstStyle/>
          <a:p>
            <a:pPr algn="just" defTabSz="792509">
              <a:defRPr/>
            </a:pPr>
            <a:endParaRPr lang="ru-RU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83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69888" y="155575"/>
            <a:ext cx="6038850" cy="45291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70059" y="4906438"/>
            <a:ext cx="6038428" cy="4077142"/>
          </a:xfrm>
        </p:spPr>
        <p:txBody>
          <a:bodyPr/>
          <a:lstStyle/>
          <a:p>
            <a:pPr defTabSz="908548">
              <a:defRPr/>
            </a:pPr>
            <a:endParaRPr lang="ru-RU" sz="11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CC1649-6657-4338-B7E5-1A62F8C36D5F}" type="slidenum">
              <a:rPr lang="ru-RU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52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5404" y="219075"/>
            <a:ext cx="6017041" cy="4513346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46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5988" y="155575"/>
            <a:ext cx="5075237" cy="3806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78924" y="4136417"/>
            <a:ext cx="6118129" cy="4991542"/>
          </a:xfrm>
        </p:spPr>
        <p:txBody>
          <a:bodyPr/>
          <a:lstStyle/>
          <a:p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CC1649-6657-4338-B7E5-1A62F8C36D5F}" type="slidenum">
              <a:rPr lang="ru-RU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31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27671" y="251159"/>
            <a:ext cx="6252296" cy="4689809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CC1649-6657-4338-B7E5-1A62F8C36D5F}" type="slidenum">
              <a:rPr lang="ru-RU"/>
              <a:t>28</a:t>
            </a:fld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D6DA2F8-E5ED-3484-60AC-4D711C6AD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74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1545" y="160421"/>
            <a:ext cx="5367974" cy="4026485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14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147109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6829" y="659799"/>
            <a:ext cx="4540197" cy="3405574"/>
          </a:xfrm>
        </p:spPr>
      </p:sp>
      <p:sp>
        <p:nvSpPr>
          <p:cNvPr id="259503330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695745">
              <a:defRPr/>
            </a:pPr>
            <a:endParaRPr/>
          </a:p>
          <a:p>
            <a:pPr defTabSz="695745">
              <a:defRPr/>
            </a:pPr>
            <a:endParaRPr lang="ru-RU"/>
          </a:p>
        </p:txBody>
      </p:sp>
      <p:sp>
        <p:nvSpPr>
          <p:cNvPr id="2022210409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8919768-AA96-E2FE-DEE8-CAED672B532E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9184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74778" y="411580"/>
            <a:ext cx="5396824" cy="4048125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99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58813" y="395288"/>
            <a:ext cx="5268912" cy="3952875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64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44301" y="379496"/>
            <a:ext cx="5439597" cy="4080209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303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27013" y="207963"/>
            <a:ext cx="5938837" cy="44561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78924" y="4858312"/>
            <a:ext cx="5787428" cy="4702784"/>
          </a:xfrm>
        </p:spPr>
        <p:txBody>
          <a:bodyPr/>
          <a:lstStyle/>
          <a:p>
            <a:pPr>
              <a:defRPr/>
            </a:pPr>
            <a:endParaRPr lang="ru-RU" sz="80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CC1649-6657-4338-B7E5-1A62F8C36D5F}" type="slidenum">
              <a:rPr lang="ru-RU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518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32487" y="217153"/>
            <a:ext cx="5612571" cy="4210467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CC1649-6657-4338-B7E5-1A62F8C36D5F}" type="slidenum">
              <a:rPr lang="ru-RU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601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49338" y="427038"/>
            <a:ext cx="4862512" cy="3648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54815" y="4409132"/>
            <a:ext cx="5689311" cy="4654657"/>
          </a:xfrm>
        </p:spPr>
        <p:txBody>
          <a:bodyPr/>
          <a:lstStyle/>
          <a:p>
            <a:pPr>
              <a:defRPr/>
            </a:pPr>
            <a:endParaRPr lang="ru-RU" sz="80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CC1649-6657-4338-B7E5-1A62F8C36D5F}" type="slidenum">
              <a:rPr lang="ru-RU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622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C263-1008-775C-0537-19B8D893ABD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DCC7C3-7EA5-B52A-8610-6BF074442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63575" y="250825"/>
            <a:ext cx="5311775" cy="398462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ED8D7DD-20EF-019F-DE9E-72DB69AD6F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7671" y="4377047"/>
            <a:ext cx="6237297" cy="5498791"/>
          </a:xfrm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868624-FDBA-0BA2-2F94-3AD991B5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1797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C263-1008-775C-0537-19B8D893ABD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DCC7C3-7EA5-B52A-8610-6BF074442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809625" y="234950"/>
            <a:ext cx="4981575" cy="3736975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ED8D7DD-20EF-019F-DE9E-72DB69AD6F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78924" y="4120375"/>
            <a:ext cx="6086044" cy="4959458"/>
          </a:xfrm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868624-FDBA-0BA2-2F94-3AD991B5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711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C263-1008-775C-0537-19B8D893ABD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DCC7C3-7EA5-B52A-8610-6BF074442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344488" y="187325"/>
            <a:ext cx="5545137" cy="41608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ED8D7DD-20EF-019F-DE9E-72DB69AD6F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69761" y="4473300"/>
            <a:ext cx="6034786" cy="5055711"/>
          </a:xfrm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868624-FDBA-0BA2-2F94-3AD991B5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986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C263-1008-775C-0537-19B8D893ABD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DCC7C3-7EA5-B52A-8610-6BF074442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631825" y="250825"/>
            <a:ext cx="5138738" cy="38544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ED8D7DD-20EF-019F-DE9E-72DB69AD6F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4815" y="4328921"/>
            <a:ext cx="5945985" cy="4815079"/>
          </a:xfrm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868624-FDBA-0BA2-2F94-3AD991B5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2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5136314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89050" y="325438"/>
            <a:ext cx="4540250" cy="3406775"/>
          </a:xfrm>
        </p:spPr>
      </p:sp>
      <p:sp>
        <p:nvSpPr>
          <p:cNvPr id="1848600162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54815" y="3966673"/>
            <a:ext cx="5908915" cy="2174635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65584836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B8DFE6D-36E6-01E4-B451-E425F7BFFC9D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999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C263-1008-775C-0537-19B8D893ABD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DCC7C3-7EA5-B52A-8610-6BF074442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728663" y="266700"/>
            <a:ext cx="5138737" cy="38544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ED8D7DD-20EF-019F-DE9E-72DB69AD6F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78924" y="4409132"/>
            <a:ext cx="6037918" cy="5184048"/>
          </a:xfrm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868624-FDBA-0BA2-2F94-3AD991B5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236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00409" y="363454"/>
            <a:ext cx="5161570" cy="3871662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537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92113" y="282575"/>
            <a:ext cx="5527675" cy="4146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78924" y="4665807"/>
            <a:ext cx="5877497" cy="4510278"/>
          </a:xfrm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007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7988" y="266700"/>
            <a:ext cx="5751512" cy="4314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73072" y="4746017"/>
            <a:ext cx="5927728" cy="4654658"/>
          </a:xfrm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964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42925" y="347663"/>
            <a:ext cx="5649913" cy="4237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54815" y="4794143"/>
            <a:ext cx="6090364" cy="5081696"/>
          </a:xfrm>
        </p:spPr>
        <p:txBody>
          <a:bodyPr/>
          <a:lstStyle/>
          <a:p>
            <a:pPr algn="l">
              <a:defRPr/>
            </a:pPr>
            <a:endParaRPr lang="ru-RU" b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9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7988" y="282575"/>
            <a:ext cx="5046662" cy="37861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07904" y="4232669"/>
            <a:ext cx="5905970" cy="4045057"/>
          </a:xfrm>
        </p:spPr>
        <p:txBody>
          <a:bodyPr/>
          <a:lstStyle/>
          <a:p>
            <a:pPr algn="l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777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12788" y="379413"/>
            <a:ext cx="4997450" cy="3749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54815" y="4457259"/>
            <a:ext cx="5897859" cy="5055710"/>
          </a:xfrm>
        </p:spPr>
        <p:txBody>
          <a:bodyPr/>
          <a:lstStyle/>
          <a:p>
            <a:pPr algn="l">
              <a:defRPr/>
            </a:pPr>
            <a:r>
              <a:rPr lang="ru-RU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5688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36575" y="282575"/>
            <a:ext cx="5589588" cy="41925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78924" y="4697890"/>
            <a:ext cx="6118129" cy="4895289"/>
          </a:xfrm>
        </p:spPr>
        <p:txBody>
          <a:bodyPr/>
          <a:lstStyle/>
          <a:p>
            <a:pPr algn="l">
              <a:defRPr/>
            </a:pPr>
            <a:endParaRPr lang="ru-RU" strike="sngStrik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9740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C263-1008-775C-0537-19B8D893ABD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DCC7C3-7EA5-B52A-8610-6BF074442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568325" y="363538"/>
            <a:ext cx="5268913" cy="3951287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ED8D7DD-20EF-019F-DE9E-72DB69AD6F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78924" y="4569554"/>
            <a:ext cx="5909581" cy="4125268"/>
          </a:xfrm>
        </p:spPr>
        <p:txBody>
          <a:bodyPr/>
          <a:lstStyle/>
          <a:p>
            <a:pPr>
              <a:defRPr/>
            </a:pPr>
            <a:endParaRPr lang="ru-RU" sz="110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868624-FDBA-0BA2-2F94-3AD991B5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592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C263-1008-775C-0537-19B8D893ABD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DCC7C3-7EA5-B52A-8610-6BF074442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889000" y="250825"/>
            <a:ext cx="4565650" cy="3424238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ED8D7DD-20EF-019F-DE9E-72DB69AD6F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92892" y="4008079"/>
            <a:ext cx="5595613" cy="4510279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868624-FDBA-0BA2-2F94-3AD991B5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4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19262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350838"/>
            <a:ext cx="4903788" cy="3678237"/>
          </a:xfrm>
        </p:spPr>
      </p:sp>
      <p:sp>
        <p:nvSpPr>
          <p:cNvPr id="207966067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528956" y="4213654"/>
            <a:ext cx="5822417" cy="4880919"/>
          </a:xfrm>
        </p:spPr>
        <p:txBody>
          <a:bodyPr/>
          <a:lstStyle/>
          <a:p>
            <a:pPr defTabSz="695745">
              <a:defRPr/>
            </a:pPr>
            <a:endParaRPr/>
          </a:p>
        </p:txBody>
      </p:sp>
      <p:sp>
        <p:nvSpPr>
          <p:cNvPr id="1478861018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78975E-43D7-B90B-D372-64FE24ACACAA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505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03213" y="280988"/>
            <a:ext cx="5508625" cy="41322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60808" y="4938522"/>
            <a:ext cx="5499360" cy="3756300"/>
          </a:xfrm>
        </p:spPr>
        <p:txBody>
          <a:bodyPr/>
          <a:lstStyle/>
          <a:p>
            <a:pPr>
              <a:defRPr/>
            </a:pPr>
            <a:endParaRPr lang="ru-RU" sz="11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420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C263-1008-775C-0537-19B8D893ABD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DCC7C3-7EA5-B52A-8610-6BF074442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439988" y="251160"/>
            <a:ext cx="5623928" cy="4218474"/>
          </a:xfrm>
        </p:spPr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868624-FDBA-0BA2-2F94-3AD991B5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6139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EC263-1008-775C-0537-19B8D893ABD7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DCC7C3-7EA5-B52A-8610-6BF074442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456030" y="427622"/>
            <a:ext cx="5511633" cy="4134243"/>
          </a:xfrm>
        </p:spPr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868624-FDBA-0BA2-2F94-3AD991B5D2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829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92113" y="250825"/>
            <a:ext cx="5976937" cy="4483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553283" y="4954564"/>
            <a:ext cx="5815432" cy="3708174"/>
          </a:xfrm>
        </p:spPr>
        <p:txBody>
          <a:bodyPr/>
          <a:lstStyle/>
          <a:p>
            <a:pPr algn="l"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004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41375" y="234950"/>
            <a:ext cx="4868863" cy="36528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44766" y="4168501"/>
            <a:ext cx="5659781" cy="4654658"/>
          </a:xfrm>
        </p:spPr>
        <p:txBody>
          <a:bodyPr/>
          <a:lstStyle/>
          <a:p>
            <a:pPr algn="l"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799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63575" y="282575"/>
            <a:ext cx="5367338" cy="4025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64577" y="4649763"/>
            <a:ext cx="5639970" cy="325899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573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27013" y="363538"/>
            <a:ext cx="6057900" cy="4543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27671" y="5195195"/>
            <a:ext cx="6333550" cy="418943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8027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89000" y="395288"/>
            <a:ext cx="5138738" cy="3854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78924" y="4393091"/>
            <a:ext cx="6053960" cy="5103836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881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25500" y="379413"/>
            <a:ext cx="4868863" cy="36528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78924" y="4184542"/>
            <a:ext cx="5989792" cy="513592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884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8238" y="1230313"/>
            <a:ext cx="4067175" cy="30511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78924" y="4457259"/>
            <a:ext cx="5989792" cy="4943416"/>
          </a:xfrm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778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8688" y="295275"/>
            <a:ext cx="5218112" cy="39131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492393" y="4496844"/>
            <a:ext cx="5958511" cy="3231038"/>
          </a:xfrm>
        </p:spPr>
        <p:txBody>
          <a:bodyPr/>
          <a:lstStyle/>
          <a:p>
            <a:pPr defTabSz="695636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6F3FD05-33B0-4162-8A52-559AA14C9EA3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423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9963" y="300038"/>
            <a:ext cx="4532312" cy="33988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78924" y="3911827"/>
            <a:ext cx="6005834" cy="4863205"/>
          </a:xfrm>
        </p:spPr>
        <p:txBody>
          <a:bodyPr/>
          <a:lstStyle/>
          <a:p>
            <a:endParaRPr lang="ru-RU" u="none">
              <a:solidFill>
                <a:schemeClr val="tx1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0BC690-C4A2-4088-ABB2-4E3B2F84019C}" type="slidenum">
              <a:rPr lang="ru-RU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973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74870410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857083" y="411580"/>
            <a:ext cx="4883540" cy="3663114"/>
          </a:xfrm>
        </p:spPr>
      </p:sp>
      <p:sp>
        <p:nvSpPr>
          <p:cNvPr id="480759436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defTabSz="695745">
              <a:defRPr/>
            </a:pPr>
            <a:endParaRPr/>
          </a:p>
          <a:p>
            <a:pPr defTabSz="695745">
              <a:defRPr/>
            </a:pPr>
            <a:endParaRPr lang="ru-RU"/>
          </a:p>
        </p:txBody>
      </p:sp>
      <p:sp>
        <p:nvSpPr>
          <p:cNvPr id="390914289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3240849-B5D4-9AF2-8938-99AB24ECC2E2}" type="slidenum">
              <a:rPr lang="ru-RU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006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0413" y="219075"/>
            <a:ext cx="4999037" cy="3749675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0BC690-C4A2-4088-ABB2-4E3B2F84019C}" type="slidenum">
              <a:rPr lang="ru-RU" smtClean="0"/>
              <a:t>62</a:t>
            </a:fld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93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11238" y="369888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78924" y="3799177"/>
            <a:ext cx="6363189" cy="5697749"/>
          </a:xfrm>
        </p:spPr>
        <p:txBody>
          <a:bodyPr/>
          <a:lstStyle/>
          <a:p>
            <a:pPr>
              <a:defRPr/>
            </a:pPr>
            <a:endParaRPr lang="ru-RU" u="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CC1649-6657-4338-B7E5-1A62F8C36D5F}" type="slidenum">
              <a:rPr lang="ru-RU">
                <a:solidFill>
                  <a:prstClr val="black"/>
                </a:solidFill>
              </a:r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46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319088"/>
            <a:ext cx="4878388" cy="36591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378924" y="4184544"/>
            <a:ext cx="6070002" cy="3242952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6F3FD05-33B0-4162-8A52-559AA14C9EA3}" type="slidenum">
              <a:rPr lang="ru-RU">
                <a:solidFill>
                  <a:prstClr val="black"/>
                </a:solidFill>
              </a:r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60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7864307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28638" y="347663"/>
            <a:ext cx="5975350" cy="4481512"/>
          </a:xfrm>
        </p:spPr>
      </p:sp>
      <p:sp>
        <p:nvSpPr>
          <p:cNvPr id="213284365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11629" y="4954564"/>
            <a:ext cx="6413760" cy="3563794"/>
          </a:xfrm>
        </p:spPr>
        <p:txBody>
          <a:bodyPr/>
          <a:lstStyle/>
          <a:p>
            <a:pPr>
              <a:defRPr/>
            </a:pPr>
            <a:endParaRPr lang="ru-RU" u="none" strike="sngStrike"/>
          </a:p>
        </p:txBody>
      </p:sp>
      <p:sp>
        <p:nvSpPr>
          <p:cNvPr id="1105526137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A7CBAF-5948-4006-EEE3-A6B4FAAA13A6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4709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8DB4532-E764-4363-A683-EC26F128F4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7D257E-A04E-4B4E-BC22-815E441E6F26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349575-690C-45EC-B4C0-79F54662A85A}" type="datetimeFigureOut">
              <a:rPr lang="ru-RU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80853C-0519-4C13-8622-FF6E47FDB62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4349575-690C-45EC-B4C0-79F54662A85A}" type="datetimeFigureOut">
              <a:rPr lang="ru-RU"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180853C-0519-4C13-8622-FF6E47FDB62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8" name="Прямая соединительная линия 37"/>
          <p:cNvCxnSpPr/>
          <p:nvPr userDrawn="1"/>
        </p:nvCxnSpPr>
        <p:spPr bwMode="auto">
          <a:xfrm flipH="1">
            <a:off x="1194656" y="3684898"/>
            <a:ext cx="675469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498929"/>
            <a:ext cx="7886700" cy="565435"/>
          </a:xfrm>
          <a:prstGeom prst="rect">
            <a:avLst/>
          </a:prstGeom>
        </p:spPr>
        <p:txBody>
          <a:bodyPr rtlCol="0"/>
          <a:lstStyle>
            <a:lvl1pPr algn="ctr">
              <a:defRPr lang="ru-RU" sz="2400" cap="all" spc="150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1071562" y="3520774"/>
            <a:ext cx="246185" cy="3282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>
              <a:defRPr/>
            </a:pPr>
            <a:endParaRPr lang="ru-RU" sz="1350"/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2760235" y="3520774"/>
            <a:ext cx="246185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>
              <a:defRPr/>
            </a:pPr>
            <a:endParaRPr lang="ru-RU" sz="1350"/>
          </a:p>
        </p:txBody>
      </p:sp>
      <p:sp>
        <p:nvSpPr>
          <p:cNvPr id="12" name="Прямоугольник 11"/>
          <p:cNvSpPr/>
          <p:nvPr userDrawn="1"/>
        </p:nvSpPr>
        <p:spPr bwMode="auto">
          <a:xfrm>
            <a:off x="4448908" y="3520774"/>
            <a:ext cx="246185" cy="3282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>
              <a:defRPr/>
            </a:pPr>
            <a:endParaRPr lang="ru-RU" sz="1350"/>
          </a:p>
        </p:txBody>
      </p:sp>
      <p:sp>
        <p:nvSpPr>
          <p:cNvPr id="14" name="Прямоугольник 13"/>
          <p:cNvSpPr/>
          <p:nvPr userDrawn="1"/>
        </p:nvSpPr>
        <p:spPr bwMode="auto">
          <a:xfrm>
            <a:off x="6137581" y="3520774"/>
            <a:ext cx="246185" cy="3282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>
              <a:defRPr/>
            </a:pPr>
            <a:endParaRPr lang="ru-RU" sz="1350"/>
          </a:p>
        </p:txBody>
      </p:sp>
      <p:sp>
        <p:nvSpPr>
          <p:cNvPr id="16" name="Прямоугольник 15"/>
          <p:cNvSpPr/>
          <p:nvPr userDrawn="1"/>
        </p:nvSpPr>
        <p:spPr bwMode="auto">
          <a:xfrm>
            <a:off x="7826253" y="3520774"/>
            <a:ext cx="246185" cy="3282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>
              <a:defRPr/>
            </a:pPr>
            <a:endParaRPr lang="ru-RU" sz="135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 bwMode="auto">
          <a:xfrm flipH="1">
            <a:off x="1194655" y="296438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 bwMode="auto">
          <a:xfrm flipH="1">
            <a:off x="4572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 bwMode="auto">
          <a:xfrm flipH="1">
            <a:off x="7949345" y="2964383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22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48879" y="1627860"/>
            <a:ext cx="1688673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350" cap="all">
                <a:solidFill>
                  <a:schemeClr val="tx2"/>
                </a:solidFill>
                <a:latin typeface="Segoe UI"/>
              </a:defRPr>
            </a:lvl1pPr>
          </a:lstStyle>
          <a:p>
            <a:pPr lvl="0">
              <a:defRPr/>
            </a:pPr>
            <a:r>
              <a:rPr lang="ru-RU"/>
              <a:t>Добавьте текст</a:t>
            </a:r>
            <a:endParaRPr/>
          </a:p>
        </p:txBody>
      </p:sp>
      <p:sp>
        <p:nvSpPr>
          <p:cNvPr id="28" name="Текст 22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348879" y="2135347"/>
            <a:ext cx="1688673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3999"/>
              </a:lnSpc>
              <a:spcBef>
                <a:spcPct val="0"/>
              </a:spcBef>
              <a:buNone/>
              <a:defRPr lang="ru-RU" sz="1050" spc="38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ru-RU"/>
              <a:t>Добавьте текст</a:t>
            </a:r>
            <a:endParaRPr/>
          </a:p>
        </p:txBody>
      </p:sp>
      <p:sp>
        <p:nvSpPr>
          <p:cNvPr id="29" name="Текст 22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3727662" y="1637385"/>
            <a:ext cx="1688673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350" cap="all">
                <a:solidFill>
                  <a:schemeClr val="accent5">
                    <a:lumMod val="75000"/>
                  </a:schemeClr>
                </a:solidFill>
                <a:latin typeface="Segoe UI"/>
              </a:defRPr>
            </a:lvl1pPr>
          </a:lstStyle>
          <a:p>
            <a:pPr lvl="0">
              <a:defRPr/>
            </a:pPr>
            <a:r>
              <a:rPr lang="ru-RU"/>
              <a:t>Добавьте текст</a:t>
            </a:r>
            <a:endParaRPr/>
          </a:p>
        </p:txBody>
      </p:sp>
      <p:sp>
        <p:nvSpPr>
          <p:cNvPr id="30" name="Текст 22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3727662" y="2144872"/>
            <a:ext cx="1688673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3999"/>
              </a:lnSpc>
              <a:spcBef>
                <a:spcPct val="0"/>
              </a:spcBef>
              <a:buNone/>
              <a:defRPr lang="ru-RU" sz="1050" spc="38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Добавьте текст</a:t>
            </a:r>
            <a:endParaRPr/>
          </a:p>
        </p:txBody>
      </p:sp>
      <p:sp>
        <p:nvSpPr>
          <p:cNvPr id="31" name="Текст 22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7105005" y="1637385"/>
            <a:ext cx="1688673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350" cap="all">
                <a:solidFill>
                  <a:schemeClr val="accent6">
                    <a:lumMod val="50000"/>
                  </a:schemeClr>
                </a:solidFill>
                <a:latin typeface="Segoe UI"/>
              </a:defRPr>
            </a:lvl1pPr>
          </a:lstStyle>
          <a:p>
            <a:pPr lvl="0">
              <a:defRPr/>
            </a:pPr>
            <a:r>
              <a:rPr lang="ru-RU"/>
              <a:t>Добавьте текст</a:t>
            </a:r>
            <a:endParaRPr/>
          </a:p>
        </p:txBody>
      </p:sp>
      <p:sp>
        <p:nvSpPr>
          <p:cNvPr id="32" name="Текст 2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105005" y="2144872"/>
            <a:ext cx="1688673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3999"/>
              </a:lnSpc>
              <a:spcBef>
                <a:spcPct val="0"/>
              </a:spcBef>
              <a:buNone/>
              <a:defRPr lang="ru-RU" sz="1050" spc="38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Добавьте текст</a:t>
            </a:r>
            <a:endParaRPr/>
          </a:p>
        </p:txBody>
      </p:sp>
      <p:sp>
        <p:nvSpPr>
          <p:cNvPr id="33" name="Текст 2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2037552" y="4400252"/>
            <a:ext cx="168867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350" cap="all">
                <a:solidFill>
                  <a:schemeClr val="accent2"/>
                </a:solidFill>
                <a:latin typeface="Segoe UI"/>
              </a:defRPr>
            </a:lvl1pPr>
          </a:lstStyle>
          <a:p>
            <a:pPr lvl="0">
              <a:defRPr/>
            </a:pPr>
            <a:r>
              <a:rPr lang="ru-RU"/>
              <a:t>Добавьте текст</a:t>
            </a:r>
            <a:endParaRPr/>
          </a:p>
        </p:txBody>
      </p:sp>
      <p:sp>
        <p:nvSpPr>
          <p:cNvPr id="34" name="Текст 22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2037552" y="4917264"/>
            <a:ext cx="1688672" cy="79556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3999"/>
              </a:lnSpc>
              <a:spcBef>
                <a:spcPct val="0"/>
              </a:spcBef>
              <a:buNone/>
              <a:defRPr lang="ru-RU" sz="1050" spc="38">
                <a:solidFill>
                  <a:schemeClr val="accent2"/>
                </a:solidFill>
              </a:defRPr>
            </a:lvl1pPr>
          </a:lstStyle>
          <a:p>
            <a:pPr lvl="0">
              <a:defRPr/>
            </a:pPr>
            <a:r>
              <a:rPr lang="ru-RU"/>
              <a:t>Добавьте текст</a:t>
            </a:r>
            <a:endParaRPr/>
          </a:p>
        </p:txBody>
      </p:sp>
      <p:sp>
        <p:nvSpPr>
          <p:cNvPr id="35" name="Текст 22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5416338" y="4400252"/>
            <a:ext cx="168867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ru-RU" sz="1350" cap="all">
                <a:solidFill>
                  <a:schemeClr val="accent4">
                    <a:lumMod val="75000"/>
                  </a:schemeClr>
                </a:solidFill>
                <a:latin typeface="Segoe UI"/>
              </a:defRPr>
            </a:lvl1pPr>
          </a:lstStyle>
          <a:p>
            <a:pPr lvl="0">
              <a:defRPr/>
            </a:pPr>
            <a:r>
              <a:rPr lang="ru-RU"/>
              <a:t>Добавьте текст</a:t>
            </a:r>
            <a:endParaRPr/>
          </a:p>
        </p:txBody>
      </p:sp>
      <p:sp>
        <p:nvSpPr>
          <p:cNvPr id="36" name="Текст 2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5416338" y="4917264"/>
            <a:ext cx="1688672" cy="79556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3999"/>
              </a:lnSpc>
              <a:spcBef>
                <a:spcPct val="0"/>
              </a:spcBef>
              <a:buNone/>
              <a:defRPr lang="ru-RU" sz="1050" spc="38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Добавьте текст</a:t>
            </a:r>
            <a:endParaRPr/>
          </a:p>
        </p:txBody>
      </p:sp>
      <p:cxnSp>
        <p:nvCxnSpPr>
          <p:cNvPr id="51" name="Прямая соединительная линия 50"/>
          <p:cNvCxnSpPr/>
          <p:nvPr userDrawn="1"/>
        </p:nvCxnSpPr>
        <p:spPr bwMode="auto">
          <a:xfrm flipH="1">
            <a:off x="2883536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 userDrawn="1"/>
        </p:nvCxnSpPr>
        <p:spPr bwMode="auto">
          <a:xfrm flipH="1">
            <a:off x="6260674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20ГГ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F91729D4-A164-47A3-830D-E792BCE699E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9307E2-0115-4DD8-9860-6495E4369D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5D9119-E75F-4E87-904C-FFC751C6796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A9307E2-0115-4DD8-9860-6495E4369D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5D9119-E75F-4E87-904C-FFC751C6796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Layout" Target="../slideLayouts/slideLayout3.xml" /><Relationship Id="rId3" Type="http://schemas.openxmlformats.org/officeDocument/2006/relationships/slideLayout" Target="../slideLayouts/slideLayout4.xml" /><Relationship Id="rId4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DB4532-E764-4363-A683-EC26F128F4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7D257E-A04E-4B4E-BC22-815E441E6F26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 algn="l" defTabSz="685800">
        <a:lnSpc>
          <a:spcPct val="90000"/>
        </a:lnSpc>
        <a:spcBef>
          <a:spcPct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349575-690C-45EC-B4C0-79F54662A85A}" type="datetimeFigureOut">
              <a:rPr lang="ru-RU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80853C-0519-4C13-8622-FF6E47FDB62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72" r:id="rId3"/>
  </p:sldLayoutIdLst>
  <p:transition/>
  <p:timing/>
  <p:txStyles>
    <p:titleStyle>
      <a:lvl1pPr algn="l" defTabSz="685800">
        <a:lnSpc>
          <a:spcPct val="90000"/>
        </a:lnSpc>
        <a:spcBef>
          <a:spcPct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9307E2-0115-4DD8-9860-6495E4369D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5D9119-E75F-4E87-904C-FFC751C6796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ransition/>
  <p:timing/>
  <p:txStyles>
    <p:titleStyle>
      <a:lvl1pPr algn="l" defTabSz="514350">
        <a:lnSpc>
          <a:spcPct val="90000"/>
        </a:lnSpc>
        <a:spcBef>
          <a:spcPct val="0"/>
        </a:spcBef>
        <a:buNone/>
        <a:defRPr sz="25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7" indent="-128587" algn="l" defTabSz="514350">
        <a:lnSpc>
          <a:spcPct val="90000"/>
        </a:lnSpc>
        <a:spcBef>
          <a:spcPts val="563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85762" indent="-128587" algn="l" defTabSz="514350">
        <a:lnSpc>
          <a:spcPct val="90000"/>
        </a:lnSpc>
        <a:spcBef>
          <a:spcPts val="281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7" algn="l" defTabSz="514350">
        <a:lnSpc>
          <a:spcPct val="90000"/>
        </a:lnSpc>
        <a:spcBef>
          <a:spcPts val="281"/>
        </a:spcBef>
        <a:buFont typeface="Arial"/>
        <a:buChar char="•"/>
        <a:defRPr sz="115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7" algn="l" defTabSz="514350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7" algn="l" defTabSz="514350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414462" indent="-128587" algn="l" defTabSz="514350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7" algn="l" defTabSz="514350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7" algn="l" defTabSz="514350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7" algn="l" defTabSz="514350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9307E2-0115-4DD8-9860-6495E4369D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>13.03.2026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5D9119-E75F-4E87-904C-FFC751C6796E}" type="slidenum">
              <a:rPr lang="ru-RU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/>
  <p:timing/>
  <p:txStyles>
    <p:titleStyle>
      <a:lvl1pPr algn="l" defTabSz="514350">
        <a:lnSpc>
          <a:spcPct val="90000"/>
        </a:lnSpc>
        <a:spcBef>
          <a:spcPct val="0"/>
        </a:spcBef>
        <a:buNone/>
        <a:defRPr sz="25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7" indent="-128587" algn="l" defTabSz="514350">
        <a:lnSpc>
          <a:spcPct val="90000"/>
        </a:lnSpc>
        <a:spcBef>
          <a:spcPts val="563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85762" indent="-128587" algn="l" defTabSz="514350">
        <a:lnSpc>
          <a:spcPct val="90000"/>
        </a:lnSpc>
        <a:spcBef>
          <a:spcPts val="281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7" algn="l" defTabSz="514350">
        <a:lnSpc>
          <a:spcPct val="90000"/>
        </a:lnSpc>
        <a:spcBef>
          <a:spcPts val="281"/>
        </a:spcBef>
        <a:buFont typeface="Arial"/>
        <a:buChar char="•"/>
        <a:defRPr sz="115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7" algn="l" defTabSz="514350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7" algn="l" defTabSz="514350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414462" indent="-128587" algn="l" defTabSz="514350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7" algn="l" defTabSz="514350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7" algn="l" defTabSz="514350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7" algn="l" defTabSz="514350">
        <a:lnSpc>
          <a:spcPct val="90000"/>
        </a:lnSpc>
        <a:spcBef>
          <a:spcPts val="281"/>
        </a:spcBef>
        <a:buFont typeface="Arial"/>
        <a:buChar char="•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>
        <a:defRPr sz="10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2.jpeg" /><Relationship Id="rId4" Type="http://schemas.openxmlformats.org/officeDocument/2006/relationships/chart" Target="../charts/chart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.jpeg" /><Relationship Id="rId4" Type="http://schemas.openxmlformats.org/officeDocument/2006/relationships/chart" Target="../charts/chart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.jpeg" /><Relationship Id="rId4" Type="http://schemas.openxmlformats.org/officeDocument/2006/relationships/chart" Target="../charts/chart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.jpeg" /><Relationship Id="rId4" Type="http://schemas.openxmlformats.org/officeDocument/2006/relationships/chart" Target="../charts/chart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.jpeg" /><Relationship Id="rId4" Type="http://schemas.openxmlformats.org/officeDocument/2006/relationships/chart" Target="../charts/chart9.xml" /><Relationship Id="rId5" Type="http://schemas.openxmlformats.org/officeDocument/2006/relationships/chart" Target="../charts/chart1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.jpeg" /><Relationship Id="rId4" Type="http://schemas.openxmlformats.org/officeDocument/2006/relationships/chart" Target="../charts/chart1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.jpeg" /><Relationship Id="rId4" Type="http://schemas.openxmlformats.org/officeDocument/2006/relationships/chart" Target="../charts/chart1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openxmlformats.org/officeDocument/2006/relationships/image" Target="../media/image4.jpeg" /><Relationship Id="rId6" Type="http://schemas.openxmlformats.org/officeDocument/2006/relationships/image" Target="../media/image5.jpeg" /><Relationship Id="rId7" Type="http://schemas.openxmlformats.org/officeDocument/2006/relationships/image" Target="../media/image6.jpeg" /><Relationship Id="rId8" Type="http://schemas.openxmlformats.org/officeDocument/2006/relationships/image" Target="../media/image7.jpeg" /><Relationship Id="rId9" Type="http://schemas.openxmlformats.org/officeDocument/2006/relationships/image" Target="../media/image8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.jpeg" /><Relationship Id="rId4" Type="http://schemas.openxmlformats.org/officeDocument/2006/relationships/image" Target="../media/image1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.jpeg" /><Relationship Id="rId4" Type="http://schemas.openxmlformats.org/officeDocument/2006/relationships/image" Target="../media/image11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diagramData" Target="../diagrams/data2.xml" /><Relationship Id="rId11" Type="http://schemas.openxmlformats.org/officeDocument/2006/relationships/diagramLayout" Target="../diagrams/layout2.xml" /><Relationship Id="rId12" Type="http://schemas.openxmlformats.org/officeDocument/2006/relationships/diagramQuickStyle" Target="../diagrams/quickStyle2.xml" /><Relationship Id="rId13" Type="http://schemas.openxmlformats.org/officeDocument/2006/relationships/diagramColors" Target="../diagrams/colors2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.jpeg" /><Relationship Id="rId4" Type="http://schemas.microsoft.com/office/2007/relationships/diagramDrawing" Target="../diagrams/drawing1.xml" /><Relationship Id="rId5" Type="http://schemas.openxmlformats.org/officeDocument/2006/relationships/diagramData" Target="../diagrams/data1.xml" /><Relationship Id="rId6" Type="http://schemas.openxmlformats.org/officeDocument/2006/relationships/diagramLayout" Target="../diagrams/layout1.xml" /><Relationship Id="rId7" Type="http://schemas.openxmlformats.org/officeDocument/2006/relationships/diagramQuickStyle" Target="../diagrams/quickStyle1.xml" /><Relationship Id="rId8" Type="http://schemas.openxmlformats.org/officeDocument/2006/relationships/diagramColors" Target="../diagrams/colors1.xml" /><Relationship Id="rId9" Type="http://schemas.microsoft.com/office/2007/relationships/diagramDrawing" Target="../diagrams/drawing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.jpeg" /><Relationship Id="rId4" Type="http://schemas.openxmlformats.org/officeDocument/2006/relationships/chart" Target="../charts/chart1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2.jpeg" /><Relationship Id="rId4" Type="http://schemas.openxmlformats.org/officeDocument/2006/relationships/image" Target="../media/image12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.jpeg" /><Relationship Id="rId4" Type="http://schemas.openxmlformats.org/officeDocument/2006/relationships/image" Target="../media/image13.jpeg" /><Relationship Id="rId5" Type="http://schemas.openxmlformats.org/officeDocument/2006/relationships/image" Target="../media/image14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2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openxmlformats.org/officeDocument/2006/relationships/image" Target="../media/image17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18.jpeg" /><Relationship Id="rId4" Type="http://schemas.openxmlformats.org/officeDocument/2006/relationships/image" Target="../media/image21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18.jpeg" /><Relationship Id="rId4" Type="http://schemas.openxmlformats.org/officeDocument/2006/relationships/image" Target="../media/image22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Relationship Id="rId5" Type="http://schemas.openxmlformats.org/officeDocument/2006/relationships/image" Target="../media/image35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38.jpeg" /><Relationship Id="rId6" Type="http://schemas.openxmlformats.org/officeDocument/2006/relationships/image" Target="../media/image39.jpeg" /><Relationship Id="rId7" Type="http://schemas.openxmlformats.org/officeDocument/2006/relationships/image" Target="../media/image40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2.xml" /><Relationship Id="rId3" Type="http://schemas.openxmlformats.org/officeDocument/2006/relationships/image" Target="../media/image36.jpeg" /><Relationship Id="rId4" Type="http://schemas.openxmlformats.org/officeDocument/2006/relationships/image" Target="../media/image41.jpeg" /><Relationship Id="rId5" Type="http://schemas.openxmlformats.org/officeDocument/2006/relationships/image" Target="../media/image42.jpeg" /><Relationship Id="rId6" Type="http://schemas.openxmlformats.org/officeDocument/2006/relationships/image" Target="../media/image43.jpeg" /><Relationship Id="rId7" Type="http://schemas.openxmlformats.org/officeDocument/2006/relationships/image" Target="../media/image44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3.xml" /><Relationship Id="rId3" Type="http://schemas.openxmlformats.org/officeDocument/2006/relationships/image" Target="../media/image36.jpeg" /><Relationship Id="rId4" Type="http://schemas.openxmlformats.org/officeDocument/2006/relationships/image" Target="../media/image42.jpeg" /><Relationship Id="rId5" Type="http://schemas.openxmlformats.org/officeDocument/2006/relationships/image" Target="../media/image45.jpeg" /><Relationship Id="rId6" Type="http://schemas.openxmlformats.org/officeDocument/2006/relationships/image" Target="../media/image46.jpeg" /><Relationship Id="rId7" Type="http://schemas.openxmlformats.org/officeDocument/2006/relationships/image" Target="../media/image47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36.jpeg" /><Relationship Id="rId4" Type="http://schemas.openxmlformats.org/officeDocument/2006/relationships/image" Target="../media/image48.jpeg" /><Relationship Id="rId5" Type="http://schemas.openxmlformats.org/officeDocument/2006/relationships/image" Target="../media/image49.jpeg" /><Relationship Id="rId6" Type="http://schemas.openxmlformats.org/officeDocument/2006/relationships/image" Target="../media/image50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5.xml" /><Relationship Id="rId3" Type="http://schemas.openxmlformats.org/officeDocument/2006/relationships/image" Target="../media/image36.jpeg" /><Relationship Id="rId4" Type="http://schemas.openxmlformats.org/officeDocument/2006/relationships/image" Target="../media/image51.jpeg" /><Relationship Id="rId5" Type="http://schemas.openxmlformats.org/officeDocument/2006/relationships/image" Target="../media/image52.jpeg" /><Relationship Id="rId6" Type="http://schemas.openxmlformats.org/officeDocument/2006/relationships/image" Target="../media/image53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6.xml" /><Relationship Id="rId3" Type="http://schemas.openxmlformats.org/officeDocument/2006/relationships/image" Target="../media/image36.jpeg" /><Relationship Id="rId4" Type="http://schemas.openxmlformats.org/officeDocument/2006/relationships/image" Target="../media/image54.jpeg" /><Relationship Id="rId5" Type="http://schemas.openxmlformats.org/officeDocument/2006/relationships/image" Target="../media/image55.jpeg" /><Relationship Id="rId6" Type="http://schemas.openxmlformats.org/officeDocument/2006/relationships/image" Target="../media/image56.jpeg" /><Relationship Id="rId7" Type="http://schemas.openxmlformats.org/officeDocument/2006/relationships/image" Target="../media/image57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7.xml" /><Relationship Id="rId3" Type="http://schemas.openxmlformats.org/officeDocument/2006/relationships/image" Target="../media/image58.jpeg" /><Relationship Id="rId4" Type="http://schemas.openxmlformats.org/officeDocument/2006/relationships/image" Target="../media/image59.jpeg" /><Relationship Id="rId5" Type="http://schemas.openxmlformats.org/officeDocument/2006/relationships/image" Target="../media/image60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8.xml" /><Relationship Id="rId3" Type="http://schemas.openxmlformats.org/officeDocument/2006/relationships/image" Target="../media/image61.jpeg" /><Relationship Id="rId4" Type="http://schemas.openxmlformats.org/officeDocument/2006/relationships/image" Target="../media/image62.jpeg" /><Relationship Id="rId5" Type="http://schemas.openxmlformats.org/officeDocument/2006/relationships/image" Target="../media/image63.jpeg" /><Relationship Id="rId6" Type="http://schemas.openxmlformats.org/officeDocument/2006/relationships/image" Target="../media/image64.png" /><Relationship Id="rId7" Type="http://schemas.openxmlformats.org/officeDocument/2006/relationships/image" Target="../media/image65.jpeg" /><Relationship Id="rId8" Type="http://schemas.openxmlformats.org/officeDocument/2006/relationships/image" Target="../media/image66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9.xml" /><Relationship Id="rId3" Type="http://schemas.openxmlformats.org/officeDocument/2006/relationships/image" Target="../media/image67.jpeg" /><Relationship Id="rId4" Type="http://schemas.openxmlformats.org/officeDocument/2006/relationships/image" Target="../media/image68.jpeg" /><Relationship Id="rId5" Type="http://schemas.openxmlformats.org/officeDocument/2006/relationships/image" Target="../media/image69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0.xml" /><Relationship Id="rId3" Type="http://schemas.openxmlformats.org/officeDocument/2006/relationships/image" Target="../media/image70.jpeg" /><Relationship Id="rId4" Type="http://schemas.openxmlformats.org/officeDocument/2006/relationships/image" Target="../media/image71.jpeg" /><Relationship Id="rId5" Type="http://schemas.openxmlformats.org/officeDocument/2006/relationships/image" Target="../media/image72.jpeg" /><Relationship Id="rId6" Type="http://schemas.openxmlformats.org/officeDocument/2006/relationships/image" Target="../media/image73.jpeg" /><Relationship Id="rId7" Type="http://schemas.openxmlformats.org/officeDocument/2006/relationships/image" Target="../media/image74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1.xml" /><Relationship Id="rId3" Type="http://schemas.openxmlformats.org/officeDocument/2006/relationships/image" Target="../media/image75.png" /><Relationship Id="rId4" Type="http://schemas.openxmlformats.org/officeDocument/2006/relationships/image" Target="../media/image76.jpeg" /><Relationship Id="rId5" Type="http://schemas.openxmlformats.org/officeDocument/2006/relationships/image" Target="../media/image77.jpeg" /><Relationship Id="rId6" Type="http://schemas.openxmlformats.org/officeDocument/2006/relationships/image" Target="../media/image78.jpeg" /><Relationship Id="rId7" Type="http://schemas.openxmlformats.org/officeDocument/2006/relationships/image" Target="../media/image79.jpeg" /><Relationship Id="rId8" Type="http://schemas.openxmlformats.org/officeDocument/2006/relationships/image" Target="../media/image80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2.xml" /><Relationship Id="rId3" Type="http://schemas.openxmlformats.org/officeDocument/2006/relationships/image" Target="../media/image75.png" /><Relationship Id="rId4" Type="http://schemas.openxmlformats.org/officeDocument/2006/relationships/image" Target="../media/image76.jpeg" /><Relationship Id="rId5" Type="http://schemas.openxmlformats.org/officeDocument/2006/relationships/image" Target="../media/image77.jpeg" /><Relationship Id="rId6" Type="http://schemas.openxmlformats.org/officeDocument/2006/relationships/image" Target="../media/image81.jpeg" /><Relationship Id="rId7" Type="http://schemas.openxmlformats.org/officeDocument/2006/relationships/image" Target="../media/image82.jpeg" /><Relationship Id="rId8" Type="http://schemas.openxmlformats.org/officeDocument/2006/relationships/image" Target="../media/image83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3.xml" /><Relationship Id="rId3" Type="http://schemas.openxmlformats.org/officeDocument/2006/relationships/image" Target="../media/image84.jpeg" /><Relationship Id="rId4" Type="http://schemas.openxmlformats.org/officeDocument/2006/relationships/image" Target="../media/image85.jpeg" /><Relationship Id="rId5" Type="http://schemas.openxmlformats.org/officeDocument/2006/relationships/image" Target="../media/image86.jpeg" /><Relationship Id="rId6" Type="http://schemas.openxmlformats.org/officeDocument/2006/relationships/image" Target="../media/image87.pn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4.xml" /><Relationship Id="rId3" Type="http://schemas.openxmlformats.org/officeDocument/2006/relationships/image" Target="../media/image85.jpeg" /><Relationship Id="rId4" Type="http://schemas.openxmlformats.org/officeDocument/2006/relationships/image" Target="../media/image88.png" /><Relationship Id="rId5" Type="http://schemas.openxmlformats.org/officeDocument/2006/relationships/image" Target="../media/image89.jpeg" /><Relationship Id="rId6" Type="http://schemas.openxmlformats.org/officeDocument/2006/relationships/image" Target="../media/image90.jpe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5.xml" /><Relationship Id="rId3" Type="http://schemas.openxmlformats.org/officeDocument/2006/relationships/image" Target="../media/image91.jpeg" /><Relationship Id="rId4" Type="http://schemas.openxmlformats.org/officeDocument/2006/relationships/image" Target="../media/image92.jpeg" /><Relationship Id="rId5" Type="http://schemas.openxmlformats.org/officeDocument/2006/relationships/image" Target="../media/image93.jpeg" /><Relationship Id="rId6" Type="http://schemas.openxmlformats.org/officeDocument/2006/relationships/image" Target="../media/image94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6.xml" /><Relationship Id="rId3" Type="http://schemas.openxmlformats.org/officeDocument/2006/relationships/image" Target="../media/image95.jpeg" /><Relationship Id="rId4" Type="http://schemas.openxmlformats.org/officeDocument/2006/relationships/image" Target="../media/image96.jpeg" /><Relationship Id="rId5" Type="http://schemas.openxmlformats.org/officeDocument/2006/relationships/image" Target="../media/image97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7.xml" /><Relationship Id="rId3" Type="http://schemas.openxmlformats.org/officeDocument/2006/relationships/image" Target="../media/image98.jpeg" /><Relationship Id="rId4" Type="http://schemas.openxmlformats.org/officeDocument/2006/relationships/image" Target="../media/image99.jpeg" /><Relationship Id="rId5" Type="http://schemas.openxmlformats.org/officeDocument/2006/relationships/image" Target="../media/image100.jpeg" /><Relationship Id="rId6" Type="http://schemas.openxmlformats.org/officeDocument/2006/relationships/image" Target="../media/image101.jpe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8.xml" /><Relationship Id="rId3" Type="http://schemas.openxmlformats.org/officeDocument/2006/relationships/image" Target="../media/image102.jpeg" /><Relationship Id="rId4" Type="http://schemas.openxmlformats.org/officeDocument/2006/relationships/image" Target="../media/image103.jpeg" /><Relationship Id="rId5" Type="http://schemas.openxmlformats.org/officeDocument/2006/relationships/image" Target="../media/image104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9.xml" /><Relationship Id="rId3" Type="http://schemas.openxmlformats.org/officeDocument/2006/relationships/image" Target="../media/image105.jpeg" /><Relationship Id="rId4" Type="http://schemas.openxmlformats.org/officeDocument/2006/relationships/image" Target="../media/image106.jpeg" /><Relationship Id="rId5" Type="http://schemas.openxmlformats.org/officeDocument/2006/relationships/image" Target="../media/image107.jpeg" /><Relationship Id="rId6" Type="http://schemas.openxmlformats.org/officeDocument/2006/relationships/image" Target="../media/image10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chart" Target="../charts/chart1.xml" /><Relationship Id="rId4" Type="http://schemas.openxmlformats.org/officeDocument/2006/relationships/image" Target="../media/image2.jpeg" /><Relationship Id="rId5" Type="http://schemas.openxmlformats.org/officeDocument/2006/relationships/chart" Target="../charts/chart2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116.jpeg" /><Relationship Id="rId11" Type="http://schemas.openxmlformats.org/officeDocument/2006/relationships/image" Target="../media/image117.jpeg" /><Relationship Id="rId12" Type="http://schemas.openxmlformats.org/officeDocument/2006/relationships/image" Target="../media/image118.jpeg" /><Relationship Id="rId2" Type="http://schemas.openxmlformats.org/officeDocument/2006/relationships/notesSlide" Target="../notesSlides/notesSlide60.xml" /><Relationship Id="rId3" Type="http://schemas.openxmlformats.org/officeDocument/2006/relationships/image" Target="../media/image109.jpeg" /><Relationship Id="rId4" Type="http://schemas.openxmlformats.org/officeDocument/2006/relationships/image" Target="../media/image110.jpeg" /><Relationship Id="rId5" Type="http://schemas.openxmlformats.org/officeDocument/2006/relationships/image" Target="../media/image111.jpeg" /><Relationship Id="rId6" Type="http://schemas.openxmlformats.org/officeDocument/2006/relationships/image" Target="../media/image112.jpeg" /><Relationship Id="rId7" Type="http://schemas.openxmlformats.org/officeDocument/2006/relationships/image" Target="../media/image113.jpeg" /><Relationship Id="rId8" Type="http://schemas.openxmlformats.org/officeDocument/2006/relationships/image" Target="../media/image114.jpeg" /><Relationship Id="rId9" Type="http://schemas.openxmlformats.org/officeDocument/2006/relationships/image" Target="../media/image115.jpe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1.xml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openxmlformats.org/officeDocument/2006/relationships/image" Target="../media/image4.jpeg" /><Relationship Id="rId6" Type="http://schemas.openxmlformats.org/officeDocument/2006/relationships/image" Target="../media/image119.jpeg" /><Relationship Id="rId7" Type="http://schemas.openxmlformats.org/officeDocument/2006/relationships/image" Target="../media/image120.jpeg" /><Relationship Id="rId8" Type="http://schemas.openxmlformats.org/officeDocument/2006/relationships/image" Target="../media/image121.jpeg" /><Relationship Id="rId9" Type="http://schemas.openxmlformats.org/officeDocument/2006/relationships/image" Target="../media/image6.jpe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2.xml" /><Relationship Id="rId3" Type="http://schemas.openxmlformats.org/officeDocument/2006/relationships/image" Target="../media/image12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7.xml" /><Relationship Id="rId3" Type="http://schemas.openxmlformats.org/officeDocument/2006/relationships/chart" Target="../charts/chart3.xml" /><Relationship Id="rId4" Type="http://schemas.openxmlformats.org/officeDocument/2006/relationships/image" Target="../media/image2.jpeg" /><Relationship Id="rId5" Type="http://schemas.openxmlformats.org/officeDocument/2006/relationships/image" Target="../media/image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8.xml" /><Relationship Id="rId3" Type="http://schemas.openxmlformats.org/officeDocument/2006/relationships/chart" Target="../charts/chart4.xml" /><Relationship Id="rId4" Type="http://schemas.openxmlformats.org/officeDocument/2006/relationships/image" Target="../media/image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bg>
      <p:bgPr>
        <a:blipFill>
          <a:blip r:embed="rId3">
            <a:lum/>
          </a:blip>
          <a:srcRect l="3703" r="370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687771" y="1803119"/>
            <a:ext cx="7886700" cy="3263504"/>
          </a:xfrm>
          <a:effectLst>
            <a:reflection blurRad="6350" stA="50000" endA="300" endPos="90000" dist="50800" dir="5400000" sy="-100000" algn="bl" rotWithShape="0"/>
          </a:effectLst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3300" b="1">
                <a:solidFill>
                  <a:schemeClr val="bg1"/>
                </a:solidFill>
              </a:rPr>
              <a:t>ОСНОВНЫЕ ИТОГИ РАБОТЫ БИБЛИОТЕК СУРГУТСКОГО РАЙОНА</a:t>
            </a:r>
            <a:endParaRPr/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u-RU" sz="3300" b="1">
                <a:solidFill>
                  <a:schemeClr val="bg1"/>
                </a:solidFill>
              </a:rPr>
              <a:t> В 202</a:t>
            </a:r>
            <a:r>
              <a:rPr lang="en-US" sz="3300" b="1">
                <a:solidFill>
                  <a:schemeClr val="bg1"/>
                </a:solidFill>
              </a:rPr>
              <a:t>5</a:t>
            </a:r>
            <a:r>
              <a:rPr lang="ru-RU" sz="3300" b="1">
                <a:solidFill>
                  <a:schemeClr val="bg1"/>
                </a:solidFill>
              </a:rPr>
              <a:t> ГОДУ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055157" y="4973761"/>
            <a:ext cx="3519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Ковалева И.А.,  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директор МБУК «СРЦБС»</a:t>
            </a:r>
            <a:endParaRPr lang="ru-RU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-64555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063339" y="1361780"/>
            <a:ext cx="7420132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КОЛИЧЕСТВО ПОСЕЩЕНИЙ БИБЛИОТЕК</a:t>
            </a:r>
            <a:endParaRPr sz="2700" b="1">
              <a:solidFill>
                <a:srgbClr val="002060"/>
              </a:solidFill>
            </a:endParaRPr>
          </a:p>
        </p:txBody>
      </p:sp>
      <p:sp>
        <p:nvSpPr>
          <p:cNvPr id="7" name="Текст 3"/>
          <p:cNvSpPr txBox="1"/>
          <p:nvPr/>
        </p:nvSpPr>
        <p:spPr bwMode="auto">
          <a:xfrm>
            <a:off x="756480" y="2741958"/>
            <a:ext cx="2742259" cy="2517011"/>
          </a:xfrm>
          <a:prstGeom prst="rect">
            <a:avLst/>
          </a:prstGeom>
          <a:ln>
            <a:noFill/>
          </a:ln>
        </p:spPr>
        <p:txBody>
          <a:bodyPr vert="horz" lIns="51435" tIns="25718" rIns="51435" bIns="25718" rtlCol="0">
            <a:noAutofit/>
          </a:bodyPr>
          <a:lstStyle/>
          <a:p>
            <a:pPr marL="192881" indent="-192881">
              <a:defRPr/>
            </a:pP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  <a:cs typeface="Calibri Light"/>
              </a:rPr>
              <a:t>2025 г. </a:t>
            </a: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1B50"/>
                </a:solidFill>
                <a:latin typeface="Calibri Light"/>
                <a:cs typeface="Calibri Light"/>
              </a:rPr>
              <a:t>– </a:t>
            </a:r>
            <a:r>
              <a:rPr lang="ru-RU" sz="240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 Light"/>
                <a:cs typeface="Calibri Light"/>
              </a:rPr>
              <a:t>594 102</a:t>
            </a:r>
            <a:endParaRPr/>
          </a:p>
          <a:p>
            <a:pPr marL="192881" indent="-192881">
              <a:defRPr/>
            </a:pP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1B50"/>
                </a:solidFill>
                <a:latin typeface="Cambria"/>
                <a:cs typeface="Times New Roman"/>
              </a:rPr>
              <a:t>                           </a:t>
            </a:r>
            <a:endParaRPr sz="1350"/>
          </a:p>
          <a:p>
            <a:pPr marL="192881" indent="-192881">
              <a:defRPr/>
            </a:pP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1B50"/>
                </a:solidFill>
                <a:latin typeface="Cambria"/>
                <a:cs typeface="Times New Roman"/>
              </a:rPr>
              <a:t>              </a:t>
            </a:r>
            <a:r>
              <a:rPr lang="ru-RU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на</a:t>
            </a: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 109 401 </a:t>
            </a:r>
            <a:endParaRPr sz="1350"/>
          </a:p>
          <a:p>
            <a:pPr marL="192881" indent="-192881">
              <a:defRPr/>
            </a:pP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              </a:t>
            </a:r>
            <a:r>
              <a:rPr lang="en-US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(</a:t>
            </a: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23 </a:t>
            </a:r>
            <a:r>
              <a:rPr lang="en-US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%)</a:t>
            </a:r>
            <a:endParaRPr lang="ru-RU" sz="2400" b="1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70C0"/>
              </a:solidFill>
              <a:latin typeface="Calibri Light"/>
              <a:cs typeface="Calibri Light"/>
            </a:endParaRPr>
          </a:p>
          <a:p>
            <a:pPr marL="192881" indent="-192881">
              <a:defRPr/>
            </a:pPr>
            <a:endParaRPr lang="ru-RU" sz="2400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1B50"/>
              </a:solidFill>
              <a:latin typeface="Cambria"/>
              <a:cs typeface="Times New Roman"/>
            </a:endParaRPr>
          </a:p>
          <a:p>
            <a:pPr marL="192881" indent="-192881">
              <a:defRPr/>
            </a:pP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  <a:cs typeface="Calibri Light"/>
              </a:rPr>
              <a:t>2024 г. – 484 701</a:t>
            </a:r>
          </a:p>
        </p:txBody>
      </p:sp>
      <p:sp>
        <p:nvSpPr>
          <p:cNvPr id="8" name="Стрелка вверх 7"/>
          <p:cNvSpPr/>
          <p:nvPr/>
        </p:nvSpPr>
        <p:spPr bwMode="auto">
          <a:xfrm>
            <a:off x="873030" y="3574401"/>
            <a:ext cx="380618" cy="55035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1000">
              <a:solidFill>
                <a:prstClr val="black"/>
              </a:solidFill>
            </a:endParaRPr>
          </a:p>
        </p:txBody>
      </p:sp>
      <p:graphicFrame>
        <p:nvGraphicFramePr>
          <p:cNvPr id="9" name="Содержимое 10"/>
          <p:cNvGraphicFramePr/>
          <p:nvPr>
            <p:extLst>
              <p:ext uri="{D42A27DB-BD31-4B8C-83A1-F6EECF244321}">
                <p14:modId xmlns:p14="http://schemas.microsoft.com/office/powerpoint/2010/main" val="1905980308"/>
              </p:ext>
            </p:extLst>
          </p:nvPr>
        </p:nvGraphicFramePr>
        <p:xfrm>
          <a:off x="4275438" y="2310714"/>
          <a:ext cx="4208033" cy="360817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1423687" y="1959811"/>
            <a:ext cx="6699436" cy="6951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-64555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224659" y="1981302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КОЛИЧЕСТВО ПОСЕЩЕНИЙ МАССОВЫХ МЕРОПРИЯТИЙ</a:t>
            </a:r>
            <a:endParaRPr sz="2700" b="1">
              <a:solidFill>
                <a:srgbClr val="002060"/>
              </a:solidFill>
            </a:endParaRPr>
          </a:p>
        </p:txBody>
      </p:sp>
      <p:sp>
        <p:nvSpPr>
          <p:cNvPr id="7" name="Текст 3"/>
          <p:cNvSpPr txBox="1"/>
          <p:nvPr/>
        </p:nvSpPr>
        <p:spPr bwMode="auto">
          <a:xfrm>
            <a:off x="1063339" y="2866250"/>
            <a:ext cx="2742259" cy="2517011"/>
          </a:xfrm>
          <a:prstGeom prst="rect">
            <a:avLst/>
          </a:prstGeom>
          <a:ln>
            <a:noFill/>
          </a:ln>
        </p:spPr>
        <p:txBody>
          <a:bodyPr vert="horz" lIns="51435" tIns="25718" rIns="51435" bIns="25718" rtlCol="0">
            <a:noAutofit/>
          </a:bodyPr>
          <a:lstStyle/>
          <a:p>
            <a:pPr marL="192881" indent="-192881">
              <a:defRPr/>
            </a:pP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  <a:cs typeface="Calibri Light"/>
              </a:rPr>
              <a:t>2025 г. </a:t>
            </a: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1B50"/>
                </a:solidFill>
                <a:latin typeface="Calibri Light"/>
                <a:cs typeface="Calibri Light"/>
              </a:rPr>
              <a:t>– </a:t>
            </a:r>
            <a:r>
              <a:rPr lang="ru-RU" sz="240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 Light"/>
                <a:cs typeface="Calibri Light"/>
              </a:rPr>
              <a:t>67 766</a:t>
            </a:r>
            <a:endParaRPr/>
          </a:p>
          <a:p>
            <a:pPr marL="192881" indent="-192881">
              <a:defRPr/>
            </a:pPr>
            <a:endParaRPr lang="ru-RU" sz="2400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1B50"/>
              </a:solidFill>
              <a:latin typeface="Cambria"/>
              <a:cs typeface="Times New Roman"/>
            </a:endParaRPr>
          </a:p>
          <a:p>
            <a:pPr marL="192881" indent="-192881">
              <a:defRPr/>
            </a:pP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1B50"/>
                </a:solidFill>
                <a:latin typeface="Cambria"/>
                <a:cs typeface="Times New Roman"/>
              </a:rPr>
              <a:t>            </a:t>
            </a:r>
            <a:r>
              <a:rPr lang="ru-RU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на</a:t>
            </a: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 13 930</a:t>
            </a:r>
            <a:endParaRPr sz="1350"/>
          </a:p>
          <a:p>
            <a:pPr marL="192881" indent="-192881">
              <a:defRPr/>
            </a:pP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                 </a:t>
            </a:r>
            <a:r>
              <a:rPr lang="en-US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(</a:t>
            </a: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21 </a:t>
            </a:r>
            <a:r>
              <a:rPr lang="en-US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%)</a:t>
            </a:r>
            <a:endParaRPr lang="ru-RU" sz="2400" b="1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70C0"/>
              </a:solidFill>
              <a:latin typeface="Calibri Light"/>
              <a:cs typeface="Calibri Light"/>
            </a:endParaRPr>
          </a:p>
          <a:p>
            <a:pPr marL="192881" indent="-192881">
              <a:defRPr/>
            </a:pPr>
            <a:endParaRPr lang="ru-RU" sz="2400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1B50"/>
              </a:solidFill>
              <a:latin typeface="Cambria"/>
              <a:cs typeface="Times New Roman"/>
            </a:endParaRPr>
          </a:p>
          <a:p>
            <a:pPr marL="192881" indent="-192881">
              <a:defRPr/>
            </a:pP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  <a:cs typeface="Calibri Light"/>
              </a:rPr>
              <a:t>2024 г. – 53 836</a:t>
            </a:r>
          </a:p>
        </p:txBody>
      </p:sp>
      <p:sp>
        <p:nvSpPr>
          <p:cNvPr id="8" name="Стрелка вверх 7"/>
          <p:cNvSpPr/>
          <p:nvPr/>
        </p:nvSpPr>
        <p:spPr bwMode="auto">
          <a:xfrm>
            <a:off x="1227753" y="3574400"/>
            <a:ext cx="380618" cy="55035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1000">
              <a:solidFill>
                <a:prstClr val="black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67590634"/>
              </p:ext>
            </p:extLst>
          </p:nvPr>
        </p:nvGraphicFramePr>
        <p:xfrm>
          <a:off x="4374930" y="2741958"/>
          <a:ext cx="4114161" cy="3522918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 bwMode="auto">
          <a:xfrm>
            <a:off x="472966" y="2581342"/>
            <a:ext cx="8454259" cy="0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44606" y="1368274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ПОСЕЩЕНИЕ САЙТОВ</a:t>
            </a:r>
            <a:endParaRPr sz="2700" b="1">
              <a:solidFill>
                <a:srgbClr val="00206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07553" y="3083403"/>
            <a:ext cx="2850977" cy="1754326"/>
            <a:chOff x="496680" y="2487842"/>
            <a:chExt cx="4025237" cy="2339100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496680" y="2487842"/>
              <a:ext cx="4025237" cy="2339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defRPr/>
              </a:pPr>
              <a:r>
                <a:rPr lang="ru-RU" sz="195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  <a:cs typeface="Calibri Light"/>
                </a:rPr>
                <a:t>2025 г. -  </a:t>
              </a:r>
              <a:r>
                <a:rPr lang="ru-RU" sz="2500">
                  <a:ln>
                    <a:solidFill>
                      <a:srgbClr val="CC0000"/>
                    </a:solidFill>
                  </a:ln>
                  <a:solidFill>
                    <a:srgbClr val="CC0000"/>
                  </a:solidFill>
                  <a:latin typeface="Calibri Light"/>
                  <a:cs typeface="Calibri Light"/>
                </a:rPr>
                <a:t>138 107</a:t>
              </a:r>
              <a:endParaRPr sz="1350"/>
            </a:p>
            <a:p>
              <a:pPr algn="just" defTabSz="685800">
                <a:defRPr/>
              </a:pPr>
              <a:endParaRPr lang="ru-RU" sz="250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 Light" panose="020f0302020204030204"/>
                <a:cs typeface="Calibri Light"/>
              </a:endParaRPr>
            </a:p>
            <a:p>
              <a:pPr algn="just" defTabSz="685800">
                <a:defRPr/>
              </a:pPr>
              <a:r>
                <a:rPr lang="ru-RU" sz="1600">
                  <a:solidFill>
                    <a:srgbClr val="629DD1">
                      <a:lumMod val="75000"/>
                    </a:srgbClr>
                  </a:solidFill>
                  <a:latin typeface="Calibri Light"/>
                </a:rPr>
                <a:t>                      </a:t>
              </a:r>
              <a:r>
                <a:rPr lang="ru-RU" sz="1950" b="1">
                  <a:solidFill>
                    <a:srgbClr val="0066CC"/>
                  </a:solidFill>
                  <a:latin typeface="Calibri Light"/>
                  <a:cs typeface="Calibri Light"/>
                </a:rPr>
                <a:t>на 12 630 (10%)</a:t>
              </a:r>
              <a:endParaRPr sz="1350"/>
            </a:p>
            <a:p>
              <a:pPr algn="just" defTabSz="685800">
                <a:defRPr/>
              </a:pPr>
              <a:endParaRPr lang="ru-RU" sz="1950" b="1">
                <a:solidFill>
                  <a:srgbClr val="0066CC"/>
                </a:solidFill>
                <a:latin typeface="Calibri Light" panose="020f0302020204030204"/>
                <a:cs typeface="Calibri Light"/>
              </a:endParaRPr>
            </a:p>
            <a:p>
              <a:pPr algn="just" defTabSz="685800">
                <a:defRPr/>
              </a:pPr>
              <a:r>
                <a:rPr lang="ru-RU" sz="195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 Light"/>
                  <a:cs typeface="Calibri Light"/>
                </a:rPr>
                <a:t>2024 г. -  125 477</a:t>
              </a:r>
              <a:endParaRPr sz="1350"/>
            </a:p>
          </p:txBody>
        </p:sp>
        <p:sp>
          <p:nvSpPr>
            <p:cNvPr id="12" name="Стрелка вниз 11"/>
            <p:cNvSpPr/>
            <p:nvPr/>
          </p:nvSpPr>
          <p:spPr bwMode="auto">
            <a:xfrm rot="10800000">
              <a:off x="760869" y="3211409"/>
              <a:ext cx="755312" cy="86119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4A66AC">
                <a:lumMod val="75000"/>
              </a:srgbClr>
            </a:solidFill>
            <a:ln w="12700" cap="flat" cmpd="sng" algn="ctr">
              <a:solidFill>
                <a:srgbClr val="4A66AC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ru-RU" sz="100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42948459"/>
              </p:ext>
            </p:extLst>
          </p:nvPr>
        </p:nvGraphicFramePr>
        <p:xfrm>
          <a:off x="4045649" y="2156915"/>
          <a:ext cx="4567010" cy="405853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 bwMode="auto">
          <a:xfrm flipV="1">
            <a:off x="1703980" y="1878134"/>
            <a:ext cx="5800589" cy="6951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44606" y="1445639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КНИГОВЫДАЧА</a:t>
            </a:r>
            <a:endParaRPr sz="2700" b="1">
              <a:solidFill>
                <a:srgbClr val="002060"/>
              </a:solidFill>
            </a:endParaRPr>
          </a:p>
        </p:txBody>
      </p:sp>
      <p:sp>
        <p:nvSpPr>
          <p:cNvPr id="8" name="Содержимое 6"/>
          <p:cNvSpPr txBox="1"/>
          <p:nvPr/>
        </p:nvSpPr>
        <p:spPr bwMode="auto">
          <a:xfrm>
            <a:off x="898634" y="2555702"/>
            <a:ext cx="2651180" cy="165494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881" indent="-192881" defTabSz="514350">
              <a:spcBef>
                <a:spcPct val="0"/>
              </a:spcBef>
              <a:buNone/>
              <a:defRPr/>
            </a:pPr>
            <a:r>
              <a:rPr lang="ru-RU" sz="2400" b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 Light"/>
                <a:cs typeface="Calibri Light"/>
              </a:rPr>
              <a:t>202</a:t>
            </a:r>
            <a:r>
              <a:rPr lang="en-US" sz="2400" b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 Light"/>
                <a:cs typeface="Calibri Light"/>
              </a:rPr>
              <a:t>5</a:t>
            </a:r>
            <a:r>
              <a:rPr lang="ru-RU" sz="2400" b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 Light"/>
                <a:cs typeface="Calibri Light"/>
              </a:rPr>
              <a:t> г. – </a:t>
            </a:r>
            <a:r>
              <a:rPr lang="ru-RU" sz="270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 Light"/>
                <a:cs typeface="Calibri Light"/>
              </a:rPr>
              <a:t>500 921</a:t>
            </a:r>
            <a:endParaRPr sz="1600"/>
          </a:p>
          <a:p>
            <a:pPr marL="192881" indent="-192881" defTabSz="514350">
              <a:spcBef>
                <a:spcPct val="0"/>
              </a:spcBef>
              <a:buNone/>
              <a:defRPr/>
            </a:pPr>
            <a:r>
              <a:rPr lang="ru-RU" sz="2400" b="1">
                <a:solidFill>
                  <a:srgbClr val="001B50"/>
                </a:solidFill>
                <a:latin typeface="Calibri Light"/>
                <a:cs typeface="Calibri Light"/>
              </a:rPr>
              <a:t>                           </a:t>
            </a:r>
            <a:endParaRPr sz="1600"/>
          </a:p>
          <a:p>
            <a:pPr marL="128587" indent="-128587" defTabSz="514350">
              <a:spcBef>
                <a:spcPts val="563"/>
              </a:spcBef>
              <a:buNone/>
              <a:defRPr/>
            </a:pPr>
            <a:r>
              <a:rPr lang="ru-RU" sz="2400" b="1">
                <a:solidFill>
                  <a:srgbClr val="001B50"/>
                </a:solidFill>
                <a:latin typeface="Calibri Light"/>
                <a:cs typeface="Calibri Light"/>
              </a:rPr>
              <a:t>           </a:t>
            </a:r>
            <a:r>
              <a:rPr lang="ru-RU" sz="1950" b="1">
                <a:solidFill>
                  <a:srgbClr val="0066CC"/>
                </a:solidFill>
                <a:latin typeface="Calibri Light"/>
                <a:cs typeface="Calibri Light"/>
              </a:rPr>
              <a:t>на 4 880 (1%)</a:t>
            </a:r>
            <a:endParaRPr sz="1600"/>
          </a:p>
          <a:p>
            <a:pPr marL="128587" indent="-128587" defTabSz="514350">
              <a:spcBef>
                <a:spcPts val="563"/>
              </a:spcBef>
              <a:buNone/>
              <a:defRPr/>
            </a:pPr>
            <a:endParaRPr lang="ru-RU" sz="1950" b="1">
              <a:solidFill>
                <a:srgbClr val="0066CC"/>
              </a:solidFill>
              <a:latin typeface="Calibri Light"/>
              <a:cs typeface="Calibri Light"/>
            </a:endParaRPr>
          </a:p>
          <a:p>
            <a:pPr marL="128587" indent="-128587" defTabSz="514350">
              <a:spcBef>
                <a:spcPts val="563"/>
              </a:spcBef>
              <a:buNone/>
              <a:defRPr/>
            </a:pPr>
            <a:r>
              <a:rPr lang="ru-RU" sz="2400" b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 Light"/>
                <a:cs typeface="Calibri Light"/>
              </a:rPr>
              <a:t>2024 г. – 496 041</a:t>
            </a:r>
            <a:endParaRPr/>
          </a:p>
        </p:txBody>
      </p:sp>
      <p:graphicFrame>
        <p:nvGraphicFramePr>
          <p:cNvPr id="10" name="Содержимое 10"/>
          <p:cNvGraphicFramePr/>
          <p:nvPr>
            <p:extLst>
              <p:ext uri="{D42A27DB-BD31-4B8C-83A1-F6EECF244321}">
                <p14:modId xmlns:p14="http://schemas.microsoft.com/office/powerpoint/2010/main" val="1677014617"/>
              </p:ext>
            </p:extLst>
          </p:nvPr>
        </p:nvGraphicFramePr>
        <p:xfrm>
          <a:off x="4040660" y="2311645"/>
          <a:ext cx="4547286" cy="3817306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4" name="Прямоугольник 13"/>
          <p:cNvSpPr/>
          <p:nvPr/>
        </p:nvSpPr>
        <p:spPr bwMode="auto">
          <a:xfrm>
            <a:off x="404211" y="4805285"/>
            <a:ext cx="4687661" cy="12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250">
                <a:solidFill>
                  <a:prstClr val="black"/>
                </a:solidFill>
                <a:latin typeface="Calibri Light"/>
              </a:rPr>
              <a:t>Жители Сургутского района сэкономили</a:t>
            </a:r>
            <a:r>
              <a:rPr lang="ru-RU" sz="2250">
                <a:solidFill>
                  <a:srgbClr val="3D4FA9"/>
                </a:solidFill>
                <a:latin typeface="Calibri Light"/>
              </a:rPr>
              <a:t>   - </a:t>
            </a:r>
            <a:r>
              <a:rPr lang="ru-RU" sz="2700" b="1">
                <a:solidFill>
                  <a:srgbClr val="C00000"/>
                </a:solidFill>
                <a:latin typeface="Calibri Light"/>
              </a:rPr>
              <a:t>280,1 млн. руб.</a:t>
            </a:r>
            <a:endParaRPr sz="1350"/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1728987" y="1937569"/>
            <a:ext cx="5339078" cy="23493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" name="Стрелка вниз 8"/>
          <p:cNvSpPr/>
          <p:nvPr/>
        </p:nvSpPr>
        <p:spPr bwMode="auto">
          <a:xfrm rot="10800000">
            <a:off x="898634" y="3269893"/>
            <a:ext cx="534969" cy="64589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A66AC">
              <a:lumMod val="75000"/>
            </a:srgbClr>
          </a:solidFill>
          <a:ln w="12700" cap="flat" cmpd="sng" algn="ctr">
            <a:solidFill>
              <a:srgbClr val="4A66AC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ru-RU" sz="1000">
              <a:solidFill>
                <a:prstClr val="white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44606" y="1500180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ЭЛЕКТРОННАЯ БИБЛИОТЕКА ЛИТРЕС</a:t>
            </a:r>
            <a:endParaRPr sz="2700" b="1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1703980" y="2028604"/>
            <a:ext cx="5800589" cy="6951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" name="TextBox 8"/>
          <p:cNvSpPr txBox="1"/>
          <p:nvPr/>
        </p:nvSpPr>
        <p:spPr bwMode="auto">
          <a:xfrm>
            <a:off x="1169926" y="2420727"/>
            <a:ext cx="20315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100" b="1">
                <a:solidFill>
                  <a:srgbClr val="3D4FA9"/>
                </a:solidFill>
                <a:latin typeface="+mj-lt"/>
              </a:rPr>
              <a:t>Выдано</a:t>
            </a:r>
            <a:endParaRPr lang="ru-RU" sz="2700" b="1">
              <a:solidFill>
                <a:srgbClr val="3D4FA9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737652" y="2420727"/>
            <a:ext cx="20315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100" b="1">
                <a:solidFill>
                  <a:srgbClr val="3D4FA9"/>
                </a:solidFill>
                <a:latin typeface="+mj-lt"/>
              </a:rPr>
              <a:t>Пользователей</a:t>
            </a:r>
            <a:endParaRPr lang="ru-RU" sz="2700" b="1">
              <a:solidFill>
                <a:srgbClr val="3D4FA9"/>
              </a:solidFill>
              <a:latin typeface="+mj-lt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320296694"/>
              </p:ext>
            </p:extLst>
          </p:nvPr>
        </p:nvGraphicFramePr>
        <p:xfrm>
          <a:off x="172653" y="2836225"/>
          <a:ext cx="4026065" cy="348258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482761343"/>
              </p:ext>
            </p:extLst>
          </p:nvPr>
        </p:nvGraphicFramePr>
        <p:xfrm>
          <a:off x="4791244" y="2936665"/>
          <a:ext cx="3924336" cy="3352924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224659" y="1519970"/>
            <a:ext cx="8919341" cy="914609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ЭЛЕКТРОННАЯ БИБЛИОТЕКА ЛИТРЕС</a:t>
            </a:r>
            <a:endParaRPr lang="en-US" sz="2700" b="1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(финансы в тыс. руб.)</a:t>
            </a:r>
            <a:endParaRPr sz="2700" b="1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1784034" y="2438442"/>
            <a:ext cx="5800589" cy="6951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36571785"/>
              </p:ext>
            </p:extLst>
          </p:nvPr>
        </p:nvGraphicFramePr>
        <p:xfrm>
          <a:off x="2088612" y="2882986"/>
          <a:ext cx="5634361" cy="3371319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05182" y="1404151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НОВЫЕ ПОСТУПЛЕНИЯ</a:t>
            </a:r>
            <a:endParaRPr sz="2700" b="1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2183311" y="1908453"/>
            <a:ext cx="4841931" cy="5482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" name="TextBox 8"/>
          <p:cNvSpPr txBox="1"/>
          <p:nvPr/>
        </p:nvSpPr>
        <p:spPr bwMode="auto">
          <a:xfrm>
            <a:off x="1449219" y="2005108"/>
            <a:ext cx="680349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>
                <a:solidFill>
                  <a:srgbClr val="3D4FA9"/>
                </a:solidFill>
                <a:latin typeface="Calibri Light"/>
              </a:rPr>
              <a:t>Величина совокупного фонда – </a:t>
            </a:r>
            <a:r>
              <a:rPr lang="ru-RU" b="1">
                <a:solidFill>
                  <a:srgbClr val="2F956C"/>
                </a:solidFill>
              </a:rPr>
              <a:t>391 503</a:t>
            </a:r>
            <a:r>
              <a:rPr lang="ru-RU">
                <a:solidFill>
                  <a:srgbClr val="35B170"/>
                </a:solidFill>
                <a:latin typeface="Calibri Light"/>
              </a:rPr>
              <a:t>                    </a:t>
            </a:r>
            <a:r>
              <a:rPr lang="ru-RU">
                <a:solidFill>
                  <a:srgbClr val="3D4FA9"/>
                </a:solidFill>
                <a:latin typeface="Calibri Light"/>
              </a:rPr>
              <a:t>(2266 экз. (0,6%)</a:t>
            </a:r>
            <a:endParaRPr/>
          </a:p>
          <a:p>
            <a:pPr defTabSz="685800">
              <a:defRPr/>
            </a:pPr>
            <a:endParaRPr sz="135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ru-RU">
                <a:solidFill>
                  <a:srgbClr val="3D4FA9"/>
                </a:solidFill>
                <a:latin typeface="Calibri Light"/>
              </a:rPr>
              <a:t>Новые поступления -  </a:t>
            </a:r>
            <a:r>
              <a:rPr lang="ru-RU" b="1">
                <a:solidFill>
                  <a:srgbClr val="2F956C"/>
                </a:solidFill>
              </a:rPr>
              <a:t>14,4 тыс. экз</a:t>
            </a:r>
            <a:r>
              <a:rPr lang="ru-RU">
                <a:solidFill>
                  <a:srgbClr val="35B170"/>
                </a:solidFill>
                <a:latin typeface="Calibri Light"/>
              </a:rPr>
              <a:t>. </a:t>
            </a:r>
            <a:r>
              <a:rPr lang="ru-RU">
                <a:solidFill>
                  <a:srgbClr val="3D4FA9"/>
                </a:solidFill>
                <a:latin typeface="Calibri Light"/>
              </a:rPr>
              <a:t>                           (-384 экз. (-2,6 %)</a:t>
            </a:r>
            <a:r>
              <a:rPr lang="ru-RU">
                <a:solidFill>
                  <a:srgbClr val="629DD1">
                    <a:lumMod val="75000"/>
                  </a:srgbClr>
                </a:solidFill>
                <a:latin typeface="Calibri Light"/>
              </a:rPr>
              <a:t>                                          </a:t>
            </a:r>
            <a:endParaRPr sz="1350"/>
          </a:p>
        </p:txBody>
      </p:sp>
      <p:sp>
        <p:nvSpPr>
          <p:cNvPr id="10" name="Стрелка вниз 9"/>
          <p:cNvSpPr/>
          <p:nvPr/>
        </p:nvSpPr>
        <p:spPr bwMode="auto">
          <a:xfrm rot="10800000">
            <a:off x="5722467" y="2101461"/>
            <a:ext cx="403376" cy="25441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 w="12700" cap="flat" cmpd="sng" algn="ctr">
            <a:solidFill>
              <a:srgbClr val="4A66A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ru-RU" sz="100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5722467" y="2544115"/>
            <a:ext cx="403376" cy="31507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ru-RU" sz="1000">
              <a:solidFill>
                <a:prstClr val="white"/>
              </a:solidFill>
              <a:latin typeface="Calibri"/>
              <a:cs typeface="Arial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31090595"/>
              </p:ext>
            </p:extLst>
          </p:nvPr>
        </p:nvGraphicFramePr>
        <p:xfrm>
          <a:off x="762388" y="2701651"/>
          <a:ext cx="8177158" cy="381201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04813" y="1322497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/>
              <a:t>РЕЙТИНГ В ОКРУГЕ ПО ОСНОВНЫМ ПОКАЗАТЕЛЯМ</a:t>
            </a:r>
            <a:endParaRPr sz="2700" b="1"/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79380" y="1919092"/>
            <a:ext cx="7970206" cy="1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" name="TextBox 8"/>
          <p:cNvSpPr txBox="1"/>
          <p:nvPr/>
        </p:nvSpPr>
        <p:spPr bwMode="auto">
          <a:xfrm>
            <a:off x="304801" y="2065361"/>
            <a:ext cx="90133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2400" b="1"/>
              <a:t>Число пользователей библиотек </a:t>
            </a:r>
            <a:r>
              <a:rPr lang="ru-RU" sz="2400"/>
              <a:t>– 1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/>
              <a:t>место среди районов, 4 в Югре;</a:t>
            </a:r>
          </a:p>
          <a:p>
            <a:pPr defTabSz="685800">
              <a:defRPr/>
            </a:pPr>
            <a:r>
              <a:rPr lang="ru-RU" sz="2400" b="1"/>
              <a:t>Число посещений библиотек вне стационара – </a:t>
            </a:r>
            <a:r>
              <a:rPr lang="ru-RU" sz="2400"/>
              <a:t>1 (2) место среди районов, 1 место в Югре;</a:t>
            </a:r>
            <a:endParaRPr sz="2400"/>
          </a:p>
          <a:p>
            <a:pPr defTabSz="685800">
              <a:defRPr/>
            </a:pPr>
            <a:r>
              <a:rPr lang="ru-RU" sz="2400" b="1"/>
              <a:t>Число посещений библиотек в стационарных условиях </a:t>
            </a:r>
            <a:r>
              <a:rPr lang="ru-RU" sz="2400"/>
              <a:t>– 2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/>
              <a:t>место среди районов,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/>
              <a:t>5 место в Югре;</a:t>
            </a:r>
          </a:p>
          <a:p>
            <a:pPr defTabSz="685800">
              <a:defRPr/>
            </a:pPr>
            <a:r>
              <a:rPr lang="ru-RU" sz="2400" b="1"/>
              <a:t>Число обращений удаленных пользователей - </a:t>
            </a:r>
            <a:r>
              <a:rPr lang="ru-RU" sz="2400"/>
              <a:t>1 место среди районов, 2 (3) место в Югре;</a:t>
            </a:r>
            <a:endParaRPr sz="2400"/>
          </a:p>
          <a:p>
            <a:pPr defTabSz="685800">
              <a:defRPr/>
            </a:pPr>
            <a:r>
              <a:rPr lang="ru-RU" sz="2400" b="1"/>
              <a:t>Книговыдача</a:t>
            </a:r>
            <a:r>
              <a:rPr lang="ru-RU" sz="2400"/>
              <a:t> –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/>
              <a:t>3 место среди районов, 7 место в Югре;</a:t>
            </a:r>
            <a:endParaRPr sz="1600"/>
          </a:p>
          <a:p>
            <a:pPr defTabSz="685800">
              <a:defRPr/>
            </a:pPr>
            <a:r>
              <a:rPr lang="ru-RU" sz="2400" b="1"/>
              <a:t>Новые поступления</a:t>
            </a:r>
            <a:r>
              <a:rPr lang="ru-RU" sz="2400" b="1">
                <a:solidFill>
                  <a:srgbClr val="FF0000"/>
                </a:solidFill>
              </a:rPr>
              <a:t> </a:t>
            </a:r>
            <a:r>
              <a:rPr lang="ru-RU" sz="2400"/>
              <a:t>– 1 место среди районов, 3 место в Югре;</a:t>
            </a:r>
            <a:endParaRPr sz="1600"/>
          </a:p>
          <a:p>
            <a:pPr defTabSz="685800">
              <a:defRPr/>
            </a:pPr>
            <a:r>
              <a:rPr lang="ru-RU" sz="2400" b="1"/>
              <a:t>Обновляемость фонда </a:t>
            </a:r>
            <a:r>
              <a:rPr lang="ru-RU" sz="2400"/>
              <a:t>–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/>
              <a:t>2 (1) место среди районов, 6 (4)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/>
              <a:t>место в Югре;</a:t>
            </a:r>
            <a:endParaRPr sz="1600"/>
          </a:p>
          <a:p>
            <a:pPr defTabSz="685800">
              <a:defRPr/>
            </a:pPr>
            <a:r>
              <a:rPr lang="ru-RU" sz="2400">
                <a:solidFill>
                  <a:srgbClr val="FF0000"/>
                </a:solidFill>
              </a:rPr>
              <a:t> </a:t>
            </a:r>
            <a:endParaRPr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3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1" y="0"/>
            <a:ext cx="9144000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12329" y="1312983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/>
              <a:t>РЕЙТИНГ В ОКРУГЕ ПО ОСНОВНЫМ ПОКАЗАТЕЛЯМ</a:t>
            </a:r>
            <a:endParaRPr sz="2700" b="1"/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586896" y="1945445"/>
            <a:ext cx="7970206" cy="1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6" name="TextBox 5"/>
          <p:cNvSpPr txBox="1"/>
          <p:nvPr/>
        </p:nvSpPr>
        <p:spPr bwMode="auto">
          <a:xfrm>
            <a:off x="402770" y="2085978"/>
            <a:ext cx="86288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2250" b="1"/>
              <a:t>Количество библиотечных пунктов </a:t>
            </a:r>
            <a:r>
              <a:rPr lang="ru-RU" sz="2250"/>
              <a:t>– 3 место среди районов; 3 место в Югре;</a:t>
            </a:r>
            <a:endParaRPr/>
          </a:p>
          <a:p>
            <a:pPr marL="0" marR="0" lvl="0" indent="0" algn="l" defTabSz="685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50" b="1"/>
              <a:t>Объем электронного каталога </a:t>
            </a:r>
            <a:r>
              <a:rPr lang="ru-RU" sz="2250"/>
              <a:t>– </a:t>
            </a:r>
            <a:r>
              <a:rPr lang="ru-RU" sz="2400" b="0" i="0" u="none" strike="noStrike" cap="none" spc="0">
                <a:ln>
                  <a:noFill/>
                </a:ln>
                <a:latin typeface="Calibri"/>
                <a:cs typeface="Arial"/>
              </a:rPr>
              <a:t>1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место среди районов, 3 в Югре;</a:t>
            </a:r>
            <a:endParaRPr lang="ru-RU" sz="16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cs typeface="Arial"/>
            </a:endParaRPr>
          </a:p>
          <a:p>
            <a:pPr defTabSz="685800">
              <a:defRPr/>
            </a:pPr>
            <a:r>
              <a:rPr lang="ru-RU" sz="2250" b="1"/>
              <a:t>Объем электронной библиотеки </a:t>
            </a:r>
            <a:r>
              <a:rPr lang="ru-RU" sz="2250"/>
              <a:t>– </a:t>
            </a:r>
            <a:r>
              <a:rPr lang="ru-RU" sz="24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cs typeface="Arial"/>
              </a:rPr>
              <a:t>2 место среди районов, 4 место в Югре.</a:t>
            </a:r>
          </a:p>
          <a:p>
            <a:pPr defTabSz="685800">
              <a:defRPr/>
            </a:pPr>
            <a:endParaRPr lang="ru-RU" sz="2400">
              <a:solidFill>
                <a:prstClr val="black"/>
              </a:solidFill>
              <a:latin typeface="Calibri"/>
              <a:cs typeface="Arial"/>
            </a:endParaRPr>
          </a:p>
          <a:p>
            <a:pPr defTabSz="685800">
              <a:defRPr/>
            </a:pPr>
            <a:r>
              <a:rPr lang="ru-RU" sz="2400" b="1">
                <a:solidFill>
                  <a:prstClr val="black"/>
                </a:solidFill>
                <a:latin typeface="Calibri"/>
                <a:cs typeface="Arial"/>
              </a:rPr>
              <a:t>Пушкинская карта</a:t>
            </a:r>
          </a:p>
          <a:p>
            <a:pPr defTabSz="685800">
              <a:defRPr/>
            </a:pPr>
            <a:r>
              <a:rPr lang="ru-RU" sz="2400" b="1">
                <a:solidFill>
                  <a:prstClr val="black"/>
                </a:solidFill>
                <a:latin typeface="Calibri"/>
                <a:cs typeface="Arial"/>
              </a:rPr>
              <a:t>Билеты</a:t>
            </a:r>
            <a:r>
              <a:rPr lang="ru-RU" sz="2400">
                <a:solidFill>
                  <a:prstClr val="black"/>
                </a:solidFill>
                <a:latin typeface="Calibri"/>
                <a:cs typeface="Arial"/>
              </a:rPr>
              <a:t> (2021) – 2 место среди районов, 5 в Югре.</a:t>
            </a:r>
            <a:endParaRPr/>
          </a:p>
          <a:p>
            <a:pPr defTabSz="685800">
              <a:defRPr/>
            </a:pPr>
            <a:r>
              <a:rPr lang="ru-RU" sz="2400" b="1">
                <a:solidFill>
                  <a:prstClr val="black"/>
                </a:solidFill>
                <a:latin typeface="Calibri"/>
                <a:cs typeface="Arial"/>
              </a:rPr>
              <a:t>Финансы</a:t>
            </a:r>
            <a:r>
              <a:rPr lang="ru-RU" sz="2100">
                <a:solidFill>
                  <a:srgbClr val="FF0000"/>
                </a:solidFill>
              </a:rPr>
              <a:t> </a:t>
            </a:r>
            <a:r>
              <a:rPr lang="ru-RU" sz="2400">
                <a:solidFill>
                  <a:prstClr val="black"/>
                </a:solidFill>
                <a:latin typeface="Calibri"/>
                <a:cs typeface="Arial"/>
              </a:rPr>
              <a:t>(424,5т.р.)</a:t>
            </a:r>
            <a:r>
              <a:rPr lang="ru-RU" sz="2400">
                <a:solidFill>
                  <a:prstClr val="black"/>
                </a:solidFill>
              </a:rPr>
              <a:t> –</a:t>
            </a:r>
            <a:r>
              <a:rPr lang="ru-RU" sz="2400">
                <a:solidFill>
                  <a:prstClr val="black"/>
                </a:solidFill>
                <a:latin typeface="Calibri"/>
                <a:cs typeface="Arial"/>
              </a:rPr>
              <a:t> 3 место среди районов, 6 в Югре. </a:t>
            </a:r>
          </a:p>
          <a:p>
            <a:pPr defTabSz="685800">
              <a:defRPr/>
            </a:pPr>
            <a:endParaRPr lang="ru-RU" sz="2100">
              <a:solidFill>
                <a:srgbClr val="FF0000"/>
              </a:solidFill>
            </a:endParaRPr>
          </a:p>
          <a:p>
            <a:pPr defTabSz="685800">
              <a:defRPr/>
            </a:pPr>
            <a:endParaRPr lang="ru-RU" sz="2100">
              <a:solidFill>
                <a:srgbClr val="FF0000"/>
              </a:solidFill>
            </a:endParaRPr>
          </a:p>
          <a:p>
            <a:pPr defTabSz="685800">
              <a:defRPr/>
            </a:pPr>
            <a:r>
              <a:rPr lang="ru-RU" sz="2100">
                <a:solidFill>
                  <a:srgbClr val="FF0000"/>
                </a:solidFill>
              </a:rPr>
              <a:t> </a:t>
            </a:r>
            <a:endParaRPr sz="135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7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Box 7"/>
          <p:cNvSpPr txBox="1"/>
          <p:nvPr/>
        </p:nvSpPr>
        <p:spPr>
          <a:xfrm>
            <a:off x="661662" y="1707797"/>
            <a:ext cx="13304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>
                <a:solidFill>
                  <a:schemeClr val="bg1"/>
                </a:solidFill>
              </a:rPr>
              <a:t>2022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12" name="AutoShape 2" descr="data:image/png;base64,iVBORw0KGgoAAAANSUhEUgAAAOMAAADkCAYAAABqi5P0AAAAAXNSR0IArs4c6QAAIABJREFUeF7sXQd4W+XVfnW1l+U9YjvejpM4kySQBAgjrLD3+KG0jJbSsltoKVBaKHtTdksp0JaW1bKTsEJCSELInk6897Zk7XH1P+dcyXEcOZZkObETfc/jxxl3fvd7v7Pec47M7/f7ER/xGYjPwEGfARmBsd7mO+gPEn+A+AwczjOQq5cjDsbDeQXE333UzEAcjKPmU8Qf5HCfgTgYD/cVEH//UTMDcTCOmk8Rf5DDfQbiYDzcV0D8/UfNDMTBOGo+RfxBDvcZiIPxcF8B8fcfNTMQB+Oo+RTxBzncZyAOxsN9BcTff9TMQByMo+ZTxB/kcJ+BOBgP9xUwjPeXQcZn+xGnNg9jGvtOjYMxFrPY7xqCDLxEaXmKh/AaFWRyyGQApRjQO3vFOLd5uEspDsbhzmC/8zVyGdyiH26fH/RnuSCDR/QfcqCUywRYPV2oMf8AvyhivGk6EjWZcUAOcy3FwTjMCQyeLpcBjTYv1nW6YHaLSFIJKEpQYoJJBYUgg0v0B5S6GN3woF1GBoUArG/9CJ9WPgS5TIEJKcdjbvaPka4rgM8fl5DRfpo4GKOduf6qKQCbV8RTW3rwcb2d/8fn92NKshoXFehxXJYOOoXAUnOsD1JPHV4Lvq3/K9a2/AcquRYenxMlScfg5MJfw6hKjQMyyo8cB2OUE9f/NJUgw9oOJ57Z0oOdFg+0JCYBuEVApwCuLjXh/AIDlAG1NQa3PGiXkAtymB0t+Kb+ZWzrXAKloIHo90IpaDEn+zLMG3c5vJyrPvY3ngM9yXEwxmDG1XIZlrc48Pw2M6p7PaC/BwfZjKkaOX4+0YSTs3UQx7hjRyHI0Warwdd1z6G6ZxUUglraeHwOZBkmYmH+bchJmBi3H6NYV3EwRjFpA08hyfh9uxPPbutBhdnDzpv+w+XzY4JJiZvLkzAzVQ2nb+xKDZVcjlrzVnxR8wTabLshF5T8qlS5RYQX09LPxkkFN0H0B33K+5/gPV5ZcnTRVnX4jjgYY/DtSf3c0ePGE5u7sanb3aem9r+0zSPivHwDrptoQrJagGuMrju1XI7tnd/i08oH4PE5IJMJfa/p9tmRmzATpxTejhTteIhDOHPkMjk8ogcuby/UCiOUgvKwtjfjYAwsJYqVyWUyjpnRIF8LOWHC8bnQOQ6vH/dv6MIXTXYYyN04YNB11IIMN08x4czxBpC0HIvykSTjDy0f4tPKP0EtN+z1ll7RDZM6E0fnXovytJMGVVWJLCBweKQTOzq/Rrt9N8YZylGcOA86VdKQII7B/jkqLxEHI6SgNWmOvW4Rdq/IICHvZ4JSgFYh478PFS80KGR4YksP3qrshSDIsC8cJcDOzVDjhslJKElQjjl1laSgT/RgVdMbWFH/yj5gJDWTQDY76xIcn3cNXL7QYQ5yAtnc3VhZ/zf80PoekwfUcj1mZl6AueOugFxQHZasnsMejCQISQKubnNiRasTTXYvS8NcvQKTklTIMyiQrpEjTasA2YYEylASjezET+tteHmHGc0OHx87cNB5RAj4xSQTLisyjjlnDqmVZlcbVjS8jC1tn0Ep1wx4RT9cPjumpZ+JM4vvhDsEK4eA6PLasKrxTXzf/C9Wc0lSekQXkjS5OG78L1GaPP+wVFcPezCSr6XV4cNdP3RiQ4cLBqUk0yTnvB9KmQzlSSqcOV6PI9I0SFbLmQImue/3DArs1/Z68Mimbqxtd0Gv3BeMdDSpp1OSVbilPAnlySqWlmNlKAU5mqwV+LL2WTRYNkIhqPZ5dJfPitKkBTi9+G6oFHr4+zllWD0VgG3tX2Bx5cMQZT7IIA+YBV4oBA1LxwXjrzksvbGHPRhJgFncIv6wrgsr25zQyWUS5zKAyGDEjEB7XJYW5+cbMDFJxfalt5+UpHPkkOG+DV34sM4a0m4MgpwAecMkEy4dY9KRnDcVXWuwuOoR2DydIE/owEEhjhzjVCwsuBWZ+pK9JJxSTmGRWnxR8zRqzWv3AjNtfD7Rjcmpp+Cs0rvg9pGHa+xsVLHYUA97MNIkqgTgozob/lJhQZvdB9WA0AQDkhw6oh95RiUuLTLg2EwtElRyiH4/25s09AoBf60w4/VdFjh9gCK0cGTpOD1FhZsmJ2HyGJKO5LxZ3/IxPqt6iO26YNZG/4XoFV1I1ozHseOvw4SUY/okHCmjfpkf65rfx5e1T4c8n4A8KXUhzp3whzgYY4HusXgNwgxJyNcqLPhXlZVVx4C2utfrcCaGCCjkwGk5Og5VFBpVnKZBUpKC/StbHXhumxm7LfvGG4MXCzqEfknSsdDIYB7tkQ6SggSW7xpfw3eNr7PDJdTw+T3QKhIxN/tHmD3ufHgCThxScRt6d2Bp1WNoc+yCXCbFJ/fMicgb3tS003Fq8W3wxCXjWIRSbJ6ZhCGB8Ikt3VjSYIdMJsMAAdl3I3LwkM04OVGFK4qNmJOulVg3fqDD5cNDG7uwrMUxqKpKF6LA/+w0NW6YlMhq72i3HYl5026rxdd1z6Oy51umwYUaQRtxVtZFOCH/Orh9PlZnyUGzuukfzGklPuvAQTFJYvPMzDwfx42/Fp7DMCUrrqb2WxUUvN/Z4+IQxaYuNwNsEE1TUlv9gEkt4KICAxbl6pj2ppELeHBDF/5T3Qu1nJSz0CMYv7xtSiLzVu2j3JETtBeXVD0Kq6cdgkwx6C7o8tkwJe10nFVyFzyiCKUgoKr7ByyufgS97raQtiZJVL0yhSXqzMxz4g6c2MiYsX0VtQC8X2vDX3da0Onc137cW7Xak0B8XJaGVc6pyWp8UGfDSzvM6HD6mBw+2KBMD/LSXleWiDQtSY/R67DgYH/zB2wvSpJt8Pdij2rycTij6B5oVTpYXWasaPgL1re+x4TyUMMrOpGmK8bC/FuRmzA1HtoY2zCKzdMzAUD040lOh7LxohtMXQ3eMcjWKU5Q4qICIzt13qrqRXWvdx9nUP+nJDuTQHjblCSckKWD1Ts6LUdSM0narax/Daub3xzUXgy+G9Hixptm4pSCO5Chz8XW9uVYXP3QPvS5/nNB5xQkHomzSv7A1Lj+IZHYfNnRf5W4mhriG5E0q7J48NjmbqzvdO1XXe1zQPglRzwBl9hw5OgJJ83W6hGZBPDjUtNeoZLRtHSkTI0qfFX3PGp6Vvdlagz2jESLS9HmsZRL1eVjafWTqOj6atDzKKwhil5MST8di4puZ9X2cAtr0FzGwTjIiiJ78eM6G17ZYUYrqav7UTf7ABkIgdDfwzicT3P4/Dg2Q4NfTk5CvkHBFQFG2yB7cWfXKiyuehR2ji8Obi/Ss5NUI2k6I+M8JGvzsLT6CUBGlQ5Cq7Y+vxd68sDm/PiwtRfjYNzPqg9ySx/f3I0P620QiEQ+Aighv41JKeDXU5NwUo4OlN0xmgYBiKT9muZ38XnNk1DLdWE/ngAFZIIAij0O7goj3q8D4/STcWrRb5CqK4wTxeOdi/ddYyQNN3eRd7Ub23sGjxuGvToHObDXI+JnZSZcVZrAfpHRJByJS9rjbME3dS9ie+fSQR0woV4taPf1T7Pa9zg/vD4XylJPwlkl97C9PTbzWYa7CuJq6pAzSOoqqar/quqFyyvZg7EeFHM8Kl0DIgGUmlSjKpuDvKi7utZgSdUjsHo6hlRRI50bUlF1ikQclf0jzMo677AMaQTnLG4zDrF6iNLW5vThwY1dWNXq4pSqWA+KV+oUMtw2NQln5OpBTp3RMEgxJ87tmqZ/4cuaZ6FWhGbdDOdZWUU1TMYpBb9Bmv7wVVHjNmOYq4jSoz6oteKVnRa0h+nMCfPSfYeRqnrVhARcM8HENtpoUFXJi9rpaMSyuhfYGzpYjDDSd91zPKmobkxMPQlnltx9WKuocTCGuYrIM+rxAQ9v6sTiBgeU8tg7c0hVPSKVEo8TMSlxdKiqwRIbxLpxeM0hmTNhTmHIw3x+NwzKNMzPuRrTMhYd1ipqHIwRrCQqmUEJyM9s69kvCTyCS+51KElCIqcTPe7cfAN6PQc3xMFOF78f3zW+gW/qXxwy0B/Ne1OgP980B6eX3AO9MumwDPT3n7e4zRjmKiJLkcgAVKj4vRornxVuLDHMW4BU1asDqipd+2CqqnuI4c+hqmclJ/7GcgSJ4UdkXogF468+LInhA+czDsYIVhh5VqkaABHJd5rd+5RkjOBSIQ+1+/w4PlOL6yeZkG9Uct7jwRqkom5q+wJLqx+T4oT9qsDF4pmostw442ScXHA7MvTFhyUXNQ7GYaykoHQkmtx/a6wSESCGzlUiimfrFLipPBEnjNNxy4CDIR2p1o3N3YXl9a9gQ9v/oIog0B/O9FL8kcA9I+NcnJB/PbxMf4uPuGSMcA2QdGTbcWs3dlu8MZWOUhs5P4c3Li9OQIZWarvGTM0DICSlUIaMKx9s61iBJdWPwu41c3ObWA4KZ2Tqy3BSwa0c1og3y5FmNw7GCFdZsCrAwxu7uVQHeVZjKBwZdFTcKlMrx+njdTg5R49klZxZKSQlY43JIACZ9xIoOmz3dOPbhr9jQ+t7IyIV6S2mcuXxGwMlS2L9VhF+1FFyeByMUXwIijsua7Zzb40aq3ev3hpRXG6fU8hUpHL5JIXLElW4MN+II9M1UMlj04SVtw8SuSxxfXwvi7sNdeZ1qO9dh1bbLi44RTS1mNuKohPpumKckHcz8k3T4Y23kOv7/nEwRoEeYsSRJHlwYzc+qbeHlWIVxW04pYrURqNCwOw0FS4sNGJiIjWaiU5K9klBP9Wb8cPsakaVeRVqetag01ELj2jnOjdUqJhAGKr6WzTvETyHunGQF7U89QycWngrxL4ez8O56qFzbhyMUX5LosUtbbDjhe1mNNhiLx33LGCp2JVCJuNE5EU5OpyVp0eKRhF2/mN/SegRnWjq3YYdHUvRaN3MwXy31w7iiFI1cAmwI0DA5arsTqRq83Fc3g0oTjwyLhUHrL04GKMEIy1XKkpF9VaXNtr7ih9HebkhTwsWwSLyAamsVxYncCEreobBPK5BENLvXlc7dnUvx66ub9DprIXba+UiUQxAGVV8jaXlu+/rkCZBSceT007FaUV3AH5Jv4iPPTMQB+MwVoNOKcNrOy1cJ5Wqu8ljGecY5Lko/EEhlUKjglsEUAgk2Cuk/ykELpJwTo8FO7q+xJb2T9HtbACxXkhVJA/pSEnAUI9OscokTQ4W5F0v1VMdpA/HMD7HmD81DsZhfMJgvuNTW7uxtcsDzQhkdIR6PKnOqh8mhZwry11QoOeCysGCVqxqAqjsWYUfWv6DVlsF17AhSURZ+iMtBQc+s2QrejE59TScUngbAAqVxKXiwHmKg3EYYAyGOe5b38XFq6iieCSjbzkOErJgxZEcnyEuyk10RD80ggwXFRo4LqlXCvD5ZeyA2dT2Ib5v+hd6Pe18thQrHFlVdLB39/qcSDeU4oT8m5GXMPWwJ4QPNk9xMEaCngHHUr8Ns4tyHbu5aDHlJIYzgu0Cwjl2L9UzcPn+dyFAkh35oxIjLi0iQMqxpX05l9A3O1ugkKsjkITS9jCYzIpGokoqsRIzsy7AgtxruONXfISegTgYh7EyyKP6eoUFb+zuhc1DNuP+LxYEIf0mIVpsVHJ78Uydgtk21OPD6ZUkHlVI63SKqLR4mAfbEWh1PBDuFC6kolbjtHLcXJ6IM/MN+KTy7/iy5hloFaa+eOK+TxYAxSDY6F/6Yh8QytgiDWvmCIwqQYejsi/H3JxLucJ4fMTBGNM1QCyZRqsHD2/uxpo215BSMdhfI00jx9x0DY7J1CHfKOemrEQiIPtTqtkqVSonm9AtAnaPyBzVNoePW5VvN3uw2+LmAst0HPeXDDTvoVYBVPJxfdsaLKt7Hm22SsiFUFS2/giUcUYGlb4wKFOgVyVDr0rhfhlaql8KwOpuh8XVim5XA7ocdVxASqCeW0wcGAqUtLE4MTl1EU4v/h2nSR2uNW6GWoBxyTjUDA3y/yQV/7LDjDd398JFHaf2IxWJW+rx+XF0hgYXFxkxIVEF6nTcbPex5KNBoMzSyVlCkreUwhVBm5Qy/6mKHJXjoDQrAid1uXL6RK4mR60BTCqBpWySWgG3z8Ml+DvsNbB52uHxuuAS7UQV4OpuVCSYGtdQG3CVXA+FoGRVkvotUncp/i2jP0vNaahVG4VByCPa7WhARdcy7rdhdXfwMUNJSbdoQ65xJk4r/C2StTlxLuogayoOxijASFKxpteDRzd1Y13H/uviEIg0cuDMXD0zaKgjMhHN36vpRa3Vy6CiQSouOWOmpahweq4eJSY1S8egiUXAJBuVpCdXOA/kOxIhgIBLzxSUvhQ7JJIASU6K7RHlLUjGJlYNOXPIqxrMOuF+lP2cSHQPKm5OXtgOeyVkMgVzVJM1uUjWjofLa0WHo4adRNs7lvB998fWoYx+kzobx+Rei0mpJ8QdOHEwRoG6QU4hR82L28345+5eViUHk4oEBgLYFcUGXFhkZOn3dlUv/l1lRaPNy2AJ2pkEBgIVdTymtuWXFRuxKFcqADV4UH+Pt7U/mIKPHYw1DnwNVhNZU927LKLU9s2JXd3LsKPjC/S4muDx2fkmDGJBiXRdKWZknoM80zRYXT3Y2rEYP7S8w9xWxYA2b8H7+kEdihU4IvMCnJD/s7jdGAdjbMBI0qnD6cUDG7qxstU5aLtwAhClQ1EzHCo0RWGHN3ZZWK3tcVNnptC5kARQqoeTrZNzu7gTs7WgChwj7YSk+qh2jwXrmt/Bhtb/wu7tZv6qIEjsdClrRCILJGqyQS3fZmedA4/owdb2L/Fd498YvKTehhounx1lycfjzNJ7Gdh07fjYewbiamqEK4JsxXerrPhrhQWdrsHL/pMtR+rmzzlrX4VlzTY8vcWMCos7rHgkAbLMpMJN5SbMTtPCPoJNceSCALunB983/4fBSGRxpZwI6fs6Z8gBQw6ZJE02js79GaZnLITb68XmjqVYUf8y7J4uCCEkpDtYkrHwds7aIGDHRxyMUa8BTvQV/bhvg8RHpV6MoXyJBKTpyQSkJJQnqThUQaU63q229nlNh3oIkhvkSb2mzIRrSk3cgnsksv5JlVXIBWxpW4ol1Y8xXY6alu5vMM/U50ROwjQcn3cDxidMhNvnxobWj/Btw6vM9hloQ1L/RYMyFfNzrsL0jNPHYM0bYl8IrN3LWKrHvjpBXDIOhYp+/09xwFWtDjy91YyqXje0IQKLREnL0CpwwyQT80YJwNu6qW6OGes7nWFJxeAtyWu6IFOLX05ORIFBOSJNcajEhsXVhmV1L2FLx8fsYQ1nEL2NCObU3PTY3Cs5JEMSc1XjP7Cy8e/7eFmDzXBmZl6IE/J/OsbsRjn81F3MsRNKVx1chtnwyxNiTuk7YGCkRSl574jALH1ushuCtlWfTyGclXAQjqFHpnggeVDfq7FBELBPIxx22MiBayeYuNwieTQJr8uaHZxqVd3riSgRmSRqgUGBG8uTMD9DMyLdjaXy/d/ji5qn0ONq4BBHuIMk4MSUhTi16Hao5Aa2g9ttDdwgp9q8ep9W4yR1uaNx6e/gJvSOAX6qnzJaRDf07X+HvuN1CKIN9qTzYcm+A5CRPR07CXlAwEhOD2oJ1tjtRG2HDR1WN7RKBRL1SqQYVMhL0UGnknOTUqJL0e/RZt/TO5CNeN/6TnzX6oJBubeCKpXE8HMmxY9KJIeN2+eHVi7DZw02vLzDgka7N6zWckEwkJQNgnFuhoYzQ2I91Ao5trR9haXVj4dUL/d3P7doR65hOk4suBWZBrIDRQ67bG3/CktrHmdVtn9miNTReAHOLrkPgqAc5XVSZfALAmSeLiQ0PQlD11uQu+qZYuHSz0LbpK8AKl8ZQ9t3xMFIktDq8uAvy2rx3e5O9Ng9cHlEKOQyqJUCNCo5EjVKFKTpMHFcAiZnJ6AsywgNL2Zx1ACTGDLftDjw/HYzagdIOIKIyyvi7Dw9fjoxEaka6vQrAYfAuLiB2opbOJxBqm64g65RnqRkNXVGimZEGuJoFHJsaF2CJVWPcWZFJGlV5OjJTZiOE/NvRqa+hGOZVG/V7rGyM2dty9t7FT8myZhnmoVFhXciQZM5ep045O0FoLZ+D2PzU9BYvoIgWuGXqSETHfBqCtBathiiatzYASMB0esT8cCHO/HO2kb0ODxS4JoC1IE6L0E11aCWI9Wo5p+cRC1m5JtwZGESynNMUCsOPjAptvjsVjP+U9XLbJj+mLJ5/Tg+i7pIJXK9U3LgBAepbtu73XhqSzc2drkjapxDzJpjMzVc8j/PoGRHUKyHRi7HxvYvsLTqcXjFvSXZUPcKVgQ/qeA2JGtzA+Aiap+AavMGfFb1MCyu5r7OVcTiydRL2Ru5CVPgE0ebR1WShoLPIaml7W9C5dhElAb4A+q7THTCqy5C66TFEJUZYwOMrJkC2FRvwXWvrUeT2cmq6GCDVVQiSPuowy2QlqBCdpIW41N0mJlnwvySVEwaZ2Q+pJvricZ+YQ72bPQulJBx19ouLGmwsQq6x8nix4wUFW6cnIgpyWp+/v5WRHAeHtnYjf/W2lhSBm3m/XosiT3j9+OnZSZcUWJkgsBIvLJSkKOhdzu+qn0Wjb1bmAoX7nB6ezEx5SQsKr4LSkHNdDsacpkAr9+NNU3/xvL6l5n7St+U6HTUyfi48dejJHne6GLiBKShyr4VxpZnoDF/DrmnGX5By2AMeDnYRnQaj0FH6b/HlppKEnBrgxnXvLoerRYXq57hDIIZSVSPV6IUZ5hUDMrycQk4tiwNx0xIgVGtYHX3QKTkED2s1y3i3vWd+LbF2Vdig7ydU5PV+PlEE45I0cAXKBQ18B0pNrmixYEnN/eg2kots4dWVSkLZHqKCrdOSUJ5smpE7EV6TqLOEUi+qXsF3zX+HTplYjifiKUghUCor+K87Mv2CVWQutrtbMZXNc9iZ9dXzIENgnFB3s9RkjR/lEhGGUSShqIHuo63YGj/G9S2dRy6ILW0/5D5fRAFHXrTr4El5+4ASMeIA4ckAAHm8c924fVv61iaKYfKMxqwFILAJJuM7Bty9kzKMeLEiek4uTwdSTolnF7JthypQSopqaJ3re3Et60ODk84vCJnX1xVZmJA0q5BkizUCELvk3ob/rLTglaHb79ZHqSeEoeVCAPHZWp5Qxq5t5NBKQio7FmLz6ufQJezbh8v6L7v5IfTa0Vh4lycVvxbmFQZIcjf1H5cQLN1B76q/TPqLOs49pjCBal+gaKkow46GP0BdpG6dxX0HX9n21DhqoVfoFbp+woOmd8FnyINXXlPwpl0xh5pGaOFN+IOHKoL02Zx4rXldXhtRS0cHh80ysHV1f29F4FZUlGB8ck6TMlNwAkT03DqlAykGlXsRPHGqD9FnyrJUV5AKZP4qK/tsnAy78JsLS4uNHKmhJey64fQIYnITd7VT+tt+GelRBInAUnzQ2DlMLLfz7mJRBT4SYkJ8zM1HB4ZDOQxWgNSKpTfi81tS7G84WXY3J1QykM3upEKSzmRqSvDgrxfoCBxZqA8/77bhVTsSobqnu/xJanBlo3INR2BUwtuR6axbK+izCMVSA+9Owbihs566Nteh9b8CVSOzXzoQGm453w/ZH4P3LoZaC/9D0RlekztRbrPiIORbkIOmA6rC+9+34h/rKpHZZsdKgXl0YWntg6cUPrsBEpSZXOSdZiWm4AFZWk4pTwDWYnqiEBJTiYCBAlsjoMG4ofUj5GyJsjhRERwwlqV2YXNXW4GEdmHFNzfX3W2gc9Nzhyite0yu/FdmxPrO12cl0iSkO5NH2NaqhpHZ2gx0UQpTDJ22gyt1A4flhT8J8ratvbPsab5n+iwV7H9SN5V2i5ozimVinamwsQjMS/nKmQnlMMv7j8/kQBJAf/K7lXY0PY+0rRFmJf7E8gFDQR3E+TuFojKZPiU2RAVSoqA8U8sQwZ7ZkeASJxgrxO6rreh73gbKvv3EHzmAbbhvvMp87shCkb05PwetvRrg9vn8Ce+3xUOCBjpfkqFAKfbiw21Zny6pRUfrGvmeKNGIbB3NdpBoKSfcclaTMlOwHFlqSwps5O1cHuJtrW3Ts/OGEHg0AqZsF12L+o67WjucaG914k2s4vtW4vTwwAkkFAI5qiiZJw0KQ0peiVT4ihbI1gAKpJnJ5WXyAPdbhF1Vi/nKAYBl6yWI8+ogFEpcGhkBDXvkI9MZHGvz4Mm61bUmL9Hs3UbHB4LJxMTMCljY5xxEnKNM5Cmz2NtgIA21CD1lGxMs6sFgkyFJKUBqq73oO/4J4cKSC30KVLh1ZbBrZ8Jl34mfKpU3oRk3BRnuEq6ZBcSyDWWZdB3vAm15ZuASqoFhuolwu/oh8N0EroKX4RfkTQim8UBAyN9MFLVyInTbHZhdWUXPt7QgiVbW+HwiNAqpSYv0Q6KSTo9IsYlajA1JwEnTkrHWdOzkJqgYrCSlFEqZHC6RVS127G9yYIdTb2o7rCjvdcNs93DALQ4vDA7PPAOIGbPzE/EgxeWY1ZBImyUTTzMQRKXGsz0ZySR3UsgH0rlHeat93s6AYckv8PnQk+gtCMVuBIEBUzqLJjUaQwST4RhCZKw9M4iMbFsFUiuvQXqnk8A8lZy4NwPUZ4InzofXnUBXLrpcCWeCpdxBj9vdNJSBj+pPCJAdqG2+0NoLF9CZd/E7JnBVdIBUyS64VXno6vwJbgTjiKCcgw2iH0/wwEFY/D2KoXADWMq22xYXtGJD9c3Y2VlF+uC0dqTwWt7fCIcbh+HRY4qSsI5R4xDeXYCqtvt2FBvRnWbDQ3dDmYDNXY7YHN5WTLTRiGpqeR46E/ZA5MWLpqdg9sXlSInWctq8KE+pCTkvUvocDmQIdTSIedFJofgbkFi/e+h73gtwPEMnOX3gdRBkEooN8GjLWdJ6UxcCJdxAUSlDjLGwVCboQCRQkg+QNO7DNqeT6DuXQmlfQtfXwqLJJv4AAAgAElEQVRXhLfzExVOlOtgzr4bvRnXBxT2kfn+BwWMwQ9G6h9pIFsae/HltjZ8sL4Z25t7GaiRel0HLgKShgRMYvPkperQZnGhqs2GbrtU5iK4IRAABxvB2OeZ07Nw40lFKErXS4ygIVdc/IDBZ4AC6zJoupciueZGKDxNoSUUAVO0swTzaCZIoDQthCPpdIgKY2hJSdJOAGQ+EWrLl9B0L4bGugIqx1Z2UO0dMxz6G1Eogyx2R9IZ6Mp/NrBxDLURDH3dwY44qGBk9UMGVlFJmv1Q04MvtrXhow0taOt1sZQKb/8afAJIdSVQkuQjAIZb9ZtCMiqlgEuOzMbPjy8MSESykeJQjH65SWf6ySkkEsvlTSQ2/gmCrwf+QZKSabemY0kaetV5cBmPZUA6TSf3SUrKqKAfcsxozF9Ba14sSULHNqmaAbdAj9RZGPCeaieis+AleAzTYmS/Dj57BwWMXGiJPZiSakhqvVoOaGXA6gYrfv3WZmyoM+9lTw13AYR7Pkk+sgknZBpw8ZHZuOSoHKQZNbxZxEfsZoBifDKfDQnNf0ZC82OsmmJQQEr3JSoaSTivphDOhOPhSLkATsORINaMyroGKts6qGzroXRsl3IPGYTRbecy0QVRkYSu3IdgT78UMvamjYx6GpzVEQdj0HsZDB+wPS0CHVYP2nqdaLe4WIWk3+29LtR3O7GutgedVrekikQ3lxGvGhJ4drcXqQY1TpycBlJN5xenQKOifhUj+xEifthD5AQCpOA1w9j8HIxtL0HwdgZUyf29IElKAqUIj3463LopUDgrWQoKnjZ2CPk5OTr6hSMjlVamgDX9GvTk/BGgcpf7eI1lLOGDtyHJzHcUydkU3cY9YmAkm0+jpFLzQH0XOUwcaDY70UI/PS4GW5fdjW6bG130Z5sHPTYP22N6NRU/in4yI12rQa7rUUUpOG/WOCycnIYsk4bZQ1R9LT5GbgYYkD4bDG2vw9j6Z8hdVfAL4SQ4B0ApugBKxyLq2lAhinBew09dIyX+aVfB8/Cpc/Y4jNgDK6nEtFCVrkbeCGRiL2Q+JwPYq5sCj6YQskA4JJxbjphkJBBR+KKuy4GVFZ3skKE4Hkk9CiHQbwoj0MvI5UE1NaCyxsBGjOTl6Vjyphak6XHm9EycOSOLY5UkBwmI8XFgZoBVVtEHXdf7MDY/CZVtLfxy47CkW9RP7nfDqypAd/7TcCYukEKckp8Rcq8DCsd2KO3boHBWQOncDYW7DjLRBpnPxc9LjiZz9u/g1ZYGHiH8zTymkpG8o26PiC+2S06Y73Z3sUSkQZJSUlWln9EwrE4vpuaacN3xBThjeha0KgF2N7XVHg1Pd3g9A2XU09CYlyGh6SHmifrlVKoyUsdL9PMmEcG16M34Obrz7oJAZTgd1VA6dkg/rl0sCRWOXZB7GgOGLFVGIHWVCiR5AEEN87jbYcn6FUvsocMwe543JmDkArtyGarbbXh7TRM+3tTMYQQqdERUuNE4CIizCpJwyynFOH5iGj8iqavxcRBnIKAGqqybkND0CAfpeZFHUApkOE9PtqJPkQRb6uXwakqlmjfOCiicu6B0VQE+K4ONnodU0n3sUrIVBRWsKRejZ/wj0rER2I8xASMJOrIB7/9gB/63rpl1agpXjNZhc/swtygZvzqthH+TZ5fegR6ZNhaCJDmZiNhNAI1LygP4JckLSh52Zz2MLc9D3/kPyL1dYTh2YvGMRIxVMOFA5rND8LRIdW5kKvi51cH+BQuBWRQ0sGT9Gr2ZNwQ2kfCdOcMGIxGrKVPiz59X4cUvqzgoTjzU0TqIPVOYpscfz5uIEyelsTFADqYtDRamyREVjfiyCVolyrONmJBFtotUVmOkB6nvxJnlmkFBKnIg4fpAJlOP9HsOff1A/RmvFYb212Foe4XDFZIdOdKDsrgDAIrIISTFJT2aUnQWvMJxSWkXD9/mGTYYaQGRE+SMJ7/DrlYrS0TOfBgO0XSE5pvmhjaKO8+YgB/Ny2GC9v9+aMaX29uxrbEXVe02zsLQKgSYtEpMJOL5hBR27GSSd3WEAEm2tlYpQ4/dx6p+l83Nkpn+nQp25SZrYdDIYXfHJkUs/OUxnABBJB+RYoIUKthzTjCtjOhvpK4mND8JtXUV/ILU8mB0DcmzS9zantw/wpZ+lQTCMEj0/d9j2GAk9Y5UuWeWVuKzLa3o6HUzOB1Epg7k6wWdNpQtcTAxanf5cOlRObj7rDJe6H9bXouXvqpGc48TaqWc07roobmUvQjOvTRqFLhoTjZuPKkYWYmavvca7mIgQFBKFbGCtjf1Yk1VFyrbbWxrk8pPEpoqt6UYVShK1XPpkdlFyUg1SHmbkarOvEeTFkbquCDjkpGkwDAfl14mAASucuenNm4BNd0n0f+C5UOG+94Dz+cEX5oLx24oHBUQfL2skopyA7yaYrh146VsC/NKmBp+D03vt6MMkCKIIOBTZqI38xfs/JFsxcg1qWGDMfgdyQ77oaYbTd1O9AayHzpt7r6APgX2ieJG3lYZZVAE+KcHyrNKi0yrFPDilTNw/KRUPPnZbjz7eSWzbbT7qc1DKjjFdq85Nh8/P74AiTpVoObn8JYl1QOyOn34fFsr/r26Ad9VdsHq8EJOlD1uRiqVfqT7E4iIX7ugLAX/d1QuZuQnMRFhKGpeUEkisFHpD6NaAIXDaZk09bhQ32VHl90DH6drSTmV9D1MOgUnb1MGDO1PlMVocYlweqmFjYTbYfvDA7ahwlkLXed/oLauYY8l5RZSaQtRboRXM4H5qEQUd2tzoO8kPusNUm2aIdg6w/s64Z3NpHbRBbf+CAahLfX/Aona4duJMZWMwYvRRyRpI+220i7cYfOgudvJkkf6caC11835gg1ddtR3Olglo2xwlVzKMRwpcJI0OWdmFu45eyKrgjf/cxNLIZJ8Q6ltVGRKpxLw8EXlzMyhdK1IJVNwnmhudGo5ajrseGdNI978rh51nQ7oNZQlMfgSJ+3D6fGx5/euM8s4JEOSe7BBz0dsJyqelaiUoc3qxrqaHi4M1mpxo6bTjqoOO38jD5ctIYoiuLJbkl6JwlQd8lO0SE9QY5xJjenjTchJ1KDH4+e2A1QhL3pASuwVYs2YGh6Arus94roBMipqRcnMAeqZ6GJytj35ApjH3QqvpgjG5meR2PgAVUka0qESHqSiOYpI7A6I8lQ4Ek9h76sj8TgOhUita6MbMZGMg926f1yRQEopOVa3yOlLlW1WBgMBgwgCDV0OdqRQPiEtCgqJDDdzI/hc9GlpwT1z+TScO3McbvnXJrz3Q1Nff8Jwpq7X6cVVx+bh5pOKuZwkkc8jGfQMtOEQQEiD+Os3tVi8uZUl3P4kc/97kCSk3M8FE1Jw11llXMZyIGc2uLEYVRII67sdWFXZjeW7uvBlRSd2tdrgIRDLBakTVpBoETDSguU/WCL7RAgKAUVpehxXmowFpcmYk5+EwnQ9LG4/N27tp+GGOR2Sc0Zp247EutuhNX8Ovzx0zRm+tt/FlBcCZFf+/YBfheSam6Hr/m+AexrmbWNymMheVgpfEEPHnnQ2HMnnw6dKjgmJfETBGOr9g6oQSUHSDh1uP2o6bdjdasOu1l7UdDhYYpIziPIOaY1QjiMdH+0gFSxBo8TfrjkCxRl6XPbi91hT1c1SMdxBtDhalA9eOJmz/okcEMkgtZQ2msVbWvGXZdXYWG/p0wYiuQ4BkjaGXy4sxO2LJrA0DSYjB6m8GTo5rA4PFm9pwydb2rF4WxvazS5o1Are4CKx20nCekQRTrcPiTolFpal4YypaTh5cjpSE9RotflY7Q3761C5fF8vTE0Pw9j4oJQ1P8TZlFNIdUt7M3+O7vH3Qdf5MVIrrwgkWx4Iz70kCSnE4dIfAWfCcQxCl2GyJNAjiCXu71sfcDAOfJggkZxsSIUcbEftbrNhY52Zf3a2WLG71SqlVFHJCmXkvFUKt1DN1ccvnQKVQo5fvr4BG+vNYUskemYCNC385340HWdMz4DFER4Y6ZlJ8pEG8J81jfjHd/XM0TWow98IBs4ZScNZ+Um4++wyzClKAjmmCIhk36Xr5GjucuD5r2vwyrf16KQWdFpFTNR/zmhxerktw4/m5uAXC/JQlGFAq90XptoqSUWNeTmSq38OhbsxEDwfajuiRGEL3LpydJS8zeppctU1UNvWxoaPOtjtqcK639kHQpfxGM5tdBlnSxpBhNUOhnrLgw7GgQ9IkpOlZqBExramXqyt7sbmRgt2BYBJCcK0w5ONGs6OTPVXTy5Pw+/Pmch1dyhFi64brnoYBCNtBKTqLpqaPiQYCRwS+8iP76sktfTzrW1wiyK0Cql8fLSDnFH03lR54PoT8ln1pzxtUkuplMiDi3fjg41tLAHVcqmNWawG3ZdrC/lFnFSWijtPK8b0vET0ehFG8SzynHphaH0RSbW3wi83hf1YFMOj0IE561ewZvwUxpZnkdjwB/i56HI4qyDcW1GYgqoNSPaqWz8NLsPRsCedAbdxVgCEh1DZjXCnhd3wTKmTweL0YVO9GWururGl0cKVykna0DEEksFUr6C9SOGJ208rhcXpxS/e2IBNdWboI1BTSSok65V44tKpnGJFEnx/g9RS2jSWbmnFy1/XMKmANo9YOagsdg8unz+ewzQJWgVSNQJ+qO7Gbe9sx7e7u2HQKFiTGKlBGwKFsKje0MPnTuCaQ1QPlkpzDHpbKrnBKVOPIaH58chCFIEsCFvqFegsfhq6js+Qtuv8iEpoDD4XUsCePKO0kKgGD5X8cOlnS55cQ6AOzwjVvgk+16iTjINNGElMUmUJmG29bizf2Ykvt7VjbS2FUxxcHiHU4guCkTypt59eipwkDa7+63p8trl1vyAe+BzkjZ2Zl4g/njuRJcFgycbkfCLJR/V93lrdgH+uamAVm3qJxHJQSIaq4N111gTMyTEwYeHGt7bi081tzB6KqbAYVI2jkIcXs8Yn4NlLyjGnMAmNNkllDgVIIoPLPa0wNT4AQ9tfI6S4iRxHt6ZdzmDU9HyP9J1nSTVzoiSTSwB08tv5VLnwaErgoQp1xqNAKqlHkyWVjhxhEI45MPZfD8E0LXJkLN/ZgccX70ZFs5XJ6qEWAXk+F0xIxT3nTER5tgHPLq3C00srYbZ7WVqFM6wuL351ail+elw+9wwJledIAXyyLUmtfuXrGnyxvZ3pgUSvi6WqSM9rJTCWp+PJiyeDSjz+5v3teG1VI3SkukfioQnn5fdzDMVCSUs4eVIqnr90CrKStWh3iCE1FQrwy93tSGh8AMa2lwOVu8N8AKpHI1PBmn4VugsegMq6Dam7r+QsCuaPhjvIDiQJCB9EZSY8miJ4NFQicjacCfPg1U6QdhKu3xqeXyDcWw913JiRjKFehEBpUAu4+/0deHNlHecghlIDCTjUp+Phi8u54DF5au/7YAeWbm3jGqr7Ux0JRATEKTkmPHJROWblJ4b0pOpVcrZHyYP5ytdV2NZkZZt0pFRFUlN/csx4PHJeGV5b2YA/fFjBXk2q9XOgh1S4C7j26Fz86ZwJsPmp+HII6UjsCWon3vqXgM0YPteUJKBPkQLLuN/AMu6nUFl3IqXqWq74tn8wBm1AkqB+iIoUeNXF8GhL4DYcAZdhPtuFLFzZMzoy9mA432RMg5EEgFwQ8NGGZjz08U6OX4ZK2aLFkp6gwvNXzGDvIzFO1lR344GPdmLV7i7mqw48j0BIsTa314eycUbcdmoJFk5K5xgoay2BQUAmiVjVasM/V9fjX6vqmc6mH4a3dKgPR+EGCjU8fckkKR/zzU3Y0WLbb5evoa453P+nUA+RBB44dwLHcptsvpBaiiiXQ9OzHKmVP4bc2xE2k4YSeN2GI9FZ+Fe4dYVQW7cipfInUDh3Dw7GACXNp8qETzUOPlUOPNrJcBqPhtswC3654qADsP+8j2kw0otQ0Jrq5/z0tXVYX9MDXQgQkOpIwP37NbNw/MRU9Dp9vHBJMpJE/b66Bx29Limpu59gIZI2hUSuP7EIx5SmsgoabLAT9JYSYEktfenraizb0cEUtliRFQYDCNmLcwpMeOyCiVi8tR1//GgXjFrlATETBzcfpUJel88Zh2cvLYfDL8AVQjoS80bwdsHY9BRMrc8y42b/kk0WqDquhiXrdvTk3M7fknIeU3ZdAYW7fpDzJaK2R1eO3sxfwq2byvYgl3JkOzDA8hnuLhTD88c8GPnDyAXc9I+N+HBDM7lxWHr1H1KxKR9evfoInD4to0/NJDWyrsOGTze1MgnA7PRKPE34kZGgxrRcE3e6orIcpIYF05joM5IdSM1fl2xuxQtfVqGixcZdmEdaS6SgP4UWHrmgDBMzjbjt7W3Y2WoLu91eDNfOPpciNtH4ZA3uP7sU5x+RjSZ7KOkoxRopgz6x/m4utcHVvQcJUXD5f5kSttRLYRl3J7zqbN4xVb0bkFZxMQRve0gwUhaFT5mGnvEPwZp2USA4P/oAeEhJxiBpgDyXTy7excR0UhsHgpF4nU9cOgXnzcpmXmkQWMypVQhMbu+2eTiATmCk1nMUHghVlIrioHTc69/W4oWvqrmolk4VfRA/EoAQH3VGbgIePm8ivtrRiT9+XCF5T0fBCNrXl8/Jxp8vKYcDwiDdloOUuJ3sWVVZV0LhbujHqJG6YpGN51NmMBXOkn17X6dgP6m65pVI23nuIBxV8rx64TCdhq6iV+GXUwuByOiLB2M6x7xkDKqqxGu9YRBmDS0SAuMfzp2Iy47KZTVyYD/HYM+LoCOS7MJQCb1cYkSQcb/Jp5fsBmWmDLclQSQfnhw3t55UiIUTU/GnT3ZjNanm+8k6Cefa5OCi+QgSLobjAiIS+aRMPTtyjpuYji4XVVsLNQItuz1maLveh67nM8g9TVw/VSZ6mHdK4QZH4slMPRMVpkDSL3mmReg7/oWU6p+FjDOSNKVYYXf+U3CYTjyoTplw5j94zCEBxqCqesd/tjABnLpE9e9sRWAkCXfbqcW46pg8dq5EW4KRpOjamh7c+c5WJiFEwm+N5MOEOpYkusvjwytXTOUmPtf/cwu3LY+WSEBmE2WDUAyU8iRJ7e6xe5gyGK26TfNK8eBbFxbg7tNLUT+II6fv/QJ1bwSvDQpOoerlsv4+JXWlmgJRqYWMe25Kkk2KVXZyjRxj24uswu7lt2WJKsCaegW6C57CAe37OMwPfGiAkQtiCfhmZzvufncbpyf1p7rRp6RFd+2CfPz8hAIk6yPPugjOM0mhe97bjr9/WyslTx/AmB4RD0rS9Xjs/IlYUdmF+z/chQR9dCoqL28RLMVOn5rOKVPEmf10KxEpLMNKJibpfdmR2Xj1ymno9kiJykMPqfZN/xEKSBSrVDgqkVLzS+4sJVWV23MeSUVy1nQWvgyvrjygnsY6yjv020RzxCEBRlZVZdQZ2Ief/W09lu3s3Iu3GmThXHxkDm45uRiZiZqoKsGRBLI4PLjxzY1YurWdaWgHclC884qjcnDJEVl44Zs6fLS5NWrCOTm0JmcZ8cRFk3DChBSY3SJMKgEbGsy44a2tWFVJnukIgun9JoKec15hEp64cBJKxiXA4oldw1eyF9WW75BacQkEqtZGscvgoOwOuRaWzJthyfnNAWPOxGoNHDJgDKqqryyrxnNfVDEvlLyswUGScdG0TPzm9FJ2zkRTz4ZszQ11Pbjn/W1YX2OOerEO/HikfrLNNkTtIIvNgycumYyiFB1ufnsrWixuVgkjHcE45e2nFuH+syew19PjB1QyGTJ1Al76phY3vbWVS5FEI/iJ8ZRiUOO3pxSyWdDqFKMkrA18s6C9+CZSqq8fYC9S+Qs3HKYT0FXwIkRVVkRlEiOdw5E4/pABI0tHQYa6Djtu+ecmrKvr2atcJC0QzpI/qwzF6QZ26EQ6yEv77a5O3Pe/HdjaaIko62Owe1GckrQsamkgtbHzc9LvQMVKsu98+MfV0zlOeu0bm9iDGw1Y6D7ZSRrcd1Ypzp+VjWa7j8FCIM3Qy7F8Rwdu/s9WVLZTu/fw6IL934/CL06PHzccn4fHL5yEuqHsxjA/RNBeNDY9goS2FwKEAWkzolAG1czpGv8QnImnjBmnTf9XP6TAGJSOj3+2C3/5pobJ3MEAPIHxlPIM/PaMCchP00VVvp8W5g/VkmSkfMjhejFpQyDblgjWRxYmMYVu2Y52fraBrdXJMZKkU+Kly8qxucmK3767DQl6Sh+KfFBYZn5JEu4/uwxT8xLRE/B40gaQoBZQ3dyL33+wE59ua4cuyvq3ZDf+eF4OXv3xdAY7+2CGOdhedNYhse5O6Ho+6iskzB2j5Alcxdsy7uYxCUSamkMKjPRCZNc1dtlx0z83YW11T5/0Imlwzsxx+PVpJVF3H6Zrt5qd+NW/N+Pr7R0ch4xmsFfUKyJRp+AykNcuKMCMbD2+rTLj7ve2YXVl9z4qMB0/eZwR955Rgq8ruvDEkkok6KJz3vQ6vLhwVhYeuWASEvRqLp8RLI1oUApwODz408cVeHF5LYxR0vrItr7giCy8euV0OIi+JxULHNYgMCodlUisuRXa3mWSJ9XvYY8pkQK68p4AxkhMMdREHHJgZOmoEPDK19VcPtLs8PLfqSod5f/deFIhMhKic+DQYtKq5bjvf9vx6jd1UvZ/hDEAknB+0Y/cFB3bUxfOyeY8SZfXj083teCJxbuxs9m6D6PG7vHhpLI0/OzY8XhvXTPeWN0YdViFpNb1x+fj0QsmcVKwS5QcLEzxE2QwKmV4ckkl7vrvjugB7/Ti5ImpePayKUhJ1HICdEzAaN+GlKrrobRv4icmArkz4QR05z0uNZs5iETvYe00h6JkZNtRJoPV6cE972/Hf9dR3BEcV6RM/yuPzuV6pAOD/uFOJAGbqHP3vEdxRktE0pHUT0rZmjHehF+cWIhjy9LYPqT4HlUBIDbPtkZLSBIB2YlXzs3G2dMy8PLyOizd1hG1A8lic+O3i0rwwLllaLDvafQT5Obm6OR4YVktrn9zc9ShE/LWHjE+AQ+dNxEzC1PQ4wpNHA933uk4kowq2yak7P4JlM4dfKrLOB89OffAZTx6zKqnwTk45CRj8MVokRNnkyhyVKLQqFXg4QvLcWRxMlzUaSqSVdDvWMoVJPfK00sq8cqyGnYEDeXkILWU1GSirZ0+PQM/O66AOyN7RD+XsCSyOtXG6bJ6Bs2vpGJWvzq5EHMLkvDw4kpsaCDQRu5coVchMN5zZin+cNYEDsoPHLQo/rqiDtf8fVPUYCSeanG6FvecXorTpmWhJ2aSsQJJNTdy/RuXYS4s2XfCaZw75oF4SNqM/RcW5fZ12jxYX2/mSmZlGXquCzrcvhWkmpJziIogv76ijkt5UM0e6rrVXxWj+7C3FGA79epj8nDB7Gwu2U+l+kkKPv9lFWePBPtVDrZHkA1296ISTMlJwH0f70ZFmzXqDl8UIrn3rFL8/kyJIRMKjK+uqMPVf98YtZOIbFyqqnDnqcW48MhsdLtiEGuUCZD5rND0LIbSuQv2lAvg1ZSMadW0/9wfspIx+JIKpRx+UYTX5oGMOJwUe4y2AnG/mSOgU7b9y19V46NNLejodXKRqmC6Ft2CJBfR5SZkGvGz4wuwoCwVcpkAq8uDr7a347nPq7iez/5q+ARvSXYeAWhilhH3flTBTXqiabdHW0Ovw8NhjbtOL0Wd1bdXeIT+f7xejr+trMdVf9sQNRhJE6CK5HecWsR84ME5qpGqKBKntW/X43SoyMNUkd71QBx/SINRUMrhtbrQtqYenesaMe7kEiSXZ7IDJWo9dS+VlcojylDRasVHG1vwbUUnzA4Pl72gzA6imM0tTsZJkzO4TwfZrVRMmah0L35VzWopqbjhxAoJjPefMwGlGXrc/UEFajsdQ6rHoRYQbRLEkLn/rFLcuahkUDD+/bsG/JjAGKXHlsCYZVLj9lOKcPk8AmMMJCO9ENVddbRB0bEJUBngTSyDqEk8JAB5yIJRUArw2Nyo+tcG7PrbWtgbLSj/9QKU/OgIKAwq+GPUUUpqCCNjQFFN0W67G1TfmGKCJi1VaJMC+JR0TJLsm4pO3P+/HdjcYGEHTLgeRgLjfeeUYQKDceewwEhV3e47ewKXWRxMMr7+XQOufG1D1OlZBMbMBDXuOKUIV8wfj85BszcikDnEQ/Xaod32Kgzf3w9oEmEv+zFs024EFLoxx7gJZR7I/H6/P5TtEME0japDZXIZfC4vdr32A3a//gPcVD3O70fJVbNRdu2RUCfrIEbBwNnfS0oRjn2hRSAMasVEEqBmso98UsG9LiJRMwmMvz+rFJOyjFzvhvpkDOU4CikZWU31BtTUwSXjayvr8ZMYqKm/ObUIlx6Zi65YOHAUcii6KpGw8nYoWlaz00bUpsA69SY4J18dcT/EUbVoD8nQBvWOEGSofHM9dry0Cq4OOwSVHD63F5NumM+SUWlQQYyRZIzkgxIYP1gvgbG6I0IwOjy46/QSTM024v5PdrOnOBIw939Otj/PlBw4A6lqsbIZyYGTm6TB704rxvlzYuPA8SvlULZsgOnLayE42iSV1WuHJ3kyLMc+A1/KZGAM24+HnJpKwGtfXY/19y6FZXcH5JQFT0RsKrh75/EoungaBJWCm7oc6DE8MHpxy8ICzC9KxuOfV+GHWvOIhDZI3aY440vLanHdMOKMFNoozdDh3jMm4KQpGbEJbRAYm9cicemVkHlsUsYGl3BUwFl6CXqP+iNk3HE12sDVgV4Re9/vkAIjOWzszRb8cNditK2sBdmNbMz5Aa/Dg9kPnYa8cycHmsoe+A/GampAMlLOZSSSjTy3l8weh/NnZHJpxk+2toHKQ0YzKM74m9OK8cB5E9E4IOhPU5asFvDM0irc/u72qB04FPQ/Mp+KZk3GpFxTzMCoalwN0+JLpbhiIH1K5nXAm1gKy+DQjqYAACAASURBVPxH4c2cM2al46EDRjLavCI2PvI1at7dAr/XB1kwhYqqunlEzH/xXGQvLIKXmtYceCwysTxaMFJcc0FpCn5xXB4+3NTGoYdoqwyQmvqzBXl47MJJsIsyOKkhbECeUKEtpV/Eo5/twoOfVkads0kFpk8rT8ML/zcVBr0a1gD/NZrNI3iOXyWHqv47JH56ESAoAjVz6MEptCHAUXw+eo9+VMruj0H4ajjPGs25hwYYZQBJxdr3t2DLUyvgaLFC3i8x1u/zQ59jwpzHTkfKjEx47QcnLjUcMJINVpquZy8odTl++LPoieJEUiAJS0TxpAQNegPOFdqfiChus7vxp48q8PKKuugB7/Dgklnj8OpPpsPi9SPQVT6aNdp3DtmMqsY1MC25QqoK3i+xmG3HlCmwHPc8fCYiAhycbzycFzwkwCjIBTg6bVhz20doX10HuWbvbAbynOYsKkP5rcfCkJMAH62MgaMv2BebGGSojzIcMFKMkmrVvHL5VFS02vDrtymFKrqsDVIhjypI4qJRMwqS0R3gjRIYTZRC1WLBPf+r4BIc0aaJkfS9+phc/OWKadx/IxYWep8D54trIDg79gaj6IGoSoC9/DrYp90QqDR9ENSfYaBx7IORpKJCjm0vfIfdr62Fx+rmbrt7tlNy3ngw9TfHoeiSGRDU/Zw3FCMkChsl85J3lb4d9esglVf0QyQqWwzVneGENrj2q8eHN34ynXmuP31zM9uc4RAGBq4PIh6km9Qc+L/kyByu/k2DXj9bL+eOylR6I9pKAsRCop+bTyjA/eeUscc2Ohbt3k/uV8ihbN+KhGU3QG4Z2GPDD5nXCXfW0ehZ+BqgpLhjLLaAYaArwlPHPBjJSWPe2YE1t3+Cnh2tUAyQigQmCmPMfeFc5PSzFxlwVHXT4YGn1wVbowWi2wulUQ1lggbqRA2UBjXbJbHyvA4HjPSsUuB/AqZmJ+C3/93BlLhoYo10LaLE3XBCPh67cDKsPgK6HzqlDAY58OhiSp/ayeT6aAaHNZI1zKW9YFY2OmIR8KfNguKMnRUwfvtrKNvXS3ZjvyHzueAz5KB3zr1w55825qTj2AYjiQUB2PDHL9heJNuQAv79B9uLuQF7cbpkLwaBaN7RhtqPd6Dlq0o4O2zMpKHa7zKlApnz85F/4RQklWey/RkLCt1wwUjl88+aloFrjs7Bm6ub8Nb3TVHbdAQYqv5916JinDs9C+TT0imAjza14p4PdqG+28nk92gGOW9OLEvBs5dOQUaSri95OeS1mMLUr0tX4JZUgp+1kn7SjYpRKcw1MKy6C6rGb/YBIx8rk8FZeC4sxzwheVxjqNlEMxeRnDN2wSjIWB1tWV6F9X/8Ara6HshD9dnwiBi3sBhTf70AhrxE+NxSXl3rqjpsfWo5ena0S57EAeYFXVvQKlB82UyU/GgmVInaYbN2CIz/DTBwaiNk4NBHpfo4mQkq7oW4qbEXv3t/O/fYiHaQHZpuUOL4CalMJtjeYsPS7e1otbiZWxvtoOrsV8/PxcuXT0NzoIFqaCBSaIbUSwepKCDJBkEllWyUq+Anipsg75NwBEZ5byNT4dQ1HwXAOKC8Izly0mag58TX4NeljylVdUyBkSUa5RPSb0pPcnpYPW3+YrdkJw40oKiMv9eH/AumYNIv50ObYWDDqGFxBbY9swKW3Z0ci+wLgfRbMSQJWdIqBUy+YR6KLpvBBILhcFqHC8agevnny6Yg3ajGDW9t4fStaNvABdsc0PlUK8hD2S0+qQB0tFCkDYNKWN5+UgFuXFg0aL8NLoXnsUPZsRGquiVQNX8Lua0JfrkafpUR3uTJLOE8mfPgZ/vPBwajrR269U9AV/EG/MKAAsZESCRVVT8O1tl3w1V41phSVUc/GAPgI5yR7Se6fSyhbI1mNH9dhaq3NsLVaZcC/AMHgdHjQ9H/TUfZdXOhTdfD0WbD6l99hLblNZDrlH0q62BSgMCs0Kkw8w8nI/f0CRCppmGUqk8swEjgu+boXJw3IxPPflmDJds6uLLccIbkcJE6cBGxfTiDVOnZ+SY8ev5ETM1LCh3sF+SQObuh2f46dNtegUASUXRzc1Ip4hlQXZVGuPJOg23GrRD1mfxYMrcV2i0vwbDhCfjlVJBrwPNSSENQwFF8EazzHpQkY5TfazjzEM25oxOM/C0oE0IG0ScyoLw2Nzo3tqB9ZQ061jfB2WqFz+llyTfoCICx5KpZmHDNkdBmaFHx13XY/sJ3cHcTZzU8BwU5ecafNRFTbjmW7c+QoZEwZj8WYHT7ROQla/H0xZOxrakXt7+3HVpldCUbw3jkiA4hQLu8Plx37Hg8ceFktDtFeAdGF+RyyOzt0G14FtqKN7nWKbeE45hhEFiBDU/0AnIlnAXnwnrUvfCrEmhHhqbiX0hYeQdL0VDkfKLKuTPnoOekfwB0zhiJOY4eMLIGyluzFFbw+JhP2rOtDS3Lq9G2ogb2NqskGd1edqgwYPsVKh5MMk647ihMuGo2lEYVVvzsPTR/WQlFBHl65E3VpOsx+8FFyDxmPDwhsuPDWbUExvfXNeHRT6R8xEjocP2vb3V6OWmXmt9QBse3lT3Dlo7hPP9Qx1D8ckq2EQ+fV4a5Jan7JhQT6Pw+aHa8AcPquyXosaq5nyF6AIUW9olXwTrrDl4f6qpPkfjF1fArBgGjzwlvQgF65z0Mz7ijpZjNGChUdfDB2M8GZCno9rEt17q8Gi0rqmFvsMDn8MDr8rK6wXFBKYlw6BGQjMVXHoGJ1x3FMcRvr3sPHavqOacxkkHxy7nPnI38c8sOOhidXh8KUnT48yWTsaXJil+/s/2A9IbcL2YCRZavO1YqXNzmFPeplRqMExpX3gFF+zpArgnrE8i8NnhSZ8ByzFPwZJRBXfcdEj+7OCBRQywEkoRyDZx5i2Cfej18xvw99LkBHtqwHuAAHXTQwBh0xpDUIVvQ1mBmADZ/XQlrTTe8djeroZIElALzYQFwwMSJHhHZJ5di6h0L+PxVN32AznVNEUlGJprbXJj73DnIO+vgg5FesZcy/88rw2mT0nDL29uwYnf3QZWONnewb2QZjixOQadzQGlGitcKAjS73oFp2Q3wKwiI4eyo1KHHDb8mBbapN8E24yqoGtbDtPQKCJ4BvTYGfHvyyoraDLjyToWz6EL4TIWSd1YWNE9Glz15wMEYVEWpLo3P4UXnugbUfboTXWsb4DI7JQD6REkF7V/rJMrdia6VOCkDsx48jaXhql/+D50bIgMjxxhlwNynz0LOKcUHXTLSVFC1uMvn5uDZiyfj3XXNuOO97SBA9O8vEuWURXwaeVCp3s+vTirAr08uRrtrX6nIdqHogW7rKzCs/j17TMMffrYtnfnnoOfU56Bq3ATT5z+G4Ozau/HNwAuShPSL8Ms1EDWp8KbPhDt3IVyZc+FXJweAGXB+jQI19sCBMaCO0sL2Odxo/bYG1W9vYvaMx+qCSHxRih1SfGuYHr3+34TuJ2jkmPfnc5A5bzy+uYZsxt3sIQ13SDajAbMfWoSMo3PhHYbNSFkbZDNGmlw88FmpdMaiaVl46PwyFCVpcM//duLJL6sZjJEWVg53HkIdR/Vnyal05dwc7jrllQnoDdV1iiSSxw7d5udhWP+YFEMMe0hUN2f+GehZ9ArUtaslNZW9rmFIVwYlrS81/AotfJpkeDOOZGC602dLG0OfE4keKugxP7Dc1pEHY8AxQ69Ftl/rimpUv7MZ5h3tcPc4JDU0wA8N+9tEciAlFnOW/zyU/fRI7H5jPXa8uIo3AMr0CGf47B4U/t90TPrFPAYl2bXRDOqrsWRzGx76eCd2tvQOq+MxsVyoac2dZ07A5HQt2noc+N3/duLN1Y1M7h5uiCKc9/NRgxu3iDOnpuPJiyYhPVGLjoHqafBCFM5w90K36c/Qb3wKfoU+nFtIx3B4wgdn0QUwn/AktLs+humrawf1pg56Yb4O+R7ATiG/Ug+fNh2ecfPhzj4B7tTp/O9Sc8oQ3t0RzrsbUTAG7ULyfhIIq/69ET3b2+DucXH5xBEFYb8vQoF608R0zHn4NChNWqy+9SO0r6qVGDtDlOcne1ZlVGPWQ6dh3MJC+BzRk4+JR7q10Yx7/7sDK3d1DcvGI57qdScU4LdnlHFbuASVgNo2K/7wUQX+u7EFSkEYVvB+KKSQRPSKIrccoLZyJVlG9p4OLktk8MsBbcXbSPjm5shsxkDs0F52JWxz7oF2yyswrrk3dJxxqAcP/r/fxxXl2NGq1POPqE6FJ6Uc3rTp8KTNDNiYqtDgZOkZkKLh3nOI40YMjMQRpY2ISl/sfmMdq6XOdtsej2iEPSqG9b7MxBEx/e4TUHjJdHSub2Q+a8+2Vs7iCOWdpQJWJLXlSjkmXDsHxVfMZBI5OYSiHfTKpELe9e5WvLaiLuqWbsSSocpzvzuzDJfNy4HV6eM9xaCQwWp349mvavDK8jo4PD6+XyylJBEECIhU6/XS2Vn4zSnFMFHzHJ+fvaf7Uxo5Bap5HRKW3wK5pWrosEZgomU+J3zGPPTO/RO8KdOhX3MvNFXvh6TDRf5tJP6rTPRK2CKJqdAx68enToE3dSp7cr3pM+Az5El2Jo+gitwvNiqJ8ahBGnswUqhQLsBtdaPmnU2oeWczbA09vIgPlCQM9UHo/rocI46471SOFTYuqcLWZ1ewusxg7D8Cae8Ko4pV24ILp0KpUzEBYbiDchLf/r6JVdWmHmdUsUaqe3rK5Az87uwylGTouYVcsE+GQSFA4ffhP2ub8MiSKtR0Opgux5oXtyaIfEicbanKHfFZsxM1nB71o7k5kCnkTAQfCoh8V1rITjP0m56BfvNzbL8N6VElqSh64co/A+YT/gwVgfnLq4f0pEb+loEzAioxkcyZDaTQQgxITr86Bb6EQngTi1hqehOK4TPkAhzvDACUf0l0zUjLScQcjAQ4Z5sVW55ejpavq+DqdjBvdL/B+ahnLrITSV1On5ePGb9fCGNBEizV3UwAqP9wO3qrO+H3kjQkZ40RaUeNR86ppUibnQu5VrEn3zGyW+5zNBGw23vduOfdrfhgfQsMWkVEAJHUQz/uWFSCXy4s6gNiYE/m+xlVVDrDj4oWC95Z14K317agwSyBktZIcO+RslRCvBBv7pLCyceTve/3I92ownkzs3DREVmYmJUAKARYAqppuCDnzIuuXdCvvR+a+qXwC6QGhsp2lJwoMp9byuCf9zB8yWXQb3wa+g1PDxrwH+bnGXB6QGoGAEozQZ5Z2kQoNOMXNJLdaRwP0ZANUZ0MUZcBT+o0+BJLAhtN+E6g2IExsPOaKzux5fFv2CYjaUSJvxGtttjO5t5XC6ie488px+Qb58GQY4TL7IGrwwaPw8OOGb/HB4VBDXWyFupELduUwyGHh3odImWvq+nGnz7ayR2ttERWH8IrSJ9UJGaS388JwbecUoL0BDUnGg8cdKxaLoNWLoPL5UW7xYkvdnbin2sasb3FCh/5nzhHaf+DgCiXyVCSrselc8bhlEmp3LNEr1HB4fNz7Zx+8mCoywWEhxRvVLau4+wLVevqAOF7IA74jeHOmAPbrLvhyZwOZdP3MH1zAwRbcz91MbzbxuaogJeV1FoGKM29XyK3EzVPUIC6K/t1GbBNu4njm+ylDTPJOWZgJBvR3ePE2rsWs0RktSiKFtSxmbTBr0JhCvKips/Px+Qb5yNpUtoep0M/zUJyvImsnsV6kA1Httz31V144MOd+L66u6+payhFkqQUdyQgIM7Jwc2nlCDDFBqIwWdltZVAqRAkULo9MNvdoK7F1Z0ObGro5T4fTRYXA5rsUPpcKqUcmUY1Jo8zcJOdolQdDGoFDDol9FolbB6p1XlYaulgExeQhHJzFdTVH0FT/S7kPdUSwGjiBQW8piK4ck/hzAtvaink5kYYVt0Ddf2SsG3NWH+3Qa8XjFGSJBc9DEzb1Buk8h9E9zuQYCSvKdlTO//yPSpeXQOf3Rs6iyLU2wRsEd5hw6W5DXOWWdLJZUicmI5JNxyNjHnjWaUgFXWEvdd9T05gJNWOyvxTYePFW1rR0OXYJ0bI0kkOlGebcPaMLJwyRerbQW3Rw9knCJR0H5VcxsBUCYDPJ3IrAuK40nXYwcMHSnahXBC47ySBj9Rqmi6HV4TbJymv4aqk+/1MlFAsk0Fw2yHYGiHYWyDzWDm3UVSbICYUcbVwUWOEzGWDbsvLrKJKojgWRTyGuYhCns5xNHY2WY59lp0+kXhcYyIZSQJSZsM3V7zFxG6O3w32xQLu4L6FFPhDX20akvwx+dpDqGCcryhCN86E0qtnI+/sSUwEiHXZ//09BYGAcGBxetBidmFtVTfW1/ZwGzuSghSyyEnWYV5xMnefSjWqmYNKYIpUXgePp6klbj017KH7E8mJG9kF5pzuS34qbmdHa4vmKfASI/JZBDm47jB9dhb/IjdFDRbNkTlt0G5/FfrNzzNYhySWjwTGwrkmJ4e6mdnTO/suuIrOB09uODtm4PqxAaNcgKvbjq8ufJNrycgH9roPOgQCpRSk+rN+GPKTkTxtHFJmjoOpJA3bnluJtu9qeTcJlsYIZx6iPoYWntvHtmHeBeUo/fEsaDIMEKkB/QEaBEaFIPx/e9cBHVWZtp9bk0wKJLRAIIQgQZogImCl29aVdUXctS+urnUtv42qCyjFKDaUtaz6/2tbXRWxgKBYUUFApYOgCKEG0jMzt/7n/b47YQiTzExmJoR47zk55JDbvvLctz3v+zIJRJKqrFpnjBbuHRWYPZmZqjJmDf1/QzsuBw8nGiAnBIAh5/ZwNo1NIRlvKVLWPQPPhhchaGUAS5lqKoczi2xPm8wrprcdgOref4PW4UxOgo8ydStuYKTWa1/89U0c/HG3o6IGPrXcJUcxOzUrhbVky+rXAZm92sHTPgNKyxQkZ6VAq/Bh2fVvM96oRHmGjbcLWKoWScWcUcfh+JtORUaXTJiNCMjA9iLVlamvQaErEhamZTGb8TdxOIRysWoPPD/OhWfLG0wi8kTio3UEAa9GT3Dq89gWzLRceHtcBS33XJgtuMnTkJ4fcQFjIK5StHATNr/4Hco272eJu7TBU7LTkNm7HVr17YC0LlmsAxRJIiUjiTmaaGzkdf1x5lJGk6PE3cNKLcYy/1HoV6SeUrWA1gM7o/ftp7GPhqk1LVZ/LFPR9K9ljAjAMKHs+Aie9f+CcuBHiEYVD3802hFcN9fx6Dkxw0BLATOlDcz0LjAyC2C07g+jVU8YGfmw1ZQaVbshrxsfMDKFn1RmE9W7yqGV+3nWBQWgk2WoLZKhZqZASiZvGcVwnfoydJks4Jd31mHdI1/AW1zFGC8xH47nkcQJczg4nanC3ZdsSJp3ktq97zgDbQfnsjo4LGvDPRI3A2Q3EvmlZBNS1r8AdecSSFV7uKOmVjnGxL0E58BS6Y9AuwAzuTWs9ByYqR1ZcN/MyINFMcWkTNhKGiw1ndmINsXRydcRYwes+IGRNZUVIKqUe+hMWSAsQ+OjMEHwpiamjiiidNN+rJy0kDl+qPhTuHhbvYvhqMNEfaOap60GdGTt3/Z++Qsrs8G4qOHieQRgw0RafhZ63XYGcoYfF9faqQndTMfgzYkEIFYfRPLmV5D883zI5dsg6NXRcVdjHbfDhDDS86B1HAEj8zjYnmxYagtOjZOJu0oUuTTYisJNKB4Gdfp6xM7MoiHEFYzRzAlJK6prs3LKR9i1eAuv+tbQ8oCsUDFXKcghlD00H1l92yOtYwum8h5cswe/vLUWe7/aDlszWL/GekFJnkS/gfS8TPSbOALZQ/KP/JhEM1j33CNngEk9AfK+75G6+hEo+7+D6D3ImTXMfmnEg3ipajqqe16D6l7Xw07ycMAFQEcOxUAMOoF5j0cFjIFiUxv++Q2LTZo+vWF2olMtnGatzcBO6HR+dwZGCleoLRw7g9z0hs3U5+KVO1mx4+IVO1lclEBZnySm96LE5H6TR6LNgBxYjPrlqqwxw4RYKgKg7vwMaStnQj7wI/84RmQbHmLBcLd7eG0n7PvWEA3y4c89F75ul8DM6ACBnOpRekTDPqueExofjE6S8b5vtrOGppU7yiBF2WeQkZZ1k9mkbU/pjE7n9eCSMLclxCQRts5L+gcOAj+pz5ZmofLXUhR/twNFH//EwihEUKBQTEjCARGj/QY6DO+KE+4ZhoyuR8fLGssCN7lrSSJaOpJ/+QCe1YWQy7fCFkka1hfID2RWEGlchyWnsqx9qhanFH3Oix9LVEojBhc8Y89ojBRuZPWGL380/PkXwUpOg8DIIIn/CDcuGB3+qu9ANVbc+yH2f72dASrimCJJQvJ6qjKyT89DzrnHI6tPNlJzW0JSBJgkuepxtjBQJoksbEGSsnzzfuz5ajt2fbyFtZGjbBP2PkFMIFbM2DBx4v1nocvYPsxOiMmhE4i6B1LIeCVh/pP49T662HTCFiQRM768E1LljqDMjaDBO0WjBJpsUiFFGWZGV+iUztSKk7CJmE0qrbJ3JVI2vQx195fsPO7wiQGUls7SqVjScZv+8HcbC3/u2dzTy7J2ErdIjQrGAOjWzvkCP/17FfO+Rpptz5kxAtoPy0en3/VAVp92SO2UybQUpj5G4fEMSEramd69lSjfdhAHVhZh/4odKPlhN/zlPuZc4jasAK3MhxOnDEfBNYOYk4nR6aJ4HkMAAZy4aGQObSqB+NNBvsCpCqyumUCHVEBnNfyPLmCINULjDnLCgV6JsctjPEROgUvZ8CpafHYDJ1cHS0TWElyCldIalqc9rLSO0LN6wcjqCSutA6tjY6W0ha3y1vDssMgLu5n13kj6+W2o+1Y6oDyy2ng0b8+krW2xko96u8Hwdv8z9OyTue0Yo9e0rvdoNDDyQlTAns9/xuqpS1C9pyKiMAaFFqhIVVbfbOSNOQHtTuuMtLxMtoaWL0YiN9HBFJExrLQSDdV7yuHdXcFKRZZu3MekJ30EyG7MH3sCMo5rDfxcCruNB8hMBusAGslBDGyyURf9DHH+JoibDkIoo74SAkDgbpEM69QcGFf0AbpnAr7GUYsOe3UCYbIAUHHnH76HsGcPkJwMOy0Ndpd82F07Ahq17YpwzME35zQjwOFMSwd3Q9n9FeSK7dSvjyGKgGmlZMPyENha8Ox7NR1mchvYyalc2JH3kgmnoHcgjiu18TMMSATKvcuR9PN8lg3CGuqEaAEQyZLxc6j2jp99IIys46F1HAZftz/BaJkPIQFSsvHAKArQq/1Yfsf7LOu/Rh2sa2aIquYzkNIuHbmje7JyixT/I9uPBeOjlUxhVoDeR1Q4V1OvNOErrmSt4uhjQD061HapED7dAenR5UxyGJNPh92/LRCuOBW1HajWIc1bDfm57yFsK3FY/A7jIfB5T0+GSV2Vx58K++w8gMp7NIKdwh5P8d8DFZAXzIf0yScQinZCqK4GZBm2rACtsmCeeiqM34+GfVwe4I9CXaMUOqL2rVkLackSWPld2H0IXKJWxdRQloYkyCx0gICW6XgvefwugudRrJLarRg2pNLNUPYtR/IvC6DsWkYpADGW6LBA1QYoxKG37Q9v9yvgy78grmENmqNGASNJRfJC7vxgI36YsZSlWrHwQh0H8UVJYuWM7MaA2HpAR6gtkmBpnNyd6IPFS0mFdPjutF8sFZD+8RWUB5cBmgbzwp4wZg6DXdASrMFhKDOF1L1KHdJjKyA/+R2EUh/lNIWuu0PlPAwd5qBOMAqHwz49JzzQY50I2vAeCULRHijPPAfpzTchFu9n+YYsVYSpgVSSwoSdngHzpJOgX3sdzFFnQqiKACC0xj4d0jvvQHnxBYjbtsLqkg/9rrtgjhrO1fLgIx4FhslTS4A2ALlsC5S937GOVUm7vuD2J9HqGpr1YRmsfbnZogBVva6Dt/tl3L8QYYpUuOVqHDCyejg2Vtz1AXOW1NSIqL0WVEvVZ6BV/xx0vqgP65GY1rkF00oaWpEt3ARE/PdUCfKtH0N+epWT/i7AHNcX+qRTgQ5pQHUIQKZKkJ5fA/nepRCKqwFqKVCf/c+bVcAc2wP61DOB41pylTVRR5IIYccuKPP+Cfk/rwNeL5BCpTBCHLoO+H0wTzkV2vh7YQ8ewMcc6qAxkrQtr4L88stQnnsWQlERQAFzNQn6X6+BNvkeCOG0iljGTaCk7wnZlKVbIe9biaRfF0Ld9QVErbwmGTjqRxBLx/TDyMhD5YCJvCkrfYnjoMU0DhhJRa3w4/Or/8NssVB9FEkaUogh78Je6PyH3sg6IZs5UFiTmcQ5sCJfi1QJys2LmbrJ7B/Krk2SoE84FdYNJ8JOVYHgYlV0zv5qKDcvgjR/I5BMzooIHkcOHFWGNvcsmFf3TtyGpS96igj5pVeg3jcF0A1mI9a7qUwTgq5BP/8CaJMmANntqSjOkYOirlglZVD+9QLkl16EcOAAkJoKGAagqtDHjYM+4c7ES356M8empD0kl22HfGA9lD1fQS36DHLpJseuVKOj3ZEktDToHYagdNRLPD4ah3hk4sHo0M8oG2PFXe+jenf5YWDkRY11ZPbJRv6f+jLbMLmNh8UEyV5rMgdJxluWQJ5HPSIcj6NXh52TAe3pc2Cdnw+BJEXglT0SxLe2QJnwKYQtB4Da7c3rG5jXD+PWQdDvPwMCNUMNteFjnZgkCcJP26E+MBXShx8AGS0i+7r7fECrVtDuvhf6FWP5mIMP4hb7fJBffg3KnEIIFRVc2pLk0DXYrdtAv+XvMP5yOVi75MY6yFRymiSJ1SWMByuVboKyfxWUvcshl2095PAJRyRwOKz+nOEoG/4sa+x6TICRwggEOKqZuuGpr7m96PRSJE8lSb9Ov++BLn88Aa0H5DB7ilUXb2oHqZxTvoT86AoIPjJIHN+/V4NxWR8YDwwBOqUf2mB0/pOrIE//CkKx79XOyQAAF/JJREFUj4c1Ij28Gsxzu3GbtFcrIAHpXDZ9XN5cAHXyJAiVVYDjaAn7ihQcr6qCfsWV8M+aAYG0gYCKRpudki/eXQB1+nQI+/YeAiIJKW81zN59oN0/DdbAk45aGIclLzsqrFSxG1L5zwyccvFqKAfWQir7CYJRzROZWUUCp6AxEVaYA8GAkdkTFYPug065i+yIXXAkXDIy541ts6amrC9imY85RyiHkBgz+X/uh07n90BqhzSYjeSgCbvhQp1Aku6f30N5YBmE3ZVUx4KfRdI7RYT2yChYV/YGqJkq2X602QtXQJ6xDKjQDoE3kod7dZijusCYORx2vzYJkSAERuW5/4M6/h4gNS0sgT74tYXyMhjn/Q7+hx4BWrbgMUhy+qgCxM+XQZ0yGeKmTUAadYo+tElJShrnngf/3CcAJdnxkkYyIQk6h4U+nJgqVWKpKGI/VAaECOtS+VaIlUUQ/WUQ9HI2FsuTDTOzAN78P/J2czVlGWN/x4SDkdd6FVh3qZWTFrHOwfT+bQblomDcALQf2pVJSrIZ4/BxiX1G6rpDsgTxva1QJiyFsIHUTqeTEdmB1DHrjFwYj5/FwUPe1TQJ8kMOGCsbAMbRBdBnDAUKsuIvGekD6RGhPPkskiZNhJ2ZGdW8MVCddx60mbNht8pisUebPlar1zEgSsuXcxsx+DB5G3Bj3LjEO2+iGo1zchAwiTcr+nVI3r0QfAdYFgnV5qENSulTDJCMu+okGDfkeSGuSTwYnXxCX3EVfnjwE5Ss3Ys2gzoif2w/Vm6D7MJgHmmcxhX/26gixNX7IP/9I4jf7gRSghJe6eOvGTAmnArjzkHca0rhkQVbIU/4FOKG4kPgjeDNBK8Xxl9O4mDMTEmIOsckI4Fx8iTYLVtG8FaHThFKS6FfNAb+OY+xIsZ2sgDhp1+RNHUqpMUfcUdQ7VQ1rxd2QQG0yVNgDj0TaGC/kqheNJaTyRsbaLcRyOAIaKNEPjhmg/6sj4iI8i37WYn/jG6t4WmfzjL8o6GxxTK3MV9LMcODPihXL4C8eCvslFr1WKjmak469DkjYf2hGxiFrMwHZdz7kBZsADzkxIjgLehrSw2bHhgG8+/9AX+gI1IE10ZzCtm0byyAOoVsxkoW4I/oIJuxuhr61VfDP2M6x1xxCZTHHofy0ks8Pkkqa/BBqqq3Gsb5v4f2SCGgeo6+ihrRYBv3pEaRjIEhUaY/2c6m3gTihtHOM4WSqFL3NR9A+d81sMk7WjtUQYWQB7SH/tBw2EM6sTQh6envodz3OYRiiuHJ9QOSqbxemCMLYDw2Enb3BKiogXEnSxA2boM69X7ISxbDJm9qBF8LktpWXh608RNgjj6Hqejyv1+DWjgbINYOxRJrH7oOOysL2q23wbjm8sSFa6Jd0yZ2fqOCsYmNPfrXIWky61vIs76BQE4ZxytccyOSfD4N1um50AtHwBqUDeGAD/LMbyDP/Y47YgiQoQ52rR9WrzbQZ46AfU4+kMgaPMxxYUF++XWoM2cAVVUsBljvQWycykoYl/wJPpKKGakQF32KpPsmQ/zlF9ieOnouVlTAPHMI/HMeBdq1dbIfop/+5n6FC8ZoVphic0t+hnL3Uohr9ocGFgOV4w2dNoQDclcV5IeXQ3p2NYQKLyBwm7Imk9wwQOlC5uBc6JNPgz08j9tciYgvBo+XPMKlB6E89QyUfz0HaDq390IdFPAnGuApp8A/fgKsgX0hrVwHZfJESCtWcM9pHdeRCqxfcw20iXe5UrGe/eaCMRowUhytxAvlygWQlvwEpNSxcSm0oVuwBneAcdNJsC7tAZTrkN7cCHHhNgjriiGU+ahMN3P22D1bw+qfDXN0N9gD2vNwCcXvQjF2glvpxUqWJ3M0VYJYtB/yiy9CfvMNiDt28DovZPs5bnvB54WtJsEYdRb0O26D1a8XpB83Qpk1G9KSxUBdEpHmtrICZt8Toc+cBatf78gzXaJZl2ZyrgvGaBaSwOGRoFy3CNILRIurp+SDo3baeZkwL+kJa8zxMAe0g3BQg7B6D8RSP1ClMS+rVZAFu08bxqVkpR7oOUE+kMP8PvR3Ul8DuZHO+wtEug54KJMdXmatsbEMCDqPPIHBXEqir5VWQvp6GaTPPoO4fj1QVQmyD+2kZFhdj4PVvz/MP5wPK7cDpPeXQH3mGYgrvwvtsAk814k/6pdfAf2+STwGGwcOZzRLdiyd64Ix2tUiu/GJVTx7Y3/1oeB/Xfch6ZcswerbDtYZnWANyeWSsK2HupseuspnQTzgBUr8EEroXx9A8ckqHWK1zv6t+SH+KtHOkkQgRWFeXOvMXNhELPdbENf8CHH5clbD00rzAMkeINUDu21bWPldYWfzUMZh4JRE2ESfLa7kAfvqKgh+P2xPKqyevWBlt4C0Yzfk/74D6T+vQ9y8maum9VXbq6yEdeKJ0GbMgtW3lysVw+w1F4zRgpGKWK3YDeX2JZCWF8Em7mi4w8nGYHl7XbNgd8uC3SoFdusU2Gkqsw3JIUQJxwKBsNQHISA5q3QIBMZqHQLlBXEY8RxAnv4Cu0UqzIt7wLzrFNjtVajTpkN59lnYySmwUwmMyYAnFXab1rA65zFvqE0/uZ357w44Qw1DOFgNccN6iN9+y4L5EknD8vL6VVO6EUlFSYL+l3HQJ97jZJ9EEtsJN5nN9+8uGKNdW6c+jnLFu5D/u/7IeGN992PkAMoHM1nC6yFAEbzofwLRZafvBNmHrEKCQ9mqSwp5/bDzW0F/7GyYZ3WAOvNRqHOf4LZfoPkKJeg6Thibkobbt3fA2Bl223awicxN5wfsxepqiMXFEOhny2aIGzcyBw7zmAZyHesba1UVrMGD4X9gBuzjuzX9IH+0+yAB57tgjHZSSTL+UgrlbwshLv35cCZOtPeKx/nkcdU1mJf0hj5jGOzcDIhbtkEl5wplYyRRE88QQXhKZyIvrqGzfxkZmoGRsqhFlnlB4GPZ/hTyoJ8wBaBrhkP3S02FfsON0G+5HgJVLYgghhmP6TiW7+GCMZrVI8GVJEKa+DkUSjIme/BoNYR1Ypokpcxz8hkVj7y3AtUFShEhrtsM9YEZkD9ZwiUkgSmc84Rl2juqJNMAIknADDGBFOTPzIR+2+3Q3SB/xDvMBWPEUwUgRYLwVRGUGxdBXLsX8NAGj+YGcTjXiWPSnayebWBdcBzMK/vA7pF1WLIuhSykHzdBfuppyIsXAUR5qy8EEYdXq7kFUea8XuhjxkArnAVWByPchyCezz9G7+WCMdKFYxXOAOXWJZBe+IE7UYJjfpHep6HnUThC4w4cq1srWCPyYF1YwLyozKsaqgRGqgQU7YfyyquQX3sVwvbt4T2gDX2/WtdRzqPZvz+06Q/C6tvbtRkjmFcXjBFMEjuFpOKXO6HevBjimj2wg7M2Ir1HtOeRNNGoIJQOOzUFVr9sWCe1Y+ERAiNaKLyKXF3Bf6fgFJ0jLfwAyvPPQVy1EowgTLZkIg+yST0eaGQ33naDy7yJYK5dMEYwSczJmSRCvv1jSFRukQLvDW3SE+55BCyW20lSUILdpSWsE7NhDWwPa2gerP7tGJuOFaqiZj/hzDoCJKU5JQHSqjWQXnkF8idLIe74lXtQI83WCPfeof5eWQlz5Ej4Cx8GWrdKPL2vIe/YhK5xwRjJYiSLEFbt5R7U1buA2ulTkdyjvnMIUD4qA6izxqB2fkvYBVmwumexLBBraC7sDqn8IxBLzVhSW0u8kBYtgvzeAojffgOxpIR5Po/wuMY6Jrqeat5kZkG/9Xbof3WzNcJNqQvGcDNEf/dIkO/+FPK8lYBG+YbhxFEkNw06x29w8J3QDnaXFoynShxVKz+DCz7KaYwXaVyiZGBA3L4X0vy3IX34IaS1awG/nzt4GupBrWvIZDuedTb8cwqB9JZuxkY9W8MFYzjcUPPXDQegXPsBxOWU4R9nW4u6OKcrMCafBuO6foBH5gAk0BMAE+WtVTl/VVy9BvJbb0P6/DNGEo87GIlS17YdtDvvhHH5xa7t6IIxHOLq+TuFCCZ+wfIRheo4xxVZMrEP5tje0GePADqnNU4t0ZrhCoBHhO2zIX/2GeSn50Jevhx2XWlUDZnGQJb/786HVvgQkJLmZvnXMY+uZKxvg1Fb822lUK55H+KyHfGPK5o2C9DrD4+Eec0Jh9ddbcjGb+g1joNHmfss1ClTgIyMht4p9HV+H+ycjtDuvgfGxRe40tEFYwP2F0nF6V9DnvMthHL9yMz+BtzysEuoPur5BdBnDQOOz0pIScZIX5HVUX3nQ6gTxvOaOJHwTyO+ObUt8MO44AJoVJ5DbgJlGiN990Y8z5WMdU02NU4troZy1XsQP9kaf1uRbEG/xgtP/c9AXsAq1mThWDYOlVpctQ7K9GmQvvm67oz/hj7D54PdqRO0CZNg/OEcVzqGmEcXjHVtLpKKz/wAeepXvGgxJeDG86BKADnpMJ4YBev3XRvZVgwxEOLYVlVCefhRqPPmOgWq4jhgsh1JOp5zLrTZM3k7gXh5iOP4mkfzVi4YQ80+0dxsC8q4DyC9vp73yYhzNANeP8w/9YHx4FDYndKcnodHcyvwEhzya29DHX8v72NfO9sj1tejFCwikFOvjeuuBqrdbI7gKXXBGGqDUcHir4sg/30JxB92xz9Niogzug5t5giYt58cWyA/VoAEX0+Uv+/XQ536D66q1tUeLpZnUp7jwEHwP/wI7K6d3ez/oLl0wRhqY5GEmLYM0iMrIFCdmninSWkmrK6ZMB4bBeucvKOvogbmgEpv+L1QH30c6uOPwY63V5WeQxUAFIU1ztEn3A0Y8eltGMv3oalc64Kx9kpQHq5lQ7l0PqR3N8dfKtLzqOXbVf1gTBsCZHu4ZGwiR013qvHjIWj++KuqlO9SXQ2roDv806fDOmPwUfUiN5FpZ6/hgrH2ahDjZlkRlFsXQ/yBWprVU+MmQOqmYsYkPSNhy9A5lgG98CwYt5wIgeymppTrR6rqui3Mqyp/ujQxOZBkjxoGD3XMeJAXzGqE9vBNCXih3sUFY+1ZCaioc1aErhoeOJ9ARe3R23r4efQTSX4jqag9WsN4dCSsEblNR0UNUlVhaJCffApJhbNhp8eZABB4DtHksrOh3XEnzEvHuNLRlYy1kOiUilEufRfSOxvrV1Gpr8ZpnWDc1B/Sy+sgvb8lMpWWAv3UXHX6ENgd05ukA4OpqvMXQRl/D8RICACs+rkBUM0cKvERaVoW9e04+WT4ZxfCLugS/9Z3TV0U1no/VzIGTwipm+uKod6w8Mi2b8HnkVopAFrhSJg39oNCGR1zVnDJGCajQ/D6oU8bBuPuwbxy+NEM9Ne1WakpzpZfoDwwHfKihUf2Wqx9HfVezMyE3ao1hJ07IFApx0g8sU6RY+PisdCmTPzNM3NcMAZvLOqS9e91UO7/AsKvZUBSHU1qSLqN7g591nDY3VtCfmwl5AeXsSY39bYLJ/AlS9DnnQPjzz2aLguF4ouCBeXpeVBnzOD5jvUcrBnO2WdDv/5GiB8vgfLuuxB27+ISMhytLqCu/s+dMC8Z0yQ1hcYSsC4Yg2eaWDd3LoU8bxUEKkUfSsoxcrfMAGVecjyvxP/mZiiTPoOw5WD9TVH9JqyT28MoHA7rtJzQdWsaa+XDPIcVtPr4K6iTJvDUqlCt3px7CFWVMM4cCq3wYdg52ZDeXwj5n/MgrV/H1df6uluxrA4vax/gf+gh2D0KfrPqqgvGwKYkVKkClIvnQ3pnA5BMte5D7FivDuOv/WBMOQ3oQD3rBYjf7oJ8+xKIK6gKQD3eV5KoV/eFMfVM2NlpTbtIE3WoKj4A9eFHoLz4Auz09LrhS9Ktc2eWlWFeeB7j2QrrN0N56mlISz+BUFYCJIXoZhy4I3lXARgXXgjtH/dz76pBZN3f1uGCMbDeZO+V+KBe/i7EpdtCE8N1E3a7NGjPnQvrnC5czaSQxu5KqNd9CHExdaaqO/mY2YszR8IgYngiey/GYw8LAmyPCPmN96BOuIf13ahT5bQs2IIA/dprYUy8C6iygGQROFgB+dVXoLz8bwg7d/KYZV3OHaLKtW4N/eZbYFx5Bbelm6I9HY+5reMeLhgDE0Og+qkEKmX0f70jtGfUp8O4+xQYdw4CMpKctm0CbMGGetV7kN9YC7uuNnGk3qYp0J8+F9bYgqYX0gi1QYgcv6MI6sxZkN9+q35HTnk5jNGj4X/scQgEOAKSLLHYq/jlF1DmzYP0/WrelJUq04Uq70FkgG7doE2dBuuM05q25pAAULpgDEwqJRKv3A3l5o8grtpzpLrpN1jRYLIV7dM6HFEwWLlpCeR53wFqHaRyn8nsRH32cNiD2zdpe7FmnwWk4+vzkTThXm7/1UEeJ1YNq5N6/1RY/fseAhKBLkmEsGMP5Beeh/zOfAj79/EWAnItlZ7sR5+PNWSlzlV2XuffFBnABWMwGNfsg3LDoiNtP/rKGyb0B4fBvLE//+IHM0YoLjd7OeRZXwPlIdqL0zO8OsyrToBx/xmshVtNL8UEfGHjekuSjr/uhDpjJuT579QtHamkf6tW0G+9Dca4yw6X/KwAtAj4dUiLP4L8/POQftoClJVxcJPHNdCcle6jKDCu+gv0KffykpRNiaEU18k9/GYuGAPzQZ7TKh3qxW8fbjOycvoGzOG5MOaMgt2n9ZFSjRJzX98IZcrnELaWhsx9FLw+6JOHwLhnMN94xwr9i6Rjigj51beRNGk8l46hwhXkhNE06JdfDm3WdAhe3mXrsINASRpI0R5mS1LXY4pJCpVVrMMxIw0QOD0e6H++DPrUSS4YEwj+pntrpyuxfOvHkOeu5F9j+pprFussbDwyAtbZ+dxOrO1YSJIgfrebe1S/KQrtUaWs/qfOhfG3fkev1k1DZz+JOm/tgDJ7FuT58+vkqwoVFTCoaPFDDwNt24T2iLIWdw6P90Axa+wqrVkLce2PwL69LOnY6tMXxpgxrIckHE9rQ1/9WLrOlYzBqyWLELaXQb7nE4iLtkEgqdAuFfqDQ2Fd2L1uDx/ZPweroV77IaQPNh3pxDEs2Fkp0J8+G9aF3Y4N503wvASk47sLoU6cAKG0NHTc0efjDpgJE2GNGlZ/vDBUmzrGbHK6XwV3xDqWEBXDu7pgrD15pEZtPADxtfUQ9lbBuuh43lxGIf5lHWkZlJLnkaBctxDy86udXoZBN/absE/Khk7S9fScYw+MNBTqS1lSCvnxx6FSV2Siu9X2iBItLimJ9WU07rgpsnEGt56j3wP24W9IIgZ2igvG2mBkzYOdTcG6dNPvZP6EyY8ixsqTqyFP+xLCAS/bvDUHOW8uOp6Tw7tlHrMME/rgSF+vhDp5EsT1VI4k+Ug5QCGOSy+D/4nCpkv3i0F6JfJSF4yhZjcASPobU5ciWAJVgrh2P2TKg/zi18PtRmLe3DYQ+sTTgQyV253H4kGqpShAeu01qNOmsh6MtaluQlkZjDEXwzf3cU4pDPcROxbnIUHv7IIxnhNLkqNwOZQHl/H8Rkc6kidVe2AEjLsGQSBV91hmligSUF7BSOTKvKe4FhHEW2VgvGA0fE8+BYFs6d+gutnQLeWCsaEzF+o6SsGiWqs3fwTp7Q1AksokCQPjk+fBuOnE5qG6kXf11yIoTzzBmTm6XkMGYB7VsWPhe/wJCPTRcSVjxDvMBWPEUxXhiRRzfGszlH98CWHNfk42V0Toz/8OxuU9mwcY2ZgkCHuLIb/4AuS3/stVVsOAlZUF47rreeA/VDflCKfxt3iaC8Z4rzpVCxBFiO9ugfzQNxA37IM1IIeFR44ZGlwkc0LqKamhXh9z5jDeqabB6tMH5sBBnBjgSsVIZrLmHBeMUU1XhCeTB5byc9cVQ1y2k3Fa7YHtnWB3JN6gCJ/TFE4LxAuJmUNHgNbm2opRr44LxqinLMILAsWpqIQ9/U6qXTPDYc1MBMcKf4PB+gh3RNjTXDCGnaIYTqiJWUYQp4zhMe6lzWMGXDA2j3V0R9EMZsAFYzNYRHcIzWMGXDA2j3V0R9EMZsAFYzNYRHcIzWMGXDA2j3V0R9EMZsAFYzNYRHcIzWMGXDA2j3V0R9EMZsAFYzNYRHcIzWMGXDA2j3V0R9EMZsAFYzNYRHcIzWMGXDA2j3V0R9EMZsAFYzNYRHcIzWMGasDYPIbjjsKdgWN7Bv4fi1m4uyH9yCAAAAAASUVORK5CYII="/>
          <p:cNvSpPr>
            <a:spLocks noChangeAspect="1" noChangeArrowheads="1"/>
          </p:cNvSpPr>
          <p:nvPr/>
        </p:nvSpPr>
        <p:spPr bwMode="auto">
          <a:xfrm>
            <a:off x="116681" y="246459"/>
            <a:ext cx="1271588" cy="12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9" name="TextBox 8"/>
          <p:cNvSpPr txBox="1"/>
          <p:nvPr/>
        </p:nvSpPr>
        <p:spPr>
          <a:xfrm>
            <a:off x="138565" y="718751"/>
            <a:ext cx="8646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2800" b="0" i="0" u="none" strike="noStrike" kern="1200" spc="0" baseline="0">
                <a:solidFill>
                  <a:srgbClr val="35B170"/>
                </a:solidFill>
                <a:latin typeface="+mj-lt"/>
                <a:ea typeface="+mn-ea"/>
                <a:cs typeface="+mn-cs"/>
              </a:defRPr>
            </a:pPr>
            <a:r>
              <a:rPr lang="ru-RU" sz="3600" b="1">
                <a:solidFill>
                  <a:srgbClr val="3D4FA9"/>
                </a:solidFill>
                <a:latin typeface="+mj-lt"/>
              </a:rPr>
              <a:t>Динамика качественных показателей </a:t>
            </a:r>
            <a:endParaRPr lang="ru-RU" sz="210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50228"/>
              </p:ext>
            </p:extLst>
          </p:nvPr>
        </p:nvGraphicFramePr>
        <p:xfrm>
          <a:off x="250782" y="1525190"/>
          <a:ext cx="8534424" cy="485453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46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8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0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7770"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80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Период </a:t>
                      </a: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80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Читаемость </a:t>
                      </a: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80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Посещаемость </a:t>
                      </a: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80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Книгообеспеченность 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80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1 жителя</a:t>
                      </a: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800" kern="120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% охвата населения</a:t>
                      </a: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4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/>
                        <a:t>2023</a:t>
                      </a:r>
                    </a:p>
                  </a:txBody>
                  <a:tcPr marL="38576" marR="38576" marT="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/>
                        <a:t>16,5</a:t>
                      </a:r>
                    </a:p>
                  </a:txBody>
                  <a:tcPr marL="38576" marR="38576" marT="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38576" marR="38576" marT="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/>
                        <a:t>3,0</a:t>
                      </a:r>
                    </a:p>
                  </a:txBody>
                  <a:tcPr marL="38576" marR="38576" marT="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/>
                        <a:t>23,0</a:t>
                      </a:r>
                    </a:p>
                  </a:txBody>
                  <a:tcPr marL="38576" marR="38576" marT="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48"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16,4</a:t>
                      </a: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/>
                        <a:t>3,0</a:t>
                      </a:r>
                      <a:endParaRPr lang="ru-RU" sz="2400" b="1"/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23,3</a:t>
                      </a: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348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38576" marR="38576" marT="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38576" marR="38576" marT="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38576" marR="38576" marT="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400" b="1"/>
                        <a:t>3,0</a:t>
                      </a:r>
                    </a:p>
                  </a:txBody>
                  <a:tcPr marL="38576" marR="38576" marT="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ru-RU" sz="2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23,2</a:t>
                      </a:r>
                    </a:p>
                  </a:txBody>
                  <a:tcPr marL="38576" marR="38576" marT="0" marB="0" anchor="ctr">
                    <a:solidFill>
                      <a:srgbClr val="00B0F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899"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2400" kern="1200">
                          <a:solidFill>
                            <a:srgbClr val="3D4FA9"/>
                          </a:solidFill>
                          <a:latin typeface="+mj-lt"/>
                          <a:ea typeface="+mn-ea"/>
                          <a:cs typeface="+mn-cs"/>
                        </a:rPr>
                        <a:t>+/-</a:t>
                      </a: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2400" kern="1200">
                          <a:solidFill>
                            <a:srgbClr val="3D4FA9"/>
                          </a:solidFill>
                          <a:latin typeface="+mj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2400" kern="1200">
                          <a:solidFill>
                            <a:srgbClr val="3D4FA9"/>
                          </a:solidFill>
                          <a:latin typeface="+mj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2400" kern="1200">
                          <a:solidFill>
                            <a:srgbClr val="3D4FA9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2400" kern="1200">
                          <a:solidFill>
                            <a:srgbClr val="3D4FA9"/>
                          </a:solidFill>
                          <a:latin typeface="+mj-lt"/>
                          <a:ea typeface="+mn-ea"/>
                          <a:cs typeface="+mn-cs"/>
                        </a:rPr>
                        <a:t>-0,1</a:t>
                      </a: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9044"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2400" kern="1200">
                          <a:solidFill>
                            <a:srgbClr val="3D4FA9"/>
                          </a:solidFill>
                          <a:latin typeface="+mj-lt"/>
                          <a:ea typeface="+mn-ea"/>
                          <a:cs typeface="+mn-cs"/>
                        </a:rPr>
                        <a:t>Средний</a:t>
                      </a:r>
                      <a:r>
                        <a:rPr lang="ru-RU" sz="2400" kern="1200" baseline="0">
                          <a:solidFill>
                            <a:srgbClr val="3D4FA9"/>
                          </a:solidFill>
                          <a:latin typeface="+mj-lt"/>
                          <a:ea typeface="+mn-ea"/>
                          <a:cs typeface="+mn-cs"/>
                        </a:rPr>
                        <a:t> показатель по Югре </a:t>
                      </a:r>
                      <a:endParaRPr lang="ru-RU" sz="2400" kern="1200">
                        <a:solidFill>
                          <a:srgbClr val="3D4FA9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kern="1200">
                          <a:solidFill>
                            <a:srgbClr val="3D4FA9"/>
                          </a:solidFill>
                          <a:latin typeface="+mj-lt"/>
                          <a:ea typeface="+mn-ea"/>
                          <a:cs typeface="+mn-cs"/>
                        </a:rPr>
                        <a:t>20,5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endParaRPr lang="ru-RU" sz="2400" b="1" kern="1200">
                        <a:solidFill>
                          <a:srgbClr val="3D4FA9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kern="1200">
                          <a:solidFill>
                            <a:srgbClr val="3D4FA9"/>
                          </a:solidFill>
                          <a:latin typeface="+mj-lt"/>
                          <a:ea typeface="+mn-ea"/>
                          <a:cs typeface="+mn-cs"/>
                        </a:rPr>
                        <a:t>10,4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endParaRPr lang="ru-RU" sz="2400" b="1" kern="1200">
                        <a:solidFill>
                          <a:srgbClr val="3D4FA9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kern="1200">
                          <a:solidFill>
                            <a:srgbClr val="3D4FA9"/>
                          </a:solidFill>
                          <a:latin typeface="+mj-lt"/>
                          <a:ea typeface="+mn-ea"/>
                          <a:cs typeface="+mn-cs"/>
                        </a:rPr>
                        <a:t>3,1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endParaRPr lang="ru-RU" sz="2400" b="1" kern="1200">
                        <a:solidFill>
                          <a:srgbClr val="3D4FA9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kern="1200">
                          <a:solidFill>
                            <a:srgbClr val="3D4FA9"/>
                          </a:solidFill>
                          <a:latin typeface="+mj-lt"/>
                          <a:ea typeface="+mn-ea"/>
                          <a:cs typeface="+mn-cs"/>
                        </a:rPr>
                        <a:t>27,4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endParaRPr lang="ru-RU" sz="2400" b="1" kern="1200">
                        <a:solidFill>
                          <a:srgbClr val="3D4FA9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2592"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2400" kern="1200" baseline="0">
                          <a:solidFill>
                            <a:srgbClr val="3D4FA9"/>
                          </a:solidFill>
                          <a:latin typeface="+mj-lt"/>
                          <a:ea typeface="+mn-ea"/>
                          <a:cs typeface="+mn-cs"/>
                        </a:rPr>
                        <a:t>Рейтинг среди районов</a:t>
                      </a:r>
                      <a:endParaRPr lang="ru-RU" sz="2400" kern="1200">
                        <a:solidFill>
                          <a:srgbClr val="3D4FA9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2400" b="1" kern="1200">
                          <a:solidFill>
                            <a:srgbClr val="3D4FA9"/>
                          </a:solidFill>
                          <a:latin typeface="+mj-lt"/>
                          <a:ea typeface="+mn-ea"/>
                          <a:cs typeface="+mn-cs"/>
                        </a:rPr>
                        <a:t>8 место</a:t>
                      </a: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2400" b="1" kern="1200">
                          <a:solidFill>
                            <a:srgbClr val="3D4FA9"/>
                          </a:solidFill>
                          <a:latin typeface="+mj-lt"/>
                          <a:ea typeface="+mn-ea"/>
                          <a:cs typeface="+mn-cs"/>
                        </a:rPr>
                        <a:t>9 место</a:t>
                      </a: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kern="1200">
                          <a:solidFill>
                            <a:srgbClr val="3D4FA9"/>
                          </a:solidFill>
                          <a:latin typeface="+mn-lt"/>
                          <a:ea typeface="+mn-ea"/>
                          <a:cs typeface="+mn-cs"/>
                        </a:rPr>
                        <a:t>9 место</a:t>
                      </a:r>
                      <a:r>
                        <a:rPr lang="ru-RU" sz="2400" kern="1200">
                          <a:solidFill>
                            <a:srgbClr val="3D4FA9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8576" marR="38576" marT="0" marB="0" anchor="ctr"/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kern="1200">
                          <a:solidFill>
                            <a:srgbClr val="3D4FA9"/>
                          </a:solidFill>
                          <a:latin typeface="+mn-lt"/>
                          <a:ea typeface="+mn-ea"/>
                          <a:cs typeface="+mn-cs"/>
                        </a:rPr>
                        <a:t>9 место</a:t>
                      </a:r>
                      <a:endParaRPr lang="ru-RU" sz="2400" kern="1200">
                        <a:solidFill>
                          <a:srgbClr val="3D4FA9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81441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72406456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-2" y="1086"/>
            <a:ext cx="9208557" cy="1071563"/>
          </a:xfrm>
          <a:prstGeom prst="rect">
            <a:avLst/>
          </a:prstGeom>
        </p:spPr>
      </p:pic>
      <p:pic>
        <p:nvPicPr>
          <p:cNvPr id="1396662497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287" y="4980679"/>
            <a:ext cx="9129713" cy="1877321"/>
          </a:xfrm>
          <a:prstGeom prst="rect">
            <a:avLst/>
          </a:prstGeom>
        </p:spPr>
      </p:pic>
      <p:pic>
        <p:nvPicPr>
          <p:cNvPr id="1959932930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29093" y="3586684"/>
            <a:ext cx="1792694" cy="1710257"/>
          </a:xfrm>
          <a:prstGeom prst="rect">
            <a:avLst/>
          </a:prstGeom>
          <a:ln w="6349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8445972" name="TextBox 428445971"/>
          <p:cNvSpPr txBox="1"/>
          <p:nvPr/>
        </p:nvSpPr>
        <p:spPr bwMode="auto">
          <a:xfrm>
            <a:off x="3092285" y="5381538"/>
            <a:ext cx="3266311" cy="562462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050" b="1">
                <a:solidFill>
                  <a:schemeClr val="accent5">
                    <a:lumMod val="50000"/>
                  </a:schemeClr>
                </a:solidFill>
              </a:rPr>
              <a:t>ДЕСЯТИЛЕТИЕ ДЕТСТВА </a:t>
            </a:r>
            <a:endParaRPr sz="1050"/>
          </a:p>
          <a:p>
            <a:pPr algn="ctr">
              <a:defRPr/>
            </a:pPr>
            <a:r>
              <a:rPr lang="ru-RU" sz="1050" b="1">
                <a:solidFill>
                  <a:schemeClr val="accent5">
                    <a:lumMod val="50000"/>
                  </a:schemeClr>
                </a:solidFill>
              </a:rPr>
              <a:t>В РОССИИ</a:t>
            </a:r>
            <a:endParaRPr sz="1050"/>
          </a:p>
          <a:p>
            <a:pPr algn="ctr">
              <a:defRPr/>
            </a:pPr>
            <a:r>
              <a:rPr lang="ru-RU" sz="1050" b="1">
                <a:solidFill>
                  <a:schemeClr val="accent5">
                    <a:lumMod val="50000"/>
                  </a:schemeClr>
                </a:solidFill>
              </a:rPr>
              <a:t>(Сургутский район - Год здоровья)</a:t>
            </a:r>
            <a:endParaRPr sz="105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05249388" name="Рисунок 2105249387"/>
          <p:cNvPicPr>
            <a:picLocks noChangeAspect="1"/>
          </p:cNvPicPr>
          <p:nvPr/>
        </p:nvPicPr>
        <p:blipFill>
          <a:blip r:embed="rId6"/>
          <a:srcRect l="5925"/>
          <a:stretch>
            <a:fillRect/>
          </a:stretch>
        </p:blipFill>
        <p:spPr bwMode="auto">
          <a:xfrm>
            <a:off x="762832" y="3586685"/>
            <a:ext cx="2785050" cy="1710257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8665189" name="Рисунок 7786651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884082" y="3586684"/>
            <a:ext cx="2570601" cy="1710257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rcRect t="3221" b="4852"/>
          <a:stretch>
            <a:fillRect/>
          </a:stretch>
        </p:blipFill>
        <p:spPr>
          <a:xfrm>
            <a:off x="773791" y="1408233"/>
            <a:ext cx="2774091" cy="182025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rcRect l="13254" t="3693" r="9023"/>
          <a:stretch>
            <a:fillRect/>
          </a:stretch>
        </p:blipFill>
        <p:spPr>
          <a:xfrm>
            <a:off x="5902998" y="1406769"/>
            <a:ext cx="2551685" cy="18217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829093" y="1406769"/>
            <a:ext cx="1792694" cy="1821717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accent5">
                    <a:lumMod val="75000"/>
                  </a:schemeClr>
                </a:solidFill>
              </a:rPr>
              <a:t>ГОД</a:t>
            </a:r>
          </a:p>
          <a:p>
            <a:pPr algn="ctr"/>
            <a:r>
              <a:rPr lang="ru-RU" sz="1600" b="1">
                <a:solidFill>
                  <a:schemeClr val="accent5">
                    <a:lumMod val="75000"/>
                  </a:schemeClr>
                </a:solidFill>
              </a:rPr>
              <a:t>ИСТОРИЧЕСКОГО НАСЛЕДИЯ </a:t>
            </a:r>
          </a:p>
          <a:p>
            <a:pPr algn="ctr"/>
            <a:r>
              <a:rPr lang="ru-RU" sz="1600" b="1">
                <a:solidFill>
                  <a:schemeClr val="accent5">
                    <a:lumMod val="75000"/>
                  </a:schemeClr>
                </a:solidFill>
              </a:rPr>
              <a:t>В ЮГРЕ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86897" y="1221969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ПРЕДСТАВИТЕЛЬСТВО БИБЛИОТЕК В СЕТИ ИНТЕРНЕТ</a:t>
            </a:r>
            <a:endParaRPr sz="2700" b="1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619174" y="1784285"/>
            <a:ext cx="7970206" cy="1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grpSp>
        <p:nvGrpSpPr>
          <p:cNvPr id="9" name="Группа 8"/>
          <p:cNvGrpSpPr/>
          <p:nvPr/>
        </p:nvGrpSpPr>
        <p:grpSpPr>
          <a:xfrm>
            <a:off x="1151961" y="1975867"/>
            <a:ext cx="6824644" cy="3277014"/>
            <a:chOff x="1167277" y="1625625"/>
            <a:chExt cx="6504495" cy="254895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167277" y="1625625"/>
              <a:ext cx="6504495" cy="2545784"/>
              <a:chOff x="1184749" y="1649812"/>
              <a:chExt cx="6504495" cy="2545784"/>
            </a:xfrm>
          </p:grpSpPr>
          <p:sp>
            <p:nvSpPr>
              <p:cNvPr id="12" name="Прямоугольник 11"/>
              <p:cNvSpPr/>
              <p:nvPr/>
            </p:nvSpPr>
            <p:spPr bwMode="auto">
              <a:xfrm>
                <a:off x="1184749" y="1658454"/>
                <a:ext cx="1350770" cy="684326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150">
                    <a:solidFill>
                      <a:prstClr val="white"/>
                    </a:solidFill>
                    <a:latin typeface="Calibri"/>
                    <a:cs typeface="Arial"/>
                  </a:rPr>
                  <a:t>Сайты органов местного самоуправления</a:t>
                </a:r>
                <a:endParaRPr sz="115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 bwMode="auto">
              <a:xfrm>
                <a:off x="2747750" y="1660146"/>
                <a:ext cx="1570977" cy="690802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Портал 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«Библиотеки Югры»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 bwMode="auto">
              <a:xfrm>
                <a:off x="4530960" y="1649812"/>
                <a:ext cx="1525465" cy="690801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Портал 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«Югра литературная»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 bwMode="auto">
              <a:xfrm>
                <a:off x="1184749" y="2511958"/>
                <a:ext cx="1350770" cy="753520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Социальная сеть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«Одноклассники»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 bwMode="auto">
              <a:xfrm>
                <a:off x="2747750" y="2510300"/>
                <a:ext cx="1570977" cy="747991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Социальная сеть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«ВКонтакте»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 bwMode="auto">
              <a:xfrm>
                <a:off x="6268657" y="2515786"/>
                <a:ext cx="1420587" cy="731445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Портал 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«Хронолента Сургутского района»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 bwMode="auto">
              <a:xfrm>
                <a:off x="1828872" y="3428932"/>
                <a:ext cx="1515517" cy="766664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Официальные сайты библиотек (6) 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 bwMode="auto">
              <a:xfrm>
                <a:off x="3573418" y="3428932"/>
                <a:ext cx="1490618" cy="766664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Районный портал «Культура»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 bwMode="auto">
              <a:xfrm>
                <a:off x="6268657" y="1660146"/>
                <a:ext cx="1420586" cy="690801"/>
              </a:xfrm>
              <a:prstGeom prst="rect">
                <a:avLst/>
              </a:prstGeom>
              <a:solidFill>
                <a:srgbClr val="4A66AC"/>
              </a:solidFill>
              <a:ln w="12700" cap="flat" cmpd="sng" algn="ctr">
                <a:solidFill>
                  <a:srgbClr val="4A66AC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Канал видеосервиса «</a:t>
                </a:r>
                <a:r>
                  <a:rPr lang="en-US" sz="1200">
                    <a:solidFill>
                      <a:prstClr val="white"/>
                    </a:solidFill>
                    <a:latin typeface="Calibri"/>
                    <a:cs typeface="Arial"/>
                  </a:rPr>
                  <a:t>Rutube</a:t>
                </a:r>
                <a:r>
                  <a:rPr lang="ru-RU" sz="1200">
                    <a:solidFill>
                      <a:prstClr val="white"/>
                    </a:solidFill>
                    <a:latin typeface="Calibri"/>
                    <a:cs typeface="Arial"/>
                  </a:rPr>
                  <a:t>»</a:t>
                </a:r>
                <a:endParaRPr sz="1200">
                  <a:solidFill>
                    <a:prstClr val="white"/>
                  </a:solidFill>
                  <a:latin typeface="Calibri"/>
                  <a:cs typeface="Arial"/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 bwMode="auto">
            <a:xfrm flipH="1">
              <a:off x="5275711" y="3407916"/>
              <a:ext cx="1526482" cy="766664"/>
            </a:xfrm>
            <a:prstGeom prst="rect">
              <a:avLst/>
            </a:prstGeom>
            <a:solidFill>
              <a:srgbClr val="4A66AC"/>
            </a:solidFill>
            <a:ln w="12700" cap="flat" cmpd="sng" algn="ctr">
              <a:solidFill>
                <a:srgbClr val="4A66AC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r>
                <a:rPr lang="ru-RU" sz="1200">
                  <a:solidFill>
                    <a:prstClr val="white"/>
                  </a:solidFill>
                  <a:latin typeface="Calibri"/>
                  <a:cs typeface="Arial"/>
                </a:rPr>
                <a:t>Портал </a:t>
              </a:r>
              <a:endParaRPr lang="en-US" sz="1200">
                <a:solidFill>
                  <a:prstClr val="white"/>
                </a:solidFill>
                <a:latin typeface="Calibri"/>
                <a:cs typeface="Arial"/>
              </a:endParaRPr>
            </a:p>
            <a:p>
              <a:pPr algn="ctr" defTabSz="685800">
                <a:defRPr/>
              </a:pPr>
              <a:r>
                <a:rPr lang="ru-RU" sz="1200">
                  <a:solidFill>
                    <a:prstClr val="white"/>
                  </a:solidFill>
                  <a:latin typeface="Calibri"/>
                  <a:cs typeface="Arial"/>
                </a:rPr>
                <a:t>«</a:t>
              </a:r>
              <a:r>
                <a:rPr lang="en-US" sz="1200">
                  <a:solidFill>
                    <a:prstClr val="white"/>
                  </a:solidFill>
                  <a:latin typeface="Calibri"/>
                  <a:cs typeface="Arial"/>
                </a:rPr>
                <a:t>PRO.</a:t>
              </a:r>
              <a:r>
                <a:rPr lang="ru-RU" sz="1200">
                  <a:solidFill>
                    <a:prstClr val="white"/>
                  </a:solidFill>
                  <a:latin typeface="Calibri"/>
                  <a:cs typeface="Arial"/>
                </a:rPr>
                <a:t>Культура.РФ»</a:t>
              </a:r>
              <a:endParaRPr sz="1200">
                <a:solidFill>
                  <a:prstClr val="white"/>
                </a:solidFill>
                <a:latin typeface="Calibri"/>
                <a:cs typeface="Arial"/>
              </a:endParaRPr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1726423" y="5556782"/>
            <a:ext cx="6484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>
                <a:solidFill>
                  <a:prstClr val="black"/>
                </a:solidFill>
                <a:latin typeface="Calibri Light"/>
              </a:rPr>
              <a:t>20 библиотек ведут 37 (+1) страниц в социальных сетях</a:t>
            </a:r>
            <a:endParaRPr sz="135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ru-RU">
                <a:solidFill>
                  <a:prstClr val="black"/>
                </a:solidFill>
                <a:latin typeface="Calibri Light"/>
              </a:rPr>
              <a:t>33 249 (+725) подписчиков, 24756(+7211) публикаций</a:t>
            </a:r>
            <a:endParaRPr lang="ru-RU" sz="160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22" name="Picture 2" descr="https://avatars.mds.yandex.net/i?id=7c3ea81ca3d775513e6f68ad7dd2e52bb3d67bc7-10105725-images-thumbs&amp;n=13"/>
          <p:cNvPicPr>
            <a:picLocks noChangeAspect="1" noChangeArrowheads="1"/>
          </p:cNvPicPr>
          <p:nvPr/>
        </p:nvPicPr>
        <p:blipFill>
          <a:blip r:embed="rId4"/>
          <a:srcRect l="27111" t="17850" r="29010" b="12373"/>
          <a:stretch>
            <a:fillRect/>
          </a:stretch>
        </p:blipFill>
        <p:spPr bwMode="auto">
          <a:xfrm>
            <a:off x="295918" y="5248804"/>
            <a:ext cx="1019027" cy="908149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23" name="Прямоугольник 22"/>
          <p:cNvSpPr/>
          <p:nvPr/>
        </p:nvSpPr>
        <p:spPr bwMode="auto">
          <a:xfrm>
            <a:off x="4662873" y="3082137"/>
            <a:ext cx="1600548" cy="947421"/>
          </a:xfrm>
          <a:prstGeom prst="rect">
            <a:avLst/>
          </a:prstGeom>
          <a:solidFill>
            <a:srgbClr val="4A66AC"/>
          </a:solidFill>
          <a:ln w="12700" cap="flat" cmpd="sng" algn="ctr">
            <a:solidFill>
              <a:srgbClr val="4A66AC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ru-RU" sz="1200">
                <a:solidFill>
                  <a:prstClr val="white"/>
                </a:solidFill>
                <a:latin typeface="Calibri"/>
                <a:cs typeface="Arial"/>
              </a:rPr>
              <a:t>Телеграм-канал</a:t>
            </a:r>
            <a:endParaRPr sz="1200">
              <a:solidFill>
                <a:prstClr val="white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-39794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04812" y="1239731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КАДРЫ</a:t>
            </a:r>
            <a:endParaRPr sz="2700" b="1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V="1">
            <a:off x="2955653" y="1731661"/>
            <a:ext cx="3262267" cy="19262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317932"/>
              </p:ext>
            </p:extLst>
          </p:nvPr>
        </p:nvGraphicFramePr>
        <p:xfrm>
          <a:off x="472439" y="1899829"/>
          <a:ext cx="8240969" cy="344603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945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887">
                <a:tc>
                  <a:txBody>
                    <a:bodyPr vert="horz" wrap="square"/>
                    <a:lstStyle/>
                    <a:p>
                      <a:pPr algn="l">
                        <a:defRPr/>
                      </a:pPr>
                      <a:r>
                        <a:rPr lang="ru-RU" sz="2000"/>
                        <a:t> </a:t>
                      </a:r>
                      <a:endParaRPr sz="1200"/>
                    </a:p>
                  </a:txBody>
                  <a:tcPr marL="2315" marR="2315" marT="1736" marB="0"/>
                </a:tc>
                <a:tc>
                  <a:txBody>
                    <a:bodyPr vert="horz" wrap="square"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2023</a:t>
                      </a:r>
                      <a:endParaRPr lang="ru-RU" sz="20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2024</a:t>
                      </a:r>
                      <a:endParaRPr sz="20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2025</a:t>
                      </a:r>
                      <a:endParaRPr lang="ru-RU" sz="20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392">
                <a:tc>
                  <a:txBody>
                    <a:bodyPr vert="horz" wrap="square"/>
                    <a:lstStyle/>
                    <a:p>
                      <a:pPr algn="l">
                        <a:defRPr/>
                      </a:pPr>
                      <a:r>
                        <a:rPr lang="ru-RU" sz="2000"/>
                        <a:t>Всего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86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u="none" strike="noStrike" cap="none" spc="0">
                          <a:ln>
                            <a:noFill/>
                          </a:ln>
                        </a:rPr>
                        <a:t>84</a:t>
                      </a:r>
                      <a:endParaRPr lang="ru-RU" sz="20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+mn-lt"/>
                        <a:cs typeface="+mn-cs"/>
                      </a:endParaRPr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u="none" strike="noStrike" cap="none" spc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2315" marR="2315" marT="173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3">
                <a:tc>
                  <a:txBody>
                    <a:bodyPr vert="horz" wrap="square"/>
                    <a:lstStyle/>
                    <a:p>
                      <a:pPr algn="l">
                        <a:defRPr/>
                      </a:pPr>
                      <a:r>
                        <a:rPr lang="ru-RU" sz="2000"/>
                        <a:t>Библиотечных работников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62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62</a:t>
                      </a:r>
                      <a:endParaRPr lang="ru-RU" sz="2000" b="1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u="none" strike="noStrike" cap="none" spc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000" u="none" strike="noStrike" cap="none" spc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u="none" strike="noStrike" cap="none" spc="0">
                        <a:ln>
                          <a:noFill/>
                        </a:ln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283">
                <a:tc>
                  <a:txBody>
                    <a:bodyPr vert="horz" wrap="square"/>
                    <a:lstStyle/>
                    <a:p>
                      <a:pPr algn="l">
                        <a:defRPr/>
                      </a:pPr>
                      <a:r>
                        <a:rPr lang="ru-RU" sz="2000"/>
                        <a:t>С высшим образованием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46 (79%)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48 (76%)</a:t>
                      </a:r>
                      <a:endParaRPr lang="ru-RU" sz="2000" b="1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u="none" strike="noStrike" cap="none" spc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 (74</a:t>
                      </a:r>
                      <a:r>
                        <a:rPr lang="en-US" sz="2000" u="none" strike="noStrike" cap="none" spc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ru-RU" sz="2000" u="none" strike="noStrike" cap="none" spc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2315" marR="2315" marT="173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174">
                <a:tc>
                  <a:txBody>
                    <a:bodyPr vert="horz" wrap="square"/>
                    <a:lstStyle/>
                    <a:p>
                      <a:pPr algn="l">
                        <a:defRPr/>
                      </a:pPr>
                      <a:r>
                        <a:rPr lang="ru-RU" sz="2000"/>
                        <a:t>С высшим библиотечным образованием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30 (48%)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35(56%)</a:t>
                      </a:r>
                      <a:endParaRPr lang="ru-RU" sz="2000" b="1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u="none" strike="noStrike" cap="none" spc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r>
                        <a:rPr lang="en-US" sz="2000" u="none" strike="noStrike" cap="none" spc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u="none" strike="noStrike" cap="none" spc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(49%)</a:t>
                      </a:r>
                    </a:p>
                  </a:txBody>
                  <a:tcPr marL="2315" marR="2315" marT="173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835">
                <a:tc>
                  <a:txBody>
                    <a:bodyPr vert="horz" wrap="square"/>
                    <a:lstStyle/>
                    <a:p>
                      <a:pPr algn="l">
                        <a:defRPr/>
                      </a:pPr>
                      <a:r>
                        <a:rPr lang="ru-RU" sz="2000"/>
                        <a:t>До 30 лет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7 (11%)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5 (8%)</a:t>
                      </a:r>
                      <a:endParaRPr lang="ru-RU" sz="2000" b="1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endParaRPr lang="ru-RU" sz="20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559">
                <a:tc>
                  <a:txBody>
                    <a:bodyPr vert="horz" wrap="square"/>
                    <a:lstStyle/>
                    <a:p>
                      <a:pPr algn="l">
                        <a:defRPr/>
                      </a:pPr>
                      <a:r>
                        <a:rPr lang="ru-RU" sz="2000"/>
                        <a:t>От 30 до 55 лет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51 (82%)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47 (75%)</a:t>
                      </a:r>
                      <a:endParaRPr lang="ru-RU" sz="2000" b="1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685800">
                        <a:defRPr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(7</a:t>
                      </a:r>
                      <a:r>
                        <a:rPr lang="ru-RU" sz="2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%)</a:t>
                      </a:r>
                      <a:endParaRPr lang="ru-RU" sz="20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773">
                <a:tc>
                  <a:txBody>
                    <a:bodyPr vert="horz" wrap="square"/>
                    <a:lstStyle/>
                    <a:p>
                      <a:pPr algn="l">
                        <a:defRPr/>
                      </a:pPr>
                      <a:r>
                        <a:rPr lang="ru-RU" sz="2000"/>
                        <a:t>55 лет и старше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/>
                        <a:t>5 (8%)</a:t>
                      </a:r>
                      <a:endParaRPr sz="1200"/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2000"/>
                        <a:t>3 (5%)</a:t>
                      </a:r>
                      <a:endParaRPr lang="ru-RU" sz="2000" b="1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315" marR="2315" marT="1736" marB="0" anchor="ctr"/>
                </a:tc>
                <a:tc>
                  <a:txBody>
                    <a:bodyPr vert="horz" wrap="square"/>
                    <a:lstStyle/>
                    <a:p>
                      <a:pPr marL="0" algn="ctr" defTabSz="914400">
                        <a:defRPr/>
                      </a:pPr>
                      <a:r>
                        <a:rPr lang="ru-RU" sz="2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(11%)</a:t>
                      </a:r>
                    </a:p>
                  </a:txBody>
                  <a:tcPr marL="2315" marR="2315" marT="173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-4689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14159" y="1225105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КАДРЫ</a:t>
            </a:r>
            <a:endParaRPr sz="2700" b="1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3289799" y="1804722"/>
            <a:ext cx="2568059" cy="3098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41464" y="2379377"/>
            <a:ext cx="1175106" cy="2697714"/>
          </a:xfrm>
          <a:prstGeom prst="rect">
            <a:avLst/>
          </a:prstGeom>
        </p:spPr>
      </p:pic>
      <p:sp>
        <p:nvSpPr>
          <p:cNvPr id="8" name="Прямоугольник: скругленные углы 2"/>
          <p:cNvSpPr/>
          <p:nvPr/>
        </p:nvSpPr>
        <p:spPr bwMode="auto">
          <a:xfrm>
            <a:off x="2400349" y="2650182"/>
            <a:ext cx="981355" cy="662267"/>
          </a:xfrm>
          <a:prstGeom prst="roundRect">
            <a:avLst>
              <a:gd name="adj" fmla="val 16667"/>
            </a:avLst>
          </a:prstGeom>
          <a:solidFill>
            <a:srgbClr val="4A66AC"/>
          </a:solidFill>
          <a:ln w="12700" cap="flat" cmpd="sng" algn="ctr">
            <a:solidFill>
              <a:srgbClr val="4A66AC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ru-RU" sz="3400" b="1">
                <a:solidFill>
                  <a:prstClr val="white"/>
                </a:solidFill>
                <a:latin typeface="Calibri"/>
                <a:cs typeface="Arial"/>
              </a:rPr>
              <a:t>86</a:t>
            </a:r>
            <a:endParaRPr sz="135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949262" y="2627316"/>
            <a:ext cx="124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1600" b="1">
                <a:solidFill>
                  <a:srgbClr val="3D4FA9"/>
                </a:solidFill>
                <a:latin typeface="Calibri Light"/>
              </a:rPr>
              <a:t>сотрудников</a:t>
            </a:r>
            <a:r>
              <a:rPr lang="ru-RU" sz="1600">
                <a:solidFill>
                  <a:srgbClr val="3D4FA9"/>
                </a:solidFill>
                <a:latin typeface="Calibri Light"/>
              </a:rPr>
              <a:t> </a:t>
            </a:r>
            <a:r>
              <a:rPr lang="ru-RU" sz="1600" b="1">
                <a:solidFill>
                  <a:srgbClr val="3D4FA9"/>
                </a:solidFill>
                <a:latin typeface="Calibri Light"/>
              </a:rPr>
              <a:t>библиотек</a:t>
            </a:r>
            <a:endParaRPr sz="1600" b="1">
              <a:solidFill>
                <a:srgbClr val="3D4FA9"/>
              </a:solidFill>
              <a:latin typeface="Calibri Light" panose="020f0302020204030204"/>
            </a:endParaRPr>
          </a:p>
        </p:txBody>
      </p:sp>
      <p:sp>
        <p:nvSpPr>
          <p:cNvPr id="11" name="Прямоугольник: скругленные углы 4"/>
          <p:cNvSpPr/>
          <p:nvPr/>
        </p:nvSpPr>
        <p:spPr bwMode="auto">
          <a:xfrm>
            <a:off x="2400349" y="3434355"/>
            <a:ext cx="981355" cy="674467"/>
          </a:xfrm>
          <a:prstGeom prst="roundRect">
            <a:avLst>
              <a:gd name="adj" fmla="val 16667"/>
            </a:avLst>
          </a:prstGeom>
          <a:solidFill>
            <a:srgbClr val="4A66AC"/>
          </a:solidFill>
          <a:ln w="12700" cap="flat" cmpd="sng" algn="ctr">
            <a:solidFill>
              <a:srgbClr val="4A66AC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3400" b="1">
                <a:solidFill>
                  <a:prstClr val="white"/>
                </a:solidFill>
                <a:latin typeface="Calibri"/>
                <a:cs typeface="Arial"/>
              </a:rPr>
              <a:t>88</a:t>
            </a:r>
            <a:endParaRPr sz="3400" b="1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949263" y="3312449"/>
            <a:ext cx="3520345" cy="819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600" b="1">
                <a:solidFill>
                  <a:srgbClr val="3D4FA9"/>
                </a:solidFill>
                <a:latin typeface="Calibri Light"/>
              </a:rPr>
              <a:t>мероприятия</a:t>
            </a:r>
            <a:r>
              <a:rPr lang="ru-RU" sz="1600">
                <a:solidFill>
                  <a:srgbClr val="3D4FA9"/>
                </a:solidFill>
                <a:latin typeface="Calibri Light"/>
              </a:rPr>
              <a:t> </a:t>
            </a:r>
            <a:r>
              <a:rPr lang="ru-RU" sz="1600" b="1">
                <a:solidFill>
                  <a:srgbClr val="3D4FA9"/>
                </a:solidFill>
                <a:latin typeface="Calibri Light"/>
              </a:rPr>
              <a:t>по повышению квалификации посетили сотрудники библиотек</a:t>
            </a:r>
            <a:endParaRPr sz="1600" b="1">
              <a:solidFill>
                <a:srgbClr val="3D4FA9"/>
              </a:solidFill>
              <a:latin typeface="Calibri Light"/>
            </a:endParaRPr>
          </a:p>
        </p:txBody>
      </p:sp>
      <p:sp>
        <p:nvSpPr>
          <p:cNvPr id="13" name="Прямоугольник: скругленные углы 6"/>
          <p:cNvSpPr/>
          <p:nvPr/>
        </p:nvSpPr>
        <p:spPr bwMode="auto">
          <a:xfrm>
            <a:off x="2400348" y="4228312"/>
            <a:ext cx="981355" cy="720089"/>
          </a:xfrm>
          <a:prstGeom prst="roundRect">
            <a:avLst>
              <a:gd name="adj" fmla="val 16667"/>
            </a:avLst>
          </a:prstGeom>
          <a:solidFill>
            <a:srgbClr val="4A66AC"/>
          </a:solidFill>
          <a:ln w="12700" cap="flat" cmpd="sng" algn="ctr">
            <a:solidFill>
              <a:srgbClr val="4A66AC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3400" b="1">
                <a:solidFill>
                  <a:prstClr val="white"/>
                </a:solidFill>
                <a:latin typeface="Calibri"/>
                <a:cs typeface="Arial"/>
              </a:rPr>
              <a:t>42</a:t>
            </a:r>
            <a:endParaRPr sz="3400" b="1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963370" y="4372799"/>
            <a:ext cx="3520345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D4FA9"/>
                </a:solidFill>
                <a:latin typeface="Calibri Light"/>
              </a:rPr>
              <a:t>средний возраст сотрудников</a:t>
            </a:r>
            <a:endParaRPr sz="1600" b="1">
              <a:solidFill>
                <a:srgbClr val="3D4FA9"/>
              </a:solidFill>
              <a:latin typeface="Calibri Light"/>
            </a:endParaRPr>
          </a:p>
        </p:txBody>
      </p:sp>
      <p:sp>
        <p:nvSpPr>
          <p:cNvPr id="15" name="Прямоугольник: скругленные углы 8"/>
          <p:cNvSpPr/>
          <p:nvPr/>
        </p:nvSpPr>
        <p:spPr bwMode="auto">
          <a:xfrm>
            <a:off x="2400348" y="5077093"/>
            <a:ext cx="981355" cy="698999"/>
          </a:xfrm>
          <a:prstGeom prst="roundRect">
            <a:avLst>
              <a:gd name="adj" fmla="val 16667"/>
            </a:avLst>
          </a:prstGeom>
          <a:solidFill>
            <a:srgbClr val="4A66AC"/>
          </a:solidFill>
          <a:ln w="12700" cap="flat" cmpd="sng" algn="ctr">
            <a:solidFill>
              <a:srgbClr val="4A66AC">
                <a:shade val="1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r>
              <a:rPr lang="ru-RU" sz="3400" b="1">
                <a:solidFill>
                  <a:prstClr val="white"/>
                </a:solidFill>
                <a:latin typeface="Calibri"/>
                <a:cs typeface="Arial"/>
              </a:rPr>
              <a:t>10</a:t>
            </a:r>
            <a:endParaRPr sz="1350">
              <a:solidFill>
                <a:prstClr val="white"/>
              </a:solidFill>
              <a:latin typeface="Calibri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3963370" y="4948401"/>
            <a:ext cx="321398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D4FA9"/>
                </a:solidFill>
                <a:latin typeface="Calibri Light"/>
              </a:rPr>
              <a:t>мероприятий по повышению квалификации сотрудников проводит районная библиотека ежегодно</a:t>
            </a:r>
            <a:endParaRPr sz="135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-13607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44606" y="1247411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ПРИВЛЕЧЕНО СРЕДСТВ В 2025 Г.</a:t>
            </a:r>
            <a:endParaRPr sz="2700" b="1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2050262" y="1747793"/>
            <a:ext cx="5108027" cy="0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344001"/>
              </p:ext>
            </p:extLst>
          </p:nvPr>
        </p:nvGraphicFramePr>
        <p:xfrm>
          <a:off x="695959" y="2380867"/>
          <a:ext cx="7942945" cy="352145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4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3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04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20276"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Учреждение, поселение</a:t>
                      </a:r>
                      <a:endParaRPr sz="10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Всего</a:t>
                      </a:r>
                      <a:endParaRPr sz="10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Федеральные/ окружные</a:t>
                      </a:r>
                      <a:endParaRPr sz="10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Гранты</a:t>
                      </a:r>
                      <a:endParaRPr sz="10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Субсидии на </a:t>
                      </a:r>
                    </a:p>
                    <a:p>
                      <a:pPr algn="ctr">
                        <a:defRPr/>
                      </a:pPr>
                      <a:r>
                        <a:rPr lang="ru-RU" sz="1400"/>
                        <a:t>улучшение МТБ</a:t>
                      </a:r>
                      <a:endParaRPr sz="10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1400" err="1"/>
                        <a:t>Детутат-ские</a:t>
                      </a:r>
                      <a:endParaRPr sz="10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Платные услуги (включая Пушкин-скую карту)</a:t>
                      </a:r>
                      <a:endParaRPr sz="10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843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1800"/>
                        <a:t>СРЦБС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 b="0"/>
                        <a:t>1930,8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</a:rPr>
                        <a:t>168,4</a:t>
                      </a: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1335,8</a:t>
                      </a:r>
                      <a:endParaRPr lang="ru-RU" sz="1800" b="0" i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 b="0" i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</a:rPr>
                        <a:t>426,6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996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1800"/>
                        <a:t>Лянтор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2735,6</a:t>
                      </a: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marL="0" algn="r" defTabSz="685800">
                        <a:defRPr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145,0</a:t>
                      </a:r>
                      <a:endParaRPr sz="18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marL="0" algn="r" defTabSz="685800">
                        <a:defRPr/>
                      </a:pPr>
                      <a:r>
                        <a:rPr lang="ru-RU" sz="18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sz="18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122,3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>
                          <a:solidFill>
                            <a:schemeClr val="tx1"/>
                          </a:solidFill>
                        </a:rPr>
                        <a:t>2468,3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996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1800"/>
                        <a:t>Федоровский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158,3</a:t>
                      </a:r>
                      <a:endParaRPr lang="ru-RU" sz="1800" b="1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84,3</a:t>
                      </a:r>
                      <a:endParaRPr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10,0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64,0</a:t>
                      </a:r>
                      <a:endParaRPr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85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1800"/>
                        <a:t>Нижнесортымский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987,0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790,9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0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/>
                        <a:t>196,1</a:t>
                      </a:r>
                      <a:endParaRPr sz="11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996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1800"/>
                        <a:t>ИТОГО:</a:t>
                      </a:r>
                      <a:endParaRPr sz="11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 b="0"/>
                        <a:t>5811,7</a:t>
                      </a: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 b="0"/>
                        <a:t>1188,6</a:t>
                      </a: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 b="0"/>
                        <a:t>1335,8</a:t>
                      </a: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 b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 b="0"/>
                        <a:t>132,3</a:t>
                      </a:r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 algn="r">
                        <a:defRPr/>
                      </a:pPr>
                      <a:r>
                        <a:rPr lang="ru-RU" sz="1800" b="0"/>
                        <a:t>3155,0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-39424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139918" y="1254214"/>
            <a:ext cx="8919341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Израсходовано на укрепление МТБ в тыс. руб.</a:t>
            </a:r>
            <a:endParaRPr sz="2700" b="1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969577" y="1746144"/>
            <a:ext cx="7260021" cy="0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33430649"/>
              </p:ext>
            </p:extLst>
          </p:nvPr>
        </p:nvGraphicFramePr>
        <p:xfrm>
          <a:off x="969579" y="2482537"/>
          <a:ext cx="3349872" cy="3626167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3655960"/>
              </p:ext>
            </p:extLst>
          </p:nvPr>
        </p:nvGraphicFramePr>
        <p:xfrm>
          <a:off x="5344528" y="2661660"/>
          <a:ext cx="3346626" cy="3382297"/>
        </p:xfrm>
        <a:graphic>
          <a:graphicData uri="http://schemas.openxmlformats.org/drawingml/2006/diagram">
            <dgm:relIds xmlns:dgm="http://schemas.openxmlformats.org/drawingml/2006/diagram" r:dm="rId10" r:lo="rId11" r:qs="rId12" r:cs="rId13"/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1824299" y="2061855"/>
            <a:ext cx="1842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600" b="1">
                <a:solidFill>
                  <a:srgbClr val="3D4FA9"/>
                </a:solidFill>
              </a:rPr>
              <a:t>Оборудование</a:t>
            </a:r>
            <a:endParaRPr sz="135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6049189" y="2081091"/>
            <a:ext cx="237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600" b="1">
                <a:solidFill>
                  <a:srgbClr val="3D4FA9"/>
                </a:solidFill>
              </a:rPr>
              <a:t>Комплектование БФ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8" cy="1071563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/>
        </p:nvGraphicFramePr>
        <p:xfrm>
          <a:off x="0" y="3028709"/>
          <a:ext cx="3982856" cy="2411100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" name="Прямоугольник 1"/>
          <p:cNvSpPr/>
          <p:nvPr/>
        </p:nvSpPr>
        <p:spPr bwMode="auto">
          <a:xfrm>
            <a:off x="2365446" y="121207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00" b="1">
                <a:solidFill>
                  <a:srgbClr val="002060"/>
                </a:solidFill>
              </a:rPr>
              <a:t>Реализация программы «Пушкинская карта»</a:t>
            </a:r>
            <a:endParaRPr sz="135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32365" y="3349677"/>
          <a:ext cx="4781008" cy="164984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195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363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/>
                        <a:t>2025</a:t>
                      </a:r>
                      <a:endParaRPr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/>
                        <a:t>2026</a:t>
                      </a:r>
                      <a:endParaRPr/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/>
                        <a:t>+/-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363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1600"/>
                        <a:t>Билеты</a:t>
                      </a:r>
                      <a:endParaRPr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indent="0" algn="ctr" defTabSz="6858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/>
                        <a:t>1 674</a:t>
                      </a:r>
                      <a:endParaRPr lang="ru-RU"/>
                    </a:p>
                    <a:p>
                      <a:pPr algn="ctr"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/>
                        <a:t>2 340</a:t>
                      </a:r>
                      <a:endParaRPr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1600" strike="noStrike"/>
                        <a:t>+666</a:t>
                      </a:r>
                      <a:endParaRPr strike="noStri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363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1600"/>
                        <a:t>Финансы, руб.</a:t>
                      </a:r>
                      <a:endParaRPr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indent="0" algn="ctr" defTabSz="6858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/>
                        <a:t>440 120,00</a:t>
                      </a:r>
                      <a:endParaRPr lang="ru-RU"/>
                    </a:p>
                    <a:p>
                      <a:pPr algn="ctr">
                        <a:defRPr/>
                      </a:pPr>
                      <a:endParaRPr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/>
                        <a:t>488 250,00</a:t>
                      </a:r>
                      <a:endParaRPr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>
                        <a:defRPr/>
                      </a:pPr>
                      <a:r>
                        <a:rPr lang="ru-RU" sz="1600" strike="noStrike"/>
                        <a:t>+48 130,00</a:t>
                      </a:r>
                      <a:endParaRPr strike="noStri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74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Заголовок 56"/>
          <p:cNvSpPr>
            <a:spLocks noGrp="1"/>
          </p:cNvSpPr>
          <p:nvPr>
            <p:ph type="title"/>
          </p:nvPr>
        </p:nvSpPr>
        <p:spPr bwMode="auto">
          <a:xfrm>
            <a:off x="660929" y="1248858"/>
            <a:ext cx="7886700" cy="424076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 sz="2700" b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Модернизация библиотек</a:t>
            </a:r>
            <a:endParaRPr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 bwMode="auto">
          <a:xfrm>
            <a:off x="348879" y="1891009"/>
            <a:ext cx="1937122" cy="373872"/>
          </a:xfrm>
        </p:spPr>
        <p:txBody>
          <a:bodyPr rtlCol="0">
            <a:normAutofit fontScale="92500"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Дек 2022 - Янв 2023 г.</a:t>
            </a:r>
            <a:endParaRPr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0"/>
          </p:nvPr>
        </p:nvSpPr>
        <p:spPr bwMode="auto">
          <a:xfrm>
            <a:off x="160695" y="2406737"/>
            <a:ext cx="1688673" cy="609305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 sz="1350" cap="all">
                <a:latin typeface="Segoe UI"/>
              </a:rPr>
              <a:t>Барсовская библиотека</a:t>
            </a:r>
            <a:endParaRPr/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21"/>
          </p:nvPr>
        </p:nvSpPr>
        <p:spPr bwMode="auto">
          <a:xfrm>
            <a:off x="2785083" y="1919501"/>
            <a:ext cx="2516728" cy="373872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 err="1"/>
              <a:t>Авг 2023 г. – январь 2024 г.</a:t>
            </a:r>
            <a:endParaRPr/>
          </a:p>
        </p:txBody>
      </p:sp>
      <p:sp>
        <p:nvSpPr>
          <p:cNvPr id="49" name="Текст 48"/>
          <p:cNvSpPr>
            <a:spLocks noGrp="1"/>
          </p:cNvSpPr>
          <p:nvPr>
            <p:ph type="body" sz="quarter" idx="22"/>
          </p:nvPr>
        </p:nvSpPr>
        <p:spPr bwMode="auto">
          <a:xfrm>
            <a:off x="3090552" y="2327063"/>
            <a:ext cx="1688673" cy="609305"/>
          </a:xfrm>
        </p:spPr>
        <p:txBody>
          <a:bodyPr rtlCol="0">
            <a:normAutofit fontScale="92500" lnSpcReduction="20000"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 sz="1350" cap="all">
                <a:latin typeface="Segoe UI"/>
              </a:rPr>
              <a:t>Русскинская</a:t>
            </a:r>
          </a:p>
          <a:p>
            <a:pPr>
              <a:defRPr/>
            </a:pPr>
            <a:r>
              <a:rPr lang="ru-RU" sz="1350" cap="all">
                <a:latin typeface="Segoe UI"/>
              </a:rPr>
              <a:t>модельная библиотека </a:t>
            </a:r>
            <a:endParaRPr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23"/>
          </p:nvPr>
        </p:nvSpPr>
        <p:spPr bwMode="auto">
          <a:xfrm>
            <a:off x="6235351" y="1919501"/>
            <a:ext cx="1688673" cy="373872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2026 г.</a:t>
            </a:r>
            <a:endParaRPr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24"/>
          </p:nvPr>
        </p:nvSpPr>
        <p:spPr bwMode="auto">
          <a:xfrm>
            <a:off x="6020409" y="2230444"/>
            <a:ext cx="2118558" cy="5052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350" cap="all">
                <a:latin typeface="Segoe UI"/>
              </a:rPr>
              <a:t>Солнечная модельная библиотека</a:t>
            </a:r>
            <a:endParaRPr/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25"/>
          </p:nvPr>
        </p:nvSpPr>
        <p:spPr bwMode="auto">
          <a:xfrm>
            <a:off x="2037552" y="4475865"/>
            <a:ext cx="1688672" cy="373872"/>
          </a:xfrm>
        </p:spPr>
        <p:txBody>
          <a:bodyPr rtlCol="0">
            <a:normAutofit fontScale="92500"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Март - май 2023 г.</a:t>
            </a:r>
            <a:endParaRPr/>
          </a:p>
        </p:txBody>
      </p:sp>
      <p:sp>
        <p:nvSpPr>
          <p:cNvPr id="51" name="Текст 50"/>
          <p:cNvSpPr>
            <a:spLocks noGrp="1"/>
          </p:cNvSpPr>
          <p:nvPr>
            <p:ph type="body" sz="quarter" idx="26"/>
          </p:nvPr>
        </p:nvSpPr>
        <p:spPr bwMode="auto">
          <a:xfrm>
            <a:off x="1622550" y="5059225"/>
            <a:ext cx="2219640" cy="596672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 sz="1300" cap="all">
                <a:solidFill>
                  <a:schemeClr val="tx1"/>
                </a:solidFill>
                <a:latin typeface="Segoe UI"/>
              </a:rPr>
              <a:t>Белоярская библиотека</a:t>
            </a:r>
            <a:endParaRPr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300" cap="all">
                <a:solidFill>
                  <a:schemeClr val="tx1"/>
                </a:solidFill>
                <a:latin typeface="Segoe UI"/>
              </a:rPr>
              <a:t> им. Г.Г. Кушникова 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27"/>
          </p:nvPr>
        </p:nvSpPr>
        <p:spPr bwMode="auto">
          <a:xfrm>
            <a:off x="5107322" y="4475865"/>
            <a:ext cx="2435891" cy="373872"/>
          </a:xfrm>
        </p:spPr>
        <p:txBody>
          <a:bodyPr rtlCol="0">
            <a:normAutofit fontScale="92500"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Сент 2023 г. – апрель 2024 г.</a:t>
            </a:r>
            <a:endParaRPr/>
          </a:p>
        </p:txBody>
      </p:sp>
      <p:sp>
        <p:nvSpPr>
          <p:cNvPr id="52" name="Текст 51"/>
          <p:cNvSpPr>
            <a:spLocks noGrp="1"/>
          </p:cNvSpPr>
          <p:nvPr>
            <p:ph type="body" sz="quarter" idx="28"/>
          </p:nvPr>
        </p:nvSpPr>
        <p:spPr bwMode="auto">
          <a:xfrm>
            <a:off x="4527355" y="5067555"/>
            <a:ext cx="2046911" cy="596672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 sz="1350" cap="all">
                <a:solidFill>
                  <a:schemeClr val="accent3">
                    <a:lumMod val="75000"/>
                  </a:schemeClr>
                </a:solidFill>
                <a:latin typeface="Segoe UI"/>
              </a:rPr>
              <a:t>Высокомысовская</a:t>
            </a:r>
          </a:p>
          <a:p>
            <a:pPr>
              <a:defRPr/>
            </a:pPr>
            <a:r>
              <a:rPr lang="ru-RU" sz="1350" cap="all">
                <a:solidFill>
                  <a:schemeClr val="accent3">
                    <a:lumMod val="75000"/>
                  </a:schemeClr>
                </a:solidFill>
                <a:latin typeface="Segoe UI"/>
              </a:rPr>
              <a:t> библиотека им. В.П. Замятина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8" cy="10715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D3FB57-0BBD-4119-BE78-31EEF28D22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034" r="10124" b="37110"/>
          <a:stretch>
            <a:fillRect/>
          </a:stretch>
        </p:blipFill>
        <p:spPr>
          <a:xfrm>
            <a:off x="348879" y="2982351"/>
            <a:ext cx="8659816" cy="2085204"/>
          </a:xfrm>
          <a:prstGeom prst="rect">
            <a:avLst/>
          </a:prstGeom>
        </p:spPr>
      </p:pic>
      <p:sp>
        <p:nvSpPr>
          <p:cNvPr id="4" name="Текст 51">
            <a:extLst>
              <a:ext uri="{FF2B5EF4-FFF2-40B4-BE49-F238E27FC236}">
                <a16:creationId xmlns:a16="http://schemas.microsoft.com/office/drawing/2014/main" id="{D95C2DE2-B42F-885D-3A02-0F5D5D3EFC64}"/>
              </a:ext>
            </a:extLst>
          </p:cNvPr>
          <p:cNvSpPr txBox="1"/>
          <p:nvPr/>
        </p:nvSpPr>
        <p:spPr bwMode="auto">
          <a:xfrm>
            <a:off x="7259431" y="5115737"/>
            <a:ext cx="2046911" cy="5966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685800">
              <a:lnSpc>
                <a:spcPct val="113999"/>
              </a:lnSpc>
              <a:spcBef>
                <a:spcPct val="0"/>
              </a:spcBef>
              <a:buFont typeface="Arial"/>
              <a:buNone/>
              <a:defRPr lang="ru-RU" sz="1050" spc="38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300" cap="all">
                <a:solidFill>
                  <a:schemeClr val="tx1"/>
                </a:solidFill>
                <a:latin typeface="Segoe UI"/>
              </a:rPr>
              <a:t>Апр 2026 г.</a:t>
            </a:r>
          </a:p>
          <a:p>
            <a:pPr>
              <a:defRPr/>
            </a:pPr>
            <a:r>
              <a:rPr lang="ru-RU" sz="1300" cap="all">
                <a:solidFill>
                  <a:schemeClr val="tx1"/>
                </a:solidFill>
                <a:latin typeface="Segoe UI"/>
              </a:rPr>
              <a:t>Ляминская </a:t>
            </a:r>
          </a:p>
          <a:p>
            <a:pPr>
              <a:defRPr/>
            </a:pPr>
            <a:r>
              <a:rPr lang="ru-RU" sz="1300" cap="all">
                <a:solidFill>
                  <a:schemeClr val="tx1"/>
                </a:solidFill>
                <a:latin typeface="Segoe UI"/>
              </a:rPr>
              <a:t>Модельная</a:t>
            </a:r>
          </a:p>
          <a:p>
            <a:pPr>
              <a:defRPr/>
            </a:pPr>
            <a:r>
              <a:rPr lang="ru-RU" sz="1300" cap="all">
                <a:solidFill>
                  <a:schemeClr val="tx1"/>
                </a:solidFill>
                <a:latin typeface="Segoe UI"/>
              </a:rPr>
              <a:t>библиотека</a:t>
            </a: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8" cy="10715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-1327615" y="2014195"/>
            <a:ext cx="74322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chemeClr val="accent6">
                    <a:lumMod val="75000"/>
                  </a:schemeClr>
                </a:solidFill>
              </a:rPr>
              <a:t>Модернизация библиотек</a:t>
            </a:r>
            <a:endParaRPr sz="135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256568" y="2736503"/>
            <a:ext cx="3694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100" b="1">
                <a:solidFill>
                  <a:schemeClr val="accent6">
                    <a:lumMod val="75000"/>
                  </a:schemeClr>
                </a:solidFill>
              </a:rPr>
              <a:t>Ляминская модельная библиотека </a:t>
            </a:r>
          </a:p>
          <a:p>
            <a:pPr>
              <a:defRPr/>
            </a:pPr>
            <a:r>
              <a:rPr lang="ru-RU" b="1"/>
              <a:t>(открытие – апрель 2026 года)</a:t>
            </a:r>
            <a:endParaRPr sz="135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901511"/>
            <a:ext cx="4190999" cy="283910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rcRect t="4983" r="2592"/>
          <a:stretch>
            <a:fillRect/>
          </a:stretch>
        </p:blipFill>
        <p:spPr>
          <a:xfrm>
            <a:off x="4953000" y="1148024"/>
            <a:ext cx="4210337" cy="264673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8" cy="10715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-1327615" y="2014195"/>
            <a:ext cx="74322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chemeClr val="accent6">
                    <a:lumMod val="75000"/>
                  </a:schemeClr>
                </a:solidFill>
              </a:rPr>
              <a:t>Модернизация библиотек</a:t>
            </a:r>
            <a:endParaRPr sz="135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256568" y="2736503"/>
            <a:ext cx="3694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100" b="1">
                <a:solidFill>
                  <a:schemeClr val="accent6">
                    <a:lumMod val="75000"/>
                  </a:schemeClr>
                </a:solidFill>
              </a:rPr>
              <a:t>Солнечная модельная библиотека </a:t>
            </a:r>
          </a:p>
          <a:p>
            <a:pPr>
              <a:defRPr/>
            </a:pPr>
            <a:r>
              <a:rPr lang="ru-RU" b="1"/>
              <a:t>(2026 г.)</a:t>
            </a:r>
            <a:endParaRPr sz="135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rcRect b="4712"/>
          <a:stretch>
            <a:fillRect/>
          </a:stretch>
        </p:blipFill>
        <p:spPr>
          <a:xfrm rot="10800000" flipV="1">
            <a:off x="4968240" y="1164659"/>
            <a:ext cx="4175760" cy="281298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rcRect l="2461" t="12248" r="1540"/>
          <a:stretch>
            <a:fillRect/>
          </a:stretch>
        </p:blipFill>
        <p:spPr>
          <a:xfrm>
            <a:off x="4968240" y="4070735"/>
            <a:ext cx="4160521" cy="268862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34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8" cy="10715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632012" y="1904885"/>
            <a:ext cx="804134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>
                <a:solidFill>
                  <a:prstClr val="black"/>
                </a:solidFill>
              </a:rPr>
              <a:t>Сургутский район  пятый год подряд  «Самый читающий муниципальный район Югры»</a:t>
            </a:r>
          </a:p>
          <a:p>
            <a:endParaRPr lang="ru-RU" sz="2000">
              <a:solidFill>
                <a:prstClr val="black"/>
              </a:solidFill>
            </a:endParaRPr>
          </a:p>
          <a:p>
            <a:r>
              <a:rPr lang="ru-RU" sz="2000">
                <a:solidFill>
                  <a:prstClr val="black"/>
                </a:solidFill>
              </a:rPr>
              <a:t>Белоярская детская библиотека, победитель конкурсного отбора проекта Министерства культуры Российской Федерации «ГЕНИЙ МЕСТА»</a:t>
            </a:r>
          </a:p>
          <a:p>
            <a:endParaRPr lang="ru-RU" sz="2000">
              <a:solidFill>
                <a:prstClr val="black"/>
              </a:solidFill>
            </a:endParaRPr>
          </a:p>
          <a:p>
            <a:r>
              <a:rPr lang="ru-RU" sz="2000">
                <a:solidFill>
                  <a:prstClr val="black"/>
                </a:solidFill>
              </a:rPr>
              <a:t>Центр общественного доступа МБУК «СРЦБС» – 3 место в Цифровом литературном конкурсе чтецов «Победа помнит героев» среди муниципальных районов в номинации «Лучший ЦОД» муниципальных библиотек</a:t>
            </a:r>
          </a:p>
          <a:p>
            <a:endParaRPr lang="ru-RU" sz="2000">
              <a:solidFill>
                <a:prstClr val="black"/>
              </a:solidFill>
            </a:endParaRPr>
          </a:p>
          <a:p>
            <a:r>
              <a:rPr lang="ru-RU" sz="2000">
                <a:solidFill>
                  <a:prstClr val="black"/>
                </a:solidFill>
              </a:rPr>
              <a:t>Детская библиотека МУК «ЛЦБС» – 3 место в Окружном конкурсе на лучшее библиографическое пособие для детей «Высший пилотаж»</a:t>
            </a:r>
          </a:p>
          <a:p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811163" y="1234309"/>
            <a:ext cx="358623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5B9BD5">
                    <a:lumMod val="50000"/>
                  </a:srgbClr>
                </a:solidFill>
              </a:rPr>
              <a:t>Достижения и победы</a:t>
            </a:r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0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16019011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-8557"/>
            <a:ext cx="9208557" cy="1071563"/>
          </a:xfrm>
          <a:prstGeom prst="rect">
            <a:avLst/>
          </a:prstGeom>
        </p:spPr>
      </p:pic>
      <p:pic>
        <p:nvPicPr>
          <p:cNvPr id="2017635836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-19746" y="4999407"/>
            <a:ext cx="9129713" cy="1877321"/>
          </a:xfrm>
          <a:prstGeom prst="rect">
            <a:avLst/>
          </a:prstGeom>
        </p:spPr>
      </p:pic>
      <p:sp>
        <p:nvSpPr>
          <p:cNvPr id="182654903" name="TextBox 182654902"/>
          <p:cNvSpPr txBox="1"/>
          <p:nvPr/>
        </p:nvSpPr>
        <p:spPr bwMode="auto">
          <a:xfrm>
            <a:off x="1577103" y="1362854"/>
            <a:ext cx="6829225" cy="617579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БИБЛИОТЕКИ-ЮБИЛЯРЫ</a:t>
            </a:r>
            <a:r>
              <a:rPr sz="3600" b="1">
                <a:solidFill>
                  <a:srgbClr val="002060"/>
                </a:solidFill>
              </a:rPr>
              <a:t> 202</a:t>
            </a:r>
            <a:r>
              <a:rPr lang="en-US" sz="3600" b="1">
                <a:solidFill>
                  <a:srgbClr val="002060"/>
                </a:solidFill>
              </a:rPr>
              <a:t>6</a:t>
            </a:r>
            <a:r>
              <a:rPr sz="5400" b="1">
                <a:solidFill>
                  <a:srgbClr val="0070C0"/>
                </a:solidFill>
              </a:rPr>
              <a:t> </a:t>
            </a:r>
            <a:endParaRPr sz="1350"/>
          </a:p>
        </p:txBody>
      </p:sp>
      <p:sp>
        <p:nvSpPr>
          <p:cNvPr id="1128390439" name="TextBox 1128390438"/>
          <p:cNvSpPr txBox="1"/>
          <p:nvPr/>
        </p:nvSpPr>
        <p:spPr bwMode="auto">
          <a:xfrm>
            <a:off x="547008" y="2277400"/>
            <a:ext cx="8631190" cy="2332754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ru-RU" sz="28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35 лет</a:t>
            </a:r>
            <a:r>
              <a:rPr lang="ru-RU" sz="2800">
                <a:latin typeface="Calibri"/>
                <a:ea typeface="Calibri"/>
                <a:cs typeface="Calibri"/>
              </a:rPr>
              <a:t> - </a:t>
            </a: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Сургутская районная централизованная библиотечная система (апрель)</a:t>
            </a:r>
            <a:endParaRPr sz="2800"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r>
              <a:rPr lang="en-US" sz="28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7</a:t>
            </a:r>
            <a:r>
              <a:rPr lang="ru-RU" sz="28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5</a:t>
            </a:r>
            <a:r>
              <a:rPr lang="en-US" sz="28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8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лет –</a:t>
            </a:r>
            <a:r>
              <a:rPr lang="ru-RU" sz="2800">
                <a:latin typeface="Calibri"/>
                <a:ea typeface="Calibri"/>
                <a:cs typeface="Calibri"/>
              </a:rPr>
              <a:t> </a:t>
            </a:r>
            <a:r>
              <a:rPr lang="ru-RU" sz="28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Сытоминская библиотека (ноябрь)</a:t>
            </a:r>
            <a:endParaRPr sz="2800" b="1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ru-RU" sz="2400">
              <a:latin typeface="Calibri"/>
              <a:cs typeface="Calibri"/>
            </a:endParaRPr>
          </a:p>
          <a:p>
            <a:pPr>
              <a:defRPr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8" cy="10715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508298" y="1742140"/>
            <a:ext cx="832641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  <a:p>
            <a:r>
              <a:rPr lang="ru-RU" sz="2000">
                <a:solidFill>
                  <a:prstClr val="black"/>
                </a:solidFill>
              </a:rPr>
              <a:t>Ковалева И.А., директор МБУК «СРЦБС» – лауреат премии губернатора ХМАО-Югры выдающимся деятелям культуры и искусства</a:t>
            </a:r>
          </a:p>
          <a:p>
            <a:endParaRPr lang="ru-RU" sz="2000">
              <a:solidFill>
                <a:prstClr val="black"/>
              </a:solidFill>
            </a:endParaRPr>
          </a:p>
          <a:p>
            <a:r>
              <a:rPr lang="ru-RU" sz="2000">
                <a:solidFill>
                  <a:prstClr val="black"/>
                </a:solidFill>
              </a:rPr>
              <a:t>Тютюнник Н.А., заведующий отделом социокультурной деятельности и внестационарного обслуживания Центральной районной библиотеки им. Г.А. Пирожникова – победитель конкурса Департамента культуры ХМАО – Югры в области библиотечного дела им. Н. В. Лангенбах в номинации «Новация» </a:t>
            </a:r>
          </a:p>
          <a:p>
            <a:endParaRPr lang="ru-RU" sz="2000">
              <a:solidFill>
                <a:prstClr val="black"/>
              </a:solidFill>
            </a:endParaRPr>
          </a:p>
          <a:p>
            <a:r>
              <a:rPr lang="ru-RU" sz="2000">
                <a:solidFill>
                  <a:prstClr val="black"/>
                </a:solidFill>
              </a:rPr>
              <a:t>Тютюнник Н. А., заведующий отделом социокультурной деятельности и внестационарного обслуживания Центральной районной библиотеки им. Г. А. Пирожникова, занесена на Доску Почёта Сургутского муниципального района Ханты-Мансийского автономного округа – Югры, посвящённой 80-летию Победы в Великой Отечественной войне 1941–1945 годов</a:t>
            </a:r>
          </a:p>
          <a:p>
            <a:endParaRPr lang="ru-RU">
              <a:solidFill>
                <a:prstClr val="black"/>
              </a:solidFill>
            </a:endParaRPr>
          </a:p>
          <a:p>
            <a:endParaRPr lang="ru-RU">
              <a:solidFill>
                <a:prstClr val="black"/>
              </a:solidFill>
            </a:endParaRPr>
          </a:p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811163" y="1234309"/>
            <a:ext cx="358623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5B9BD5">
                    <a:lumMod val="50000"/>
                  </a:srgbClr>
                </a:solidFill>
              </a:rPr>
              <a:t>Достижения и победы</a:t>
            </a:r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9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8" cy="10715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441064" y="1742140"/>
            <a:ext cx="82188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err="1">
                <a:solidFill>
                  <a:prstClr val="black"/>
                </a:solidFill>
              </a:rPr>
              <a:t>Габдрафигина Г. М., заведующий Сайгатинской библиотекой, занесена на виртуальную Доску почёта отрасли культура Сургутского района.</a:t>
            </a:r>
          </a:p>
          <a:p>
            <a:endParaRPr lang="ru-RU" sz="2000">
              <a:solidFill>
                <a:prstClr val="black"/>
              </a:solidFill>
            </a:endParaRPr>
          </a:p>
          <a:p>
            <a:pPr algn="just"/>
            <a:r>
              <a:rPr lang="ru-RU" sz="2000">
                <a:solidFill>
                  <a:prstClr val="black"/>
                </a:solidFill>
              </a:rPr>
              <a:t>Базарова С.В. – заведующий отделом Городской библиотеки №2 г. Лянтора занесена на виртуальную Доску Почёта отрасли культура Сургутского района.</a:t>
            </a:r>
          </a:p>
          <a:p>
            <a:pPr algn="just"/>
            <a:endParaRPr lang="ru-RU" sz="2000">
              <a:solidFill>
                <a:prstClr val="black"/>
              </a:solidFill>
            </a:endParaRPr>
          </a:p>
          <a:p>
            <a:pPr algn="just"/>
            <a:r>
              <a:rPr lang="ru-RU" sz="2000">
                <a:solidFill>
                  <a:prstClr val="black"/>
                </a:solidFill>
              </a:rPr>
              <a:t>Трофимова М.А., заведующий отделом Детской библиотеки г. Лянтора –занесена на Доску Почета работников культуры города Лянтор</a:t>
            </a:r>
            <a:endParaRPr lang="ru-RU" sz="2000">
              <a:solidFill>
                <a:prstClr val="black"/>
              </a:solidFill>
            </a:endParaRPr>
          </a:p>
          <a:p>
            <a:pPr algn="just"/>
            <a:endParaRPr lang="ru-RU" sz="2000">
              <a:solidFill>
                <a:prstClr val="black"/>
              </a:solidFill>
            </a:endParaRPr>
          </a:p>
          <a:p>
            <a:r>
              <a:rPr lang="ru-RU" sz="2000">
                <a:solidFill>
                  <a:prstClr val="black"/>
                </a:solidFill>
              </a:rPr>
              <a:t>Горбунова Т. В., заведующий отделом краеведческой литературы и библиографии Центральной районной библиотеки им. Г. А. Пирожникова, награждена Почётным знаком Библиотечной ассоциации Югры.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811163" y="1234309"/>
            <a:ext cx="358623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5B9BD5">
                    <a:lumMod val="50000"/>
                  </a:srgbClr>
                </a:solidFill>
              </a:rPr>
              <a:t>Достижения и победы</a:t>
            </a:r>
            <a:endParaRPr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7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8" cy="10715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4980678"/>
            <a:ext cx="9129713" cy="1877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3989601" y="1710375"/>
            <a:ext cx="485864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300" b="1"/>
              <a:t>6</a:t>
            </a:r>
            <a:r>
              <a:rPr lang="en-US" sz="6600" b="1"/>
              <a:t> </a:t>
            </a:r>
            <a:r>
              <a:rPr lang="ru-RU" sz="6600" b="1"/>
              <a:t>      </a:t>
            </a:r>
            <a:r>
              <a:rPr lang="ru-RU" sz="2400"/>
              <a:t>творческих конкурсов  </a:t>
            </a:r>
            <a:endParaRPr/>
          </a:p>
          <a:p>
            <a:pPr>
              <a:defRPr/>
            </a:pPr>
            <a:r>
              <a:rPr lang="ru-RU" sz="3300" b="1"/>
              <a:t>1 133 </a:t>
            </a:r>
            <a:r>
              <a:rPr lang="ru-RU" sz="2400"/>
              <a:t>       мероприятий </a:t>
            </a:r>
            <a:endParaRPr sz="1350"/>
          </a:p>
          <a:p>
            <a:pPr>
              <a:defRPr/>
            </a:pPr>
            <a:r>
              <a:rPr lang="ru-RU" sz="3300" b="1"/>
              <a:t>67 776    </a:t>
            </a:r>
            <a:r>
              <a:rPr lang="ru-RU" sz="2400"/>
              <a:t>участников</a:t>
            </a:r>
            <a:endParaRPr/>
          </a:p>
          <a:p>
            <a:pPr>
              <a:defRPr/>
            </a:pPr>
            <a:endParaRPr sz="33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728288" y="1238101"/>
            <a:ext cx="40623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700" b="1">
                <a:solidFill>
                  <a:schemeClr val="accent5">
                    <a:lumMod val="50000"/>
                  </a:schemeClr>
                </a:solidFill>
              </a:rPr>
              <a:t>Креативная деятельность</a:t>
            </a:r>
            <a:endParaRPr sz="27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sun9-77.userapi.com/impg/-q5cwEtzgSVl72x0xsyZ6TIbakGtS3NkFGPzng/lsHPeIDPtzw.jpg?size=833x834&amp;quality=95&amp;sign=8f0c7a1d077982e921b71be143bffe63&amp;type=album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22901" y="2019844"/>
            <a:ext cx="3485232" cy="348941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2419919" y="1179994"/>
            <a:ext cx="40222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700" b="1">
                <a:solidFill>
                  <a:srgbClr val="5B9BD5">
                    <a:lumMod val="50000"/>
                  </a:srgbClr>
                </a:solidFill>
              </a:rPr>
              <a:t>Креативная</a:t>
            </a:r>
            <a:r>
              <a:rPr lang="ru-RU" sz="1350" b="1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2700" b="1">
                <a:solidFill>
                  <a:srgbClr val="5B9BD5">
                    <a:lumMod val="50000"/>
                  </a:srgbClr>
                </a:solidFill>
              </a:rPr>
              <a:t>деятельность</a:t>
            </a:r>
            <a:endParaRPr sz="135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419919" y="1770177"/>
            <a:ext cx="5864094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300" b="1">
                <a:solidFill>
                  <a:srgbClr val="70AD47">
                    <a:lumMod val="75000"/>
                  </a:srgbClr>
                </a:solidFill>
              </a:rPr>
              <a:t>21 	</a:t>
            </a:r>
            <a:r>
              <a:rPr lang="ru-RU" sz="2400">
                <a:solidFill>
                  <a:prstClr val="black"/>
                </a:solidFill>
              </a:rPr>
              <a:t>творческая работа 	финалистов 	конкурса «Сочини  	сказку».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1000 </a:t>
            </a:r>
            <a:r>
              <a:rPr lang="ru-RU" sz="2400">
                <a:solidFill>
                  <a:prstClr val="black"/>
                </a:solidFill>
              </a:rPr>
              <a:t>экземпляров – тираж издания</a:t>
            </a:r>
          </a:p>
          <a:p>
            <a:pPr>
              <a:defRPr/>
            </a:pPr>
            <a:endParaRPr lang="ru-RU" sz="1350">
              <a:solidFill>
                <a:prstClr val="black"/>
              </a:solidFill>
            </a:endParaRPr>
          </a:p>
          <a:p>
            <a:pPr>
              <a:defRPr/>
            </a:pPr>
            <a:endParaRPr sz="1350">
              <a:solidFill>
                <a:prstClr val="black"/>
              </a:solidFill>
            </a:endParaRPr>
          </a:p>
          <a:p>
            <a:pPr>
              <a:defRPr/>
            </a:pPr>
            <a:endParaRPr lang="ru-RU" sz="1350">
              <a:solidFill>
                <a:srgbClr val="C00000"/>
              </a:solidFill>
            </a:endParaRPr>
          </a:p>
          <a:p>
            <a:pPr>
              <a:defRPr/>
            </a:pPr>
            <a:endParaRPr lang="ru-RU" sz="1350">
              <a:solidFill>
                <a:srgbClr val="C00000"/>
              </a:solidFill>
            </a:endParaRPr>
          </a:p>
          <a:p>
            <a:pPr>
              <a:defRPr/>
            </a:pPr>
            <a:endParaRPr lang="ru-RU" sz="135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ru-RU" sz="3300">
                <a:solidFill>
                  <a:srgbClr val="70AD47">
                    <a:lumMod val="75000"/>
                  </a:srgbClr>
                </a:solidFill>
              </a:rPr>
              <a:t> </a:t>
            </a:r>
            <a:r>
              <a:rPr lang="ru-RU" sz="2400">
                <a:solidFill>
                  <a:prstClr val="black"/>
                </a:solidFill>
              </a:rPr>
              <a:t>          главы о работе творческих 	лабораторий проекта </a:t>
            </a:r>
          </a:p>
          <a:p>
            <a:pPr>
              <a:defRPr/>
            </a:pPr>
            <a:r>
              <a:rPr lang="ru-RU" sz="2400">
                <a:solidFill>
                  <a:prstClr val="black"/>
                </a:solidFill>
              </a:rPr>
              <a:t>              «Школа мастеров. ПРО_Югру» </a:t>
            </a:r>
          </a:p>
          <a:p>
            <a:pPr>
              <a:defRPr/>
            </a:pPr>
            <a:r>
              <a:rPr lang="ru-RU" sz="3300" b="1">
                <a:solidFill>
                  <a:srgbClr val="70AD47">
                    <a:lumMod val="75000"/>
                  </a:srgbClr>
                </a:solidFill>
              </a:rPr>
              <a:t>151 </a:t>
            </a:r>
            <a:r>
              <a:rPr lang="ru-RU" sz="3300">
                <a:solidFill>
                  <a:srgbClr val="70AD47">
                    <a:lumMod val="75000"/>
                  </a:srgbClr>
                </a:solidFill>
              </a:rPr>
              <a:t> </a:t>
            </a:r>
            <a:r>
              <a:rPr lang="ru-RU" sz="2400">
                <a:solidFill>
                  <a:prstClr val="black"/>
                </a:solidFill>
              </a:rPr>
              <a:t>  творческая работа</a:t>
            </a:r>
          </a:p>
          <a:p>
            <a:pPr>
              <a:defRPr/>
            </a:pPr>
            <a:endParaRPr lang="ru-RU" sz="135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sz="1350">
                <a:solidFill>
                  <a:prstClr val="black"/>
                </a:solidFill>
              </a:rPr>
              <a:t> </a:t>
            </a:r>
            <a:r>
              <a:rPr lang="ru-RU" sz="3300" b="1">
                <a:solidFill>
                  <a:srgbClr val="70AD47">
                    <a:lumMod val="75000"/>
                  </a:srgbClr>
                </a:solidFill>
              </a:rPr>
              <a:t>3000</a:t>
            </a:r>
            <a:r>
              <a:rPr lang="ru-RU" sz="1400">
                <a:solidFill>
                  <a:srgbClr val="70AD47">
                    <a:lumMod val="75000"/>
                  </a:srgbClr>
                </a:solidFill>
              </a:rPr>
              <a:t>	 </a:t>
            </a:r>
            <a:r>
              <a:rPr lang="ru-RU" sz="2400">
                <a:solidFill>
                  <a:prstClr val="black"/>
                </a:solidFill>
              </a:rPr>
              <a:t>просмотров</a:t>
            </a:r>
          </a:p>
          <a:p>
            <a:pPr>
              <a:defRPr/>
            </a:pPr>
            <a:r>
              <a:rPr lang="ru-RU" sz="1350">
                <a:solidFill>
                  <a:prstClr val="black"/>
                </a:solidFill>
              </a:rPr>
              <a:t>	</a:t>
            </a:r>
            <a:endParaRPr sz="3300" b="1">
              <a:solidFill>
                <a:srgbClr val="70AD47">
                  <a:lumMod val="75000"/>
                </a:srgb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C665FC-49E3-4651-B874-47E7F6A88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1065085"/>
          </a:xfrm>
          <a:prstGeom prst="rect">
            <a:avLst/>
          </a:prstGeom>
        </p:spPr>
      </p:pic>
      <p:pic>
        <p:nvPicPr>
          <p:cNvPr id="1026" name="Picture 2" descr="Чудесные сказки Югры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826" y="1687825"/>
            <a:ext cx="1696867" cy="232443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РТбук. Школа мастеров. ПРО_ Югр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826" y="4244750"/>
            <a:ext cx="1700450" cy="240897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9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2419919" y="1179994"/>
            <a:ext cx="40222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700" b="1">
                <a:solidFill>
                  <a:srgbClr val="5B9BD5">
                    <a:lumMod val="50000"/>
                  </a:srgbClr>
                </a:solidFill>
              </a:rPr>
              <a:t>Креативная</a:t>
            </a:r>
            <a:r>
              <a:rPr lang="ru-RU" sz="1350" b="1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2700" b="1">
                <a:solidFill>
                  <a:srgbClr val="5B9BD5">
                    <a:lumMod val="50000"/>
                  </a:srgbClr>
                </a:solidFill>
              </a:rPr>
              <a:t>деятельность</a:t>
            </a:r>
            <a:endParaRPr sz="135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815672" y="1770177"/>
            <a:ext cx="63283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300" b="1">
                <a:solidFill>
                  <a:srgbClr val="70AD47">
                    <a:lumMod val="75000"/>
                  </a:srgbClr>
                </a:solidFill>
              </a:rPr>
              <a:t>300    </a:t>
            </a:r>
            <a:r>
              <a:rPr lang="ru-RU" sz="2400">
                <a:solidFill>
                  <a:prstClr val="black"/>
                </a:solidFill>
              </a:rPr>
              <a:t>экземпляров</a:t>
            </a:r>
            <a:endParaRPr sz="135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3300" b="1">
                <a:solidFill>
                  <a:srgbClr val="70AD47">
                    <a:lumMod val="75000"/>
                  </a:srgbClr>
                </a:solidFill>
              </a:rPr>
              <a:t>161</a:t>
            </a:r>
            <a:r>
              <a:rPr lang="ru-RU" sz="3300">
                <a:solidFill>
                  <a:srgbClr val="70AD47">
                    <a:lumMod val="75000"/>
                  </a:srgbClr>
                </a:solidFill>
              </a:rPr>
              <a:t>    </a:t>
            </a:r>
            <a:r>
              <a:rPr lang="ru-RU" sz="2400">
                <a:solidFill>
                  <a:prstClr val="black"/>
                </a:solidFill>
              </a:rPr>
              <a:t>памятная дата</a:t>
            </a:r>
            <a:endParaRPr lang="ru-RU" sz="135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3300" b="1">
                <a:solidFill>
                  <a:srgbClr val="C00000"/>
                </a:solidFill>
              </a:rPr>
              <a:t>39</a:t>
            </a:r>
            <a:r>
              <a:rPr lang="ru-RU" sz="3300">
                <a:solidFill>
                  <a:srgbClr val="C00000"/>
                </a:solidFill>
              </a:rPr>
              <a:t>      </a:t>
            </a:r>
            <a:r>
              <a:rPr lang="ru-RU" sz="2400">
                <a:solidFill>
                  <a:srgbClr val="C00000"/>
                </a:solidFill>
              </a:rPr>
              <a:t>биографий юбиляров ветеранов и    	 участников Великой Отечественной 	 войны, ушедших на фронт с  	 	 территории Сургутского района</a:t>
            </a:r>
            <a:endParaRPr sz="1350">
              <a:solidFill>
                <a:srgbClr val="C00000"/>
              </a:solidFill>
            </a:endParaRPr>
          </a:p>
          <a:p>
            <a:pPr>
              <a:defRPr/>
            </a:pPr>
            <a:endParaRPr sz="3300" b="1">
              <a:solidFill>
                <a:srgbClr val="70AD47">
                  <a:lumMod val="75000"/>
                </a:srgb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C665FC-49E3-4651-B874-47E7F6A88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0" cy="10650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E1CEA8-79DC-4A94-2675-2CDD90835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8" y="1802734"/>
            <a:ext cx="2333625" cy="33337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999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-1" y="117999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chemeClr val="accent5">
                    <a:lumMod val="50000"/>
                  </a:schemeClr>
                </a:solidFill>
              </a:rPr>
              <a:t>Мероприятия,  посвящённые 80-летию </a:t>
            </a:r>
          </a:p>
          <a:p>
            <a:pPr algn="ctr">
              <a:defRPr/>
            </a:pPr>
            <a:r>
              <a:rPr lang="ru-RU" sz="2700" b="1">
                <a:solidFill>
                  <a:schemeClr val="accent5">
                    <a:lumMod val="50000"/>
                  </a:schemeClr>
                </a:solidFill>
              </a:rPr>
              <a:t>Победы в Великой Отечественной войне 1941-1945 гг.</a:t>
            </a:r>
            <a:endParaRPr sz="135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815673" y="2103324"/>
            <a:ext cx="632832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300" b="1">
                <a:solidFill>
                  <a:srgbClr val="FF0000"/>
                </a:solidFill>
              </a:rPr>
              <a:t>17</a:t>
            </a:r>
            <a:r>
              <a:rPr lang="en-US" sz="3300" b="1">
                <a:solidFill>
                  <a:srgbClr val="FF0000"/>
                </a:solidFill>
              </a:rPr>
              <a:t>0</a:t>
            </a: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ru-RU" sz="2400"/>
              <a:t>мероприятий</a:t>
            </a:r>
            <a:endParaRPr sz="1350"/>
          </a:p>
          <a:p>
            <a:pPr>
              <a:defRPr/>
            </a:pPr>
            <a:r>
              <a:rPr lang="en-US" sz="3300" b="1">
                <a:solidFill>
                  <a:srgbClr val="FF0000"/>
                </a:solidFill>
              </a:rPr>
              <a:t>13237</a:t>
            </a:r>
            <a:r>
              <a:rPr lang="ru-RU" sz="3300">
                <a:solidFill>
                  <a:srgbClr val="FF0000"/>
                </a:solidFill>
              </a:rPr>
              <a:t> </a:t>
            </a:r>
            <a:r>
              <a:rPr lang="ru-RU" sz="33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/>
              <a:t>участников</a:t>
            </a:r>
            <a:endParaRPr lang="ru-RU" sz="1350"/>
          </a:p>
          <a:p>
            <a:pPr>
              <a:defRPr/>
            </a:pPr>
            <a:r>
              <a:rPr lang="ru-RU" sz="3300" b="1">
                <a:solidFill>
                  <a:srgbClr val="FF0000"/>
                </a:solidFill>
              </a:rPr>
              <a:t>4</a:t>
            </a:r>
            <a:r>
              <a:rPr lang="ru-RU" sz="330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/>
              <a:t>           патриотических проекта</a:t>
            </a:r>
          </a:p>
          <a:p>
            <a:pPr>
              <a:defRPr/>
            </a:pPr>
            <a:r>
              <a:rPr lang="ru-RU" sz="3300" b="1">
                <a:solidFill>
                  <a:srgbClr val="FF0000"/>
                </a:solidFill>
              </a:rPr>
              <a:t>1</a:t>
            </a: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30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400"/>
              <a:t>        издание</a:t>
            </a:r>
            <a:endParaRPr sz="1350"/>
          </a:p>
          <a:p>
            <a:pPr>
              <a:defRPr/>
            </a:pPr>
            <a:endParaRPr sz="33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1" y="0"/>
            <a:ext cx="9144000" cy="10650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 r="49086"/>
          <a:stretch>
            <a:fillRect/>
          </a:stretch>
        </p:blipFill>
        <p:spPr>
          <a:xfrm>
            <a:off x="369218" y="2218233"/>
            <a:ext cx="2263574" cy="444588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57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722651-2810-F22F-9561-3E9A5076865F}"/>
            </a:ext>
          </a:extLst>
        </p:cNvPr>
        <p:cNvGrpSpPr/>
        <p:nvPr/>
      </p:nvGrpSpPr>
      <p:grpSpPr>
        <a:xfrm>
          <a:off x="0" y="0"/>
          <a: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82141C7-F5D9-C80F-7582-F6DC1CF17B9D}"/>
              </a:ext>
            </a:extLst>
          </p:cNvPr>
          <p:cNvCxnSpPr/>
          <p:nvPr/>
        </p:nvCxnSpPr>
        <p:spPr bwMode="auto">
          <a:xfrm>
            <a:off x="-396506" y="8705570"/>
            <a:ext cx="90216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F05B14-4A5B-EF19-96C6-D5DAE734F179}"/>
              </a:ext>
            </a:extLst>
          </p:cNvPr>
          <p:cNvSpPr txBox="1"/>
          <p:nvPr/>
        </p:nvSpPr>
        <p:spPr bwMode="auto">
          <a:xfrm>
            <a:off x="4349750" y="126906"/>
            <a:ext cx="47942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«КНИГА ПАМЯТИ.</a:t>
            </a:r>
          </a:p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СУРГУТСКИЙ РАЙОН»</a:t>
            </a:r>
          </a:p>
          <a:p>
            <a:pPr>
              <a:defRPr/>
            </a:pPr>
            <a:r>
              <a:rPr lang="ru-RU" sz="2400" b="1">
                <a:solidFill>
                  <a:srgbClr val="FF0000"/>
                </a:solidFill>
              </a:rPr>
              <a:t>Самое полное собрание сведений</a:t>
            </a:r>
          </a:p>
          <a:p>
            <a:pPr>
              <a:defRPr/>
            </a:pPr>
            <a:r>
              <a:rPr lang="ru-RU" sz="2400" b="1">
                <a:solidFill>
                  <a:srgbClr val="FF0000"/>
                </a:solidFill>
              </a:rPr>
              <a:t>об участниках </a:t>
            </a:r>
          </a:p>
          <a:p>
            <a:pPr>
              <a:defRPr/>
            </a:pPr>
            <a:r>
              <a:rPr lang="ru-RU" sz="2400" b="1">
                <a:solidFill>
                  <a:srgbClr val="FF0000"/>
                </a:solidFill>
              </a:rPr>
              <a:t>Великой Отечественной войны Сургутского района</a:t>
            </a:r>
            <a:endParaRPr sz="2400" b="1">
              <a:solidFill>
                <a:srgbClr val="FF0000"/>
              </a:solidFill>
            </a:endParaRPr>
          </a:p>
        </p:txBody>
      </p:sp>
      <p:pic>
        <p:nvPicPr>
          <p:cNvPr id="3074" name="Picture 2" descr="https://sun9-60.userapi.com/s/v1/ig2/9Zq04WEgDTADqOrRaoiCey9emXtbhCFUpogXQMySwbFev_AwVU7yEkC4BDpywSWHm3cP-gGWw6MA2rbIPK04yueZ.jpg?quality=95&amp;as=32x21,48x32,72x48,108x72,160x107,240x160,360x240,480x320,540x360,640x427,720x480,1080x721,1280x854&amp;from=bu&amp;cs=128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t="3074" r="2299" b="15706"/>
          <a:stretch>
            <a:fillRect/>
          </a:stretch>
        </p:blipFill>
        <p:spPr bwMode="auto">
          <a:xfrm>
            <a:off x="0" y="104503"/>
            <a:ext cx="3835994" cy="239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sun9-3.userapi.com/s/v1/ig2/OOxXoO_nve_VnnwiXG-8_eAOEmtQ2LlwfldY8lcnnaAwVuG87uEcfhUXGWgTeqaEYJ_Pk4tnhUXxnhzd0eha3bed.jpg?quality=95&amp;as=32x21,48x32,72x48,108x72,160x107,240x160,360x240,480x320,540x360,640x426,720x480,1000x666&amp;from=bu&amp;cs=100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t="36299" r="15567" b="7288"/>
          <a:stretch>
            <a:fillRect/>
          </a:stretch>
        </p:blipFill>
        <p:spPr bwMode="auto">
          <a:xfrm>
            <a:off x="0" y="2625697"/>
            <a:ext cx="3841166" cy="19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un9-14.userapi.com/s/v1/ig2/8mOfTD9NZNuvKGIDdg3_Yg7enr2e25QVSFwh3y4MljQD4m4k9m2vYm8ODcny99zUZ56Q5jD86ARzR-5whIt92uNf.jpg?quality=95&amp;as=32x21,48x32,72x48,108x72,160x107,240x160,360x240,480x320,540x360,640x427,720x480,1080x721,1280x854&amp;from=bu&amp;cs=1280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4"/>
          <a:stretch>
            <a:fillRect/>
          </a:stretch>
        </p:blipFill>
        <p:spPr bwMode="auto">
          <a:xfrm>
            <a:off x="0" y="4738481"/>
            <a:ext cx="3841166" cy="20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B98858C-494B-442A-B0C6-532E3F6740B8}"/>
              </a:ext>
            </a:extLst>
          </p:cNvPr>
          <p:cNvSpPr txBox="1"/>
          <p:nvPr/>
        </p:nvSpPr>
        <p:spPr bwMode="auto">
          <a:xfrm>
            <a:off x="4349750" y="2921118"/>
            <a:ext cx="473338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1000 </a:t>
            </a:r>
            <a:r>
              <a:rPr lang="ru-RU" sz="2400"/>
              <a:t>экземпляров </a:t>
            </a:r>
            <a:endParaRPr lang="en-US" sz="2400"/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2372 </a:t>
            </a:r>
            <a:r>
              <a:rPr lang="ru-RU" sz="2400"/>
              <a:t>фамилии участников ВОВ, 	 ушедших на фронт из 	 Сургутского 	 района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464</a:t>
            </a:r>
            <a:r>
              <a:rPr lang="en-US" sz="33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2400"/>
              <a:t>страницы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60 </a:t>
            </a:r>
            <a:r>
              <a:rPr lang="ru-RU" sz="2400"/>
              <a:t>       краеведов и историков в                               	  составителях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4        </a:t>
            </a:r>
            <a:r>
              <a:rPr lang="ru-RU" sz="2400"/>
              <a:t>года работы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82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722651-2810-F22F-9561-3E9A5076865F}"/>
            </a:ext>
          </a:extLst>
        </p:cNvPr>
        <p:cNvGrpSpPr/>
        <p:nvPr/>
      </p:nvGrpSpPr>
      <p:grpSpPr>
        <a:xfrm>
          <a:off x="0" y="0"/>
          <a: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82141C7-F5D9-C80F-7582-F6DC1CF17B9D}"/>
              </a:ext>
            </a:extLst>
          </p:cNvPr>
          <p:cNvCxnSpPr/>
          <p:nvPr/>
        </p:nvCxnSpPr>
        <p:spPr bwMode="auto">
          <a:xfrm>
            <a:off x="-396506" y="8705570"/>
            <a:ext cx="90216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F05B14-4A5B-EF19-96C6-D5DAE734F179}"/>
              </a:ext>
            </a:extLst>
          </p:cNvPr>
          <p:cNvSpPr txBox="1"/>
          <p:nvPr/>
        </p:nvSpPr>
        <p:spPr bwMode="auto">
          <a:xfrm>
            <a:off x="4349750" y="126906"/>
            <a:ext cx="56242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ПЕРЕДВИЖНАЯ  </a:t>
            </a:r>
          </a:p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ВЫСТАВКА</a:t>
            </a:r>
          </a:p>
          <a:p>
            <a:pPr>
              <a:defRPr/>
            </a:pPr>
            <a:r>
              <a:rPr lang="ru-RU" sz="3600" b="1">
                <a:solidFill>
                  <a:srgbClr val="C00000"/>
                </a:solidFill>
              </a:rPr>
              <a:t>«ГЕРОИ ВОЙНЫ. ОДНОСЕЛЬЧАНЕ»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98858C-494B-442A-B0C6-532E3F6740B8}"/>
              </a:ext>
            </a:extLst>
          </p:cNvPr>
          <p:cNvSpPr txBox="1"/>
          <p:nvPr/>
        </p:nvSpPr>
        <p:spPr bwMode="auto">
          <a:xfrm>
            <a:off x="4391565" y="2504660"/>
            <a:ext cx="473338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10     </a:t>
            </a:r>
            <a:r>
              <a:rPr lang="ru-RU" sz="2400"/>
              <a:t>площадок в 8 поселениях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20     </a:t>
            </a:r>
            <a:r>
              <a:rPr lang="ru-RU" sz="2400"/>
              <a:t>портретов ветеранов 	Великой Отечественной 	войны Сургутского района</a:t>
            </a:r>
          </a:p>
          <a:p>
            <a:pPr>
              <a:defRPr/>
            </a:pPr>
            <a:endParaRPr lang="ru-RU" sz="2400"/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3640 </a:t>
            </a:r>
            <a:r>
              <a:rPr lang="ru-RU" sz="2400"/>
              <a:t>посещений выставки</a:t>
            </a:r>
          </a:p>
          <a:p>
            <a:pPr>
              <a:defRPr/>
            </a:pPr>
            <a:endParaRPr lang="en-US" sz="2400"/>
          </a:p>
        </p:txBody>
      </p:sp>
      <p:pic>
        <p:nvPicPr>
          <p:cNvPr id="6146" name="Picture 2" descr="https://sun9-37.userapi.com/s/v1/ig2/yB-jLuCuQPHOt9q7hcN4Kxf-amyTren8rFekoMdBDOaEkQjPuHNN6eCHuVnpa8uxWBhMOqJPAaMgNh-u_c9BXAhQ.jpg?quality=95&amp;as=32x18,48x27,72x40,108x61,160x90,240x135,360x202,480x270,540x304,640x360,720x405,1080x607,1280x720,1440x810,2560x1440&amp;from=bu&amp;cs=128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6" b="3456"/>
          <a:stretch>
            <a:fillRect/>
          </a:stretch>
        </p:blipFill>
        <p:spPr bwMode="auto">
          <a:xfrm>
            <a:off x="0" y="117246"/>
            <a:ext cx="3841166" cy="226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4660"/>
            <a:ext cx="3841166" cy="208157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 l="7892" t="23478" r="4937" b="6415"/>
          <a:stretch>
            <a:fillRect/>
          </a:stretch>
        </p:blipFill>
        <p:spPr>
          <a:xfrm>
            <a:off x="-5119" y="4710553"/>
            <a:ext cx="3846285" cy="20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722651-2810-F22F-9561-3E9A5076865F}"/>
            </a:ext>
          </a:extLst>
        </p:cNvPr>
        <p:cNvGrpSpPr/>
        <p:nvPr/>
      </p:nvGrpSpPr>
      <p:grpSpPr>
        <a:xfrm>
          <a:off x="0" y="0"/>
          <a: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82141C7-F5D9-C80F-7582-F6DC1CF17B9D}"/>
              </a:ext>
            </a:extLst>
          </p:cNvPr>
          <p:cNvCxnSpPr/>
          <p:nvPr/>
        </p:nvCxnSpPr>
        <p:spPr bwMode="auto">
          <a:xfrm>
            <a:off x="-396506" y="8705570"/>
            <a:ext cx="90216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F05B14-4A5B-EF19-96C6-D5DAE734F179}"/>
              </a:ext>
            </a:extLst>
          </p:cNvPr>
          <p:cNvSpPr txBox="1"/>
          <p:nvPr/>
        </p:nvSpPr>
        <p:spPr bwMode="auto">
          <a:xfrm>
            <a:off x="4349750" y="126906"/>
            <a:ext cx="49067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ПРОЕКТ </a:t>
            </a:r>
          </a:p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«БОЛЬШОЕ ЧТЕНИЕ»</a:t>
            </a:r>
          </a:p>
          <a:p>
            <a:pPr>
              <a:defRPr/>
            </a:pPr>
            <a:r>
              <a:rPr lang="ru-RU" sz="2400" b="1">
                <a:solidFill>
                  <a:srgbClr val="FF0000"/>
                </a:solidFill>
              </a:rPr>
              <a:t>Громкие чтения по книге</a:t>
            </a:r>
          </a:p>
          <a:p>
            <a:pPr>
              <a:defRPr/>
            </a:pPr>
            <a:r>
              <a:rPr lang="ru-RU" sz="2400" b="1">
                <a:solidFill>
                  <a:srgbClr val="FF0000"/>
                </a:solidFill>
              </a:rPr>
              <a:t>Б. Васильева «Завтра была война»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98858C-494B-442A-B0C6-532E3F6740B8}"/>
              </a:ext>
            </a:extLst>
          </p:cNvPr>
          <p:cNvSpPr txBox="1"/>
          <p:nvPr/>
        </p:nvSpPr>
        <p:spPr bwMode="auto">
          <a:xfrm>
            <a:off x="4349750" y="2065898"/>
            <a:ext cx="473338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13      </a:t>
            </a:r>
            <a:r>
              <a:rPr lang="ru-RU" sz="2400"/>
              <a:t>площадок </a:t>
            </a:r>
            <a:endParaRPr lang="en-US" sz="2400"/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644    </a:t>
            </a:r>
            <a:r>
              <a:rPr lang="ru-RU" sz="2400"/>
              <a:t>участника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600</a:t>
            </a:r>
            <a:r>
              <a:rPr lang="en-US" sz="33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2400"/>
              <a:t>книг подарено участникам</a:t>
            </a:r>
          </a:p>
        </p:txBody>
      </p:sp>
      <p:pic>
        <p:nvPicPr>
          <p:cNvPr id="4108" name="Picture 12" descr="https://sun9-36.userapi.com/s/v1/ig2/fDIMc1vIDC3eBuiUp4ifMXjgELNn_ehr_xaWICKuuKvW3mgIKCMYzuSD7k1JjtbfuYbFI2Hzm9NnkMryBN6OEDfe.jpg?quality=95&amp;as=32x32,48x48,72x72,108x108,160x160,240x240,360x360,480x480,540x540,640x640,720x720,1080x1080,1280x1280,1440x1440,2052x2052&amp;from=bu&amp;cs=128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4"/>
          <a:stretch>
            <a:fillRect/>
          </a:stretch>
        </p:blipFill>
        <p:spPr bwMode="auto">
          <a:xfrm>
            <a:off x="-229" y="126906"/>
            <a:ext cx="3910361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un9-12.userapi.com/s/v1/ig2/5AxnB9xplBDq0zZs7rqcQm2BduuNmsoPPtGVRLT33MvbUypIozlzBT8Irq85T4-2761W_HfKeGqmFVcjEzKeyam4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"/>
          <a:stretch>
            <a:fillRect/>
          </a:stretch>
        </p:blipFill>
        <p:spPr bwMode="auto">
          <a:xfrm>
            <a:off x="0" y="3910818"/>
            <a:ext cx="3910361" cy="283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7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722651-2810-F22F-9561-3E9A5076865F}"/>
            </a:ext>
          </a:extLst>
        </p:cNvPr>
        <p:cNvGrpSpPr/>
        <p:nvPr/>
      </p:nvGrpSpPr>
      <p:grpSpPr>
        <a:xfrm>
          <a:off x="0" y="0"/>
          <a: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82141C7-F5D9-C80F-7582-F6DC1CF17B9D}"/>
              </a:ext>
            </a:extLst>
          </p:cNvPr>
          <p:cNvCxnSpPr/>
          <p:nvPr/>
        </p:nvCxnSpPr>
        <p:spPr bwMode="auto">
          <a:xfrm>
            <a:off x="-396506" y="8705570"/>
            <a:ext cx="90216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F05B14-4A5B-EF19-96C6-D5DAE734F179}"/>
              </a:ext>
            </a:extLst>
          </p:cNvPr>
          <p:cNvSpPr txBox="1"/>
          <p:nvPr/>
        </p:nvSpPr>
        <p:spPr bwMode="auto">
          <a:xfrm>
            <a:off x="4349749" y="126906"/>
            <a:ext cx="71165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ПРОЕКТ </a:t>
            </a:r>
          </a:p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«БИБЛИОТЕКА </a:t>
            </a:r>
          </a:p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В ЧЕМОДАНЕ»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98858C-494B-442A-B0C6-532E3F6740B8}"/>
              </a:ext>
            </a:extLst>
          </p:cNvPr>
          <p:cNvSpPr txBox="1"/>
          <p:nvPr/>
        </p:nvSpPr>
        <p:spPr bwMode="auto">
          <a:xfrm>
            <a:off x="4349750" y="2065898"/>
            <a:ext cx="47333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41      </a:t>
            </a:r>
            <a:r>
              <a:rPr lang="ru-RU" sz="2400"/>
              <a:t>семья </a:t>
            </a:r>
            <a:endParaRPr lang="en-US" sz="2400"/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131    </a:t>
            </a:r>
            <a:r>
              <a:rPr lang="ru-RU" sz="2400"/>
              <a:t>участник</a:t>
            </a:r>
          </a:p>
        </p:txBody>
      </p:sp>
      <p:pic>
        <p:nvPicPr>
          <p:cNvPr id="5124" name="Picture 4" descr="https://sun9-31.userapi.com/s/v1/ig2/RwMyikWz-EXKmo4P2zVscGCMS4UmmXOomL2CKvKt6BNP7DuTTMqvs_uN2qlpCIcD2OWN-bjgGEKFNv8yOSfpWAk0.jpg?quality=95&amp;as=32x32,48x48,72x72,108x108,160x160,240x240,360x360,480x480,540x540,640x640,720x720,1080x1080,1280x1280,1440x1440,1913x1913&amp;from=bu&amp;cs=128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4" r="4016"/>
          <a:stretch>
            <a:fillRect/>
          </a:stretch>
        </p:blipFill>
        <p:spPr bwMode="auto">
          <a:xfrm>
            <a:off x="0" y="3859611"/>
            <a:ext cx="3910361" cy="28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23.userapi.com/s/v1/ig2/p_dCUoKpPbHUbKduEMZIiQPLB6324oIbxsw67c-aewXJ2of3C-v7dzbnEaUGd2a_djIURNLXdPe97JrkAbrfnOf9.jpg?quality=95&amp;as=32x32,48x48,72x72,108x108,160x161,240x241,360x362,480x482,540x542,640x643,720x723,1080x1085,1280x1286,1440x1446,2278x2288&amp;from=bu&amp;cs=128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" b="2761"/>
          <a:stretch>
            <a:fillRect/>
          </a:stretch>
        </p:blipFill>
        <p:spPr bwMode="auto">
          <a:xfrm>
            <a:off x="-1" y="126906"/>
            <a:ext cx="3910361" cy="36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35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73355069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-10029" y="-6126"/>
            <a:ext cx="9144000" cy="1071563"/>
          </a:xfrm>
          <a:prstGeom prst="rect">
            <a:avLst/>
          </a:prstGeom>
        </p:spPr>
      </p:pic>
      <p:pic>
        <p:nvPicPr>
          <p:cNvPr id="1730318886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4980679"/>
            <a:ext cx="9169133" cy="1877321"/>
          </a:xfrm>
          <a:prstGeom prst="rect">
            <a:avLst/>
          </a:prstGeom>
        </p:spPr>
      </p:pic>
      <p:sp>
        <p:nvSpPr>
          <p:cNvPr id="267993541" name="TextBox 267993540"/>
          <p:cNvSpPr txBox="1"/>
          <p:nvPr/>
        </p:nvSpPr>
        <p:spPr bwMode="auto">
          <a:xfrm>
            <a:off x="2910647" y="1651239"/>
            <a:ext cx="3348194" cy="617579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3600" b="1">
                <a:solidFill>
                  <a:srgbClr val="002060"/>
                </a:solidFill>
              </a:rPr>
              <a:t>ЮБИЛЯРЫ 202</a:t>
            </a:r>
            <a:r>
              <a:rPr lang="en-US" sz="3600" b="1">
                <a:solidFill>
                  <a:srgbClr val="002060"/>
                </a:solidFill>
              </a:rPr>
              <a:t>6</a:t>
            </a:r>
            <a:r>
              <a:rPr sz="5400" b="1">
                <a:solidFill>
                  <a:srgbClr val="0070C0"/>
                </a:solidFill>
              </a:rPr>
              <a:t> </a:t>
            </a:r>
            <a:endParaRPr sz="1350"/>
          </a:p>
        </p:txBody>
      </p:sp>
      <p:sp>
        <p:nvSpPr>
          <p:cNvPr id="71598724" name="TextBox 71598723"/>
          <p:cNvSpPr txBox="1"/>
          <p:nvPr/>
        </p:nvSpPr>
        <p:spPr bwMode="auto">
          <a:xfrm>
            <a:off x="724345" y="2557348"/>
            <a:ext cx="8310677" cy="2806021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>
              <a:lnSpc>
                <a:spcPct val="114999"/>
              </a:lnSpc>
              <a:defRPr/>
            </a:pPr>
            <a:r>
              <a:rPr lang="ru-RU" sz="24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18</a:t>
            </a:r>
            <a:r>
              <a:rPr lang="ru-RU" sz="2400" b="1">
                <a:solidFill>
                  <a:srgbClr val="06382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марта </a:t>
            </a:r>
            <a:r>
              <a:rPr lang="ru-RU" sz="2400" b="1" i="0" u="none" strike="noStrike" cap="none" spc="0">
                <a:solidFill>
                  <a:srgbClr val="063826"/>
                </a:solidFill>
                <a:latin typeface="+mn-lt"/>
                <a:ea typeface="Calibri"/>
                <a:cs typeface="Calibri"/>
              </a:rPr>
              <a:t>–</a:t>
            </a:r>
            <a:r>
              <a:rPr lang="ru-RU"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ru-RU" sz="2400" b="1">
                <a:solidFill>
                  <a:srgbClr val="00206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Билан Ирина Михайловна (МБУК «СРЦБС»)</a:t>
            </a:r>
            <a:endParaRPr sz="2400" b="1">
              <a:solidFill>
                <a:srgbClr val="002060"/>
              </a:solidFill>
              <a:highlight>
                <a:srgbClr val="FFFF00"/>
              </a:highlight>
              <a:latin typeface="Calibri"/>
              <a:cs typeface="Calibri"/>
            </a:endParaRPr>
          </a:p>
          <a:p>
            <a:pPr lvl="0">
              <a:lnSpc>
                <a:spcPct val="114999"/>
              </a:lnSpc>
              <a:defRPr/>
            </a:pPr>
            <a:r>
              <a:rPr lang="ru-RU" sz="2400" b="1">
                <a:solidFill>
                  <a:srgbClr val="063826"/>
                </a:solidFill>
                <a:ea typeface="Calibri"/>
                <a:cs typeface="Calibri"/>
              </a:rPr>
              <a:t>12 августа –</a:t>
            </a:r>
            <a:r>
              <a:rPr lang="ru-RU" sz="1400">
                <a:solidFill>
                  <a:prstClr val="black"/>
                </a:solidFill>
                <a:ea typeface="Calibri"/>
                <a:cs typeface="Calibri"/>
              </a:rPr>
              <a:t> </a:t>
            </a:r>
            <a:r>
              <a:rPr lang="ru-RU" sz="2400" b="1">
                <a:solidFill>
                  <a:srgbClr val="002060"/>
                </a:solidFill>
                <a:ea typeface="Calibri"/>
                <a:cs typeface="Calibri"/>
              </a:rPr>
              <a:t>Мурзина Инесса Владимировна (МУК «ЛЦБС»)</a:t>
            </a:r>
          </a:p>
          <a:p>
            <a:pPr>
              <a:lnSpc>
                <a:spcPct val="114999"/>
              </a:lnSpc>
              <a:defRPr/>
            </a:pPr>
            <a:r>
              <a:rPr lang="ru-RU" sz="24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5 октября </a:t>
            </a:r>
            <a:r>
              <a:rPr lang="ru-RU" sz="2400" b="1" i="0" u="none" strike="noStrike" cap="none" spc="0">
                <a:solidFill>
                  <a:srgbClr val="063826"/>
                </a:solidFill>
                <a:latin typeface="+mn-lt"/>
                <a:ea typeface="Calibri"/>
                <a:cs typeface="Calibri"/>
              </a:rPr>
              <a:t>–</a:t>
            </a:r>
            <a:r>
              <a:rPr lang="ru-RU">
                <a:latin typeface="Calibri"/>
                <a:ea typeface="Calibri"/>
                <a:cs typeface="Calibri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Матвиишина Оксана Викторовна </a:t>
            </a:r>
            <a:r>
              <a:rPr lang="ru-RU" sz="2400" b="1" i="0" u="none" strike="noStrike" cap="none" spc="0">
                <a:solidFill>
                  <a:srgbClr val="00206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(МУК «ЛЦБС»)</a:t>
            </a:r>
            <a:endParaRPr lang="ru-RU" sz="2400" b="1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14999"/>
              </a:lnSpc>
              <a:defRPr/>
            </a:pPr>
            <a:r>
              <a:rPr lang="ru-RU" sz="24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9</a:t>
            </a:r>
            <a:r>
              <a:rPr lang="ru-RU" sz="2400" b="1">
                <a:solidFill>
                  <a:srgbClr val="06382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ru-RU" sz="2400" b="1" i="0" u="none" strike="noStrike" cap="none" spc="0">
                <a:solidFill>
                  <a:srgbClr val="06382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октября</a:t>
            </a:r>
            <a:r>
              <a:rPr lang="ru-RU" sz="2400" b="1">
                <a:solidFill>
                  <a:srgbClr val="06382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ru-RU" sz="2400" b="1" i="0" u="none" strike="noStrike" cap="none" spc="0">
                <a:solidFill>
                  <a:srgbClr val="063826"/>
                </a:solidFill>
                <a:latin typeface="+mn-lt"/>
                <a:ea typeface="Calibri"/>
                <a:cs typeface="Calibri"/>
              </a:rPr>
              <a:t>–</a:t>
            </a:r>
            <a:r>
              <a:rPr lang="ru-RU"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ru-RU" sz="2400" b="1">
                <a:solidFill>
                  <a:srgbClr val="00206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Потапова Райса Абдельхаковна </a:t>
            </a:r>
            <a:r>
              <a:rPr lang="ru-RU" sz="2400" b="1" i="0" u="none" strike="noStrike" cap="none" spc="0">
                <a:solidFill>
                  <a:srgbClr val="00206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(МБУК «СРЦБС»)</a:t>
            </a:r>
            <a:endParaRPr lang="ru-RU" sz="2400" b="1">
              <a:solidFill>
                <a:srgbClr val="002060"/>
              </a:solidFill>
              <a:latin typeface="Calibri"/>
              <a:cs typeface="Calibri"/>
            </a:endParaRPr>
          </a:p>
          <a:p>
            <a:pPr marL="0" marR="0" indent="0" algn="l">
              <a:lnSpc>
                <a:spcPct val="114999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63826"/>
                </a:solidFill>
                <a:latin typeface="Calibri"/>
                <a:ea typeface="Calibri"/>
                <a:cs typeface="Calibri"/>
              </a:rPr>
              <a:t>29 ноября </a:t>
            </a:r>
            <a:r>
              <a:rPr lang="ru-RU" sz="2400" b="1" i="0" u="none" strike="noStrike" cap="none" spc="0">
                <a:solidFill>
                  <a:srgbClr val="063826"/>
                </a:solidFill>
                <a:latin typeface="+mn-lt"/>
                <a:ea typeface="Calibri"/>
                <a:cs typeface="Calibri"/>
              </a:rPr>
              <a:t>–</a:t>
            </a:r>
            <a:r>
              <a:rPr lang="ru-RU">
                <a:latin typeface="Calibri"/>
                <a:ea typeface="Calibri"/>
                <a:cs typeface="Calibri"/>
              </a:rPr>
              <a:t> </a:t>
            </a:r>
            <a:r>
              <a:rPr lang="ru-RU" sz="2400" b="1" i="0" u="none" strike="noStrike" cap="none" spc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Матюхина Наталья Николаевна</a:t>
            </a:r>
            <a:r>
              <a:rPr lang="ru-RU" sz="2400" b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ru-RU" sz="2400" b="1" i="0" u="none" strike="noStrike" cap="none" spc="0">
                <a:solidFill>
                  <a:srgbClr val="00206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(МУК «ЛЦБС»)</a:t>
            </a:r>
            <a:endParaRPr lang="ru-RU" sz="2400" b="1">
              <a:solidFill>
                <a:srgbClr val="002060"/>
              </a:solidFill>
              <a:cs typeface="Calibri"/>
            </a:endParaRPr>
          </a:p>
          <a:p>
            <a:pPr>
              <a:lnSpc>
                <a:spcPct val="114999"/>
              </a:lnSpc>
              <a:defRPr/>
            </a:pPr>
            <a:endParaRPr lang="ru-RU" sz="2400" b="1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defRPr/>
            </a:pPr>
            <a:endParaRPr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722651-2810-F22F-9561-3E9A5076865F}"/>
            </a:ext>
          </a:extLst>
        </p:cNvPr>
        <p:cNvGrpSpPr/>
        <p:nvPr/>
      </p:nvGrpSpPr>
      <p:grpSpPr>
        <a:xfrm>
          <a:off x="0" y="0"/>
          <a: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82141C7-F5D9-C80F-7582-F6DC1CF17B9D}"/>
              </a:ext>
            </a:extLst>
          </p:cNvPr>
          <p:cNvCxnSpPr/>
          <p:nvPr/>
        </p:nvCxnSpPr>
        <p:spPr bwMode="auto">
          <a:xfrm>
            <a:off x="-396506" y="8705570"/>
            <a:ext cx="902169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3F05B14-4A5B-EF19-96C6-D5DAE734F179}"/>
              </a:ext>
            </a:extLst>
          </p:cNvPr>
          <p:cNvSpPr txBox="1"/>
          <p:nvPr/>
        </p:nvSpPr>
        <p:spPr bwMode="auto">
          <a:xfrm>
            <a:off x="4349749" y="126906"/>
            <a:ext cx="50334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002060"/>
                </a:solidFill>
              </a:rPr>
              <a:t>II </a:t>
            </a:r>
            <a:r>
              <a:rPr lang="ru-RU" sz="3600" b="1">
                <a:solidFill>
                  <a:srgbClr val="002060"/>
                </a:solidFill>
              </a:rPr>
              <a:t>ГОРОДСКАЯ </a:t>
            </a:r>
          </a:p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ЧИТАТЕЛЬСКАЯ </a:t>
            </a:r>
          </a:p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КОНФЕРЕНЦИЯ</a:t>
            </a:r>
          </a:p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«АЙПИНСКИЕ ЧТЕНИЯ»</a:t>
            </a:r>
          </a:p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г. Лянтор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98858C-494B-442A-B0C6-532E3F6740B8}"/>
              </a:ext>
            </a:extLst>
          </p:cNvPr>
          <p:cNvSpPr txBox="1"/>
          <p:nvPr/>
        </p:nvSpPr>
        <p:spPr bwMode="auto">
          <a:xfrm>
            <a:off x="4349750" y="2921118"/>
            <a:ext cx="4733385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42 </a:t>
            </a:r>
            <a:r>
              <a:rPr lang="ru-RU" sz="2400"/>
              <a:t>участника: представители 	               общественности              		  города, 			  работники сферы 		  культуры и   			  образования, 		  студенты и 			  школьники</a:t>
            </a:r>
            <a:endParaRPr lang="en-US" sz="2400"/>
          </a:p>
        </p:txBody>
      </p:sp>
      <p:pic>
        <p:nvPicPr>
          <p:cNvPr id="29" name="Picture 2" descr="https://sun9-88.userapi.com/s/v1/ig2/aD0jTduZv3w3I4KkjS_zXHnk1Q2Tr3pzVLoRvdLaxFkEEvAxEXN9DklNhtqbwdE_zH3ydlEVcIQyIuCplKFhLuj-.jpg?quality=95&amp;as=32x21,48x31,72x47,108x70,160x104,240x156,360x234,480x312,540x351,640x416,720x468,1080x702,1280x832,1440x937,2560x1665&amp;from=bu&amp;cs=128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1" b="10289"/>
          <a:stretch>
            <a:fillRect/>
          </a:stretch>
        </p:blipFill>
        <p:spPr bwMode="auto">
          <a:xfrm>
            <a:off x="0" y="126906"/>
            <a:ext cx="3841166" cy="233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sun9-58.userapi.com/s/v1/ig2/ZZdNX6NPWnbF6GpfwfqTVjHpq8Wz1oDplRRXum1Anhgs14jCSKFSqu7O9edtk3jVGNIZsQaGp7GakKi44Vk6J5qn.jpg?quality=95&amp;as=32x23,48x34,72x51,108x77,160x114,240x171,360x256,480x341,540x384,640x455,720x512,1080x767,1280x909,1440x1023,2560x1819&amp;from=bu&amp;cs=128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" t="2969" r="23431"/>
          <a:stretch>
            <a:fillRect/>
          </a:stretch>
        </p:blipFill>
        <p:spPr bwMode="auto">
          <a:xfrm>
            <a:off x="0" y="3033486"/>
            <a:ext cx="3841166" cy="367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sun9-76.userapi.com/s/v1/ig2/TGcwNGz9pBvFiu7cG898tftE6eu5I2pjDh1VdnSEg2TwM51AZVdFkR9iOwBZZuqMyEdwyJsxCV8wtfWNOximC4Pa.jpg?quality=95&amp;as=32x23,48x34,72x51,108x77,160x114,240x171,360x256,480x341,540x384,640x455,720x512,1080x768,1280x910,1440x1024,2560x1820&amp;from=bu&amp;cs=1280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6906"/>
            <a:ext cx="3847414" cy="27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30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200068" y="100516"/>
            <a:ext cx="4943931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ВСЕРОССИЙСКИЕ АКЦИИ, ПОСВЯЩЁННЫЕ</a:t>
            </a:r>
          </a:p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80-ЛЕТИЮ ПОБЕДЫ В ВЕЛИКОЙ ОТЕЧЕСТВЕННОЙ ВОЙНЕ</a:t>
            </a:r>
            <a:endParaRPr sz="32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«Блокадный хлеб»</a:t>
            </a:r>
            <a:endParaRPr/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«Георгиевская лента»</a:t>
            </a:r>
            <a:endParaRPr/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«Красная гвоздика»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«Окна Победы» 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«Диктант Победы»</a:t>
            </a:r>
            <a:endParaRPr/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32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l="8360" t="27694" r="25271"/>
          <a:stretch>
            <a:fillRect/>
          </a:stretch>
        </p:blipFill>
        <p:spPr bwMode="auto">
          <a:xfrm>
            <a:off x="-56771542" y="-16316727"/>
            <a:ext cx="226711" cy="198281"/>
          </a:xfrm>
          <a:prstGeom prst="rect">
            <a:avLst/>
          </a:prstGeom>
        </p:spPr>
      </p:pic>
      <p:sp>
        <p:nvSpPr>
          <p:cNvPr id="2" name="AutoShape 4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t="10587" b="11663"/>
          <a:stretch>
            <a:fillRect/>
          </a:stretch>
        </p:blipFill>
        <p:spPr>
          <a:xfrm>
            <a:off x="-13684" y="106129"/>
            <a:ext cx="3816427" cy="22161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 r="5130" b="4555"/>
          <a:stretch>
            <a:fillRect/>
          </a:stretch>
        </p:blipFill>
        <p:spPr>
          <a:xfrm>
            <a:off x="2304" y="2420479"/>
            <a:ext cx="3800439" cy="21507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rcRect l="11933" r="13434" b="16890"/>
          <a:stretch>
            <a:fillRect/>
          </a:stretch>
        </p:blipFill>
        <p:spPr>
          <a:xfrm>
            <a:off x="-13684" y="4669376"/>
            <a:ext cx="1349829" cy="20797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 r="6147" b="15538"/>
          <a:stretch>
            <a:fillRect/>
          </a:stretch>
        </p:blipFill>
        <p:spPr>
          <a:xfrm>
            <a:off x="1336145" y="4669376"/>
            <a:ext cx="2466598" cy="207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5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200068" y="100516"/>
            <a:ext cx="4943931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2060"/>
                </a:solidFill>
              </a:rPr>
              <a:t>МУНИЦИПАЛЬНЫЙ ЭТАП ОКРУЖНОГО ЦИФРОВОГО ЛИТЕРАТУРНО-ХУДОЖЕСТВЕННОГО КОНКУРСА </a:t>
            </a:r>
            <a:r>
              <a:rPr lang="ru-RU" sz="2800" b="1">
                <a:solidFill>
                  <a:srgbClr val="C00000"/>
                </a:solidFill>
              </a:rPr>
              <a:t>«ПОБЕДА ПОМНИТ СВОИХ ГЕРОЕВ»</a:t>
            </a:r>
            <a:endParaRPr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rgbClr val="002060"/>
                </a:solidFill>
              </a:rPr>
              <a:t>Куратор – МБУК «СРЦБС»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60</a:t>
            </a:r>
            <a:r>
              <a:rPr lang="ru-RU" sz="2800" b="1">
                <a:solidFill>
                  <a:srgbClr val="002060"/>
                </a:solidFill>
              </a:rPr>
              <a:t> творческих работ из Сургутского района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13</a:t>
            </a:r>
            <a:r>
              <a:rPr lang="ru-RU" sz="2800" b="1">
                <a:solidFill>
                  <a:srgbClr val="002060"/>
                </a:solidFill>
              </a:rPr>
              <a:t> финалистов</a:t>
            </a:r>
            <a:endParaRPr sz="28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32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l="8360" t="27694" r="25271"/>
          <a:stretch>
            <a:fillRect/>
          </a:stretch>
        </p:blipFill>
        <p:spPr bwMode="auto">
          <a:xfrm>
            <a:off x="-56771542" y="-16316727"/>
            <a:ext cx="226711" cy="198281"/>
          </a:xfrm>
          <a:prstGeom prst="rect">
            <a:avLst/>
          </a:prstGeom>
        </p:spPr>
      </p:pic>
      <p:sp>
        <p:nvSpPr>
          <p:cNvPr id="2" name="AutoShape 4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l="6137" t="16575" r="26451" b="19534"/>
          <a:stretch>
            <a:fillRect/>
          </a:stretch>
        </p:blipFill>
        <p:spPr>
          <a:xfrm>
            <a:off x="-1" y="156369"/>
            <a:ext cx="3803885" cy="359954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 t="8392" r="28973"/>
          <a:stretch>
            <a:fillRect/>
          </a:stretch>
        </p:blipFill>
        <p:spPr>
          <a:xfrm rot="16200000">
            <a:off x="8259150" y="3680409"/>
            <a:ext cx="492443" cy="12772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rcRect l="78697" t="38747" b="5005"/>
          <a:stretch>
            <a:fillRect/>
          </a:stretch>
        </p:blipFill>
        <p:spPr>
          <a:xfrm>
            <a:off x="-1" y="3904345"/>
            <a:ext cx="3803885" cy="278674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878" y="4565259"/>
            <a:ext cx="3292125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4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200068" y="100516"/>
            <a:ext cx="49439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2060"/>
                </a:solidFill>
              </a:rPr>
              <a:t>СЕТЕВАЯ ВЫСТАВКА</a:t>
            </a:r>
          </a:p>
          <a:p>
            <a:pPr>
              <a:defRPr/>
            </a:pPr>
            <a:r>
              <a:rPr lang="ru-RU" sz="2800" b="1">
                <a:solidFill>
                  <a:srgbClr val="002060"/>
                </a:solidFill>
              </a:rPr>
              <a:t>«СОБЫТИЯ НЕМИРНОЙ ЖИЗНИ»</a:t>
            </a: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12</a:t>
            </a:r>
            <a:r>
              <a:rPr lang="ru-RU" sz="2800" b="1">
                <a:solidFill>
                  <a:srgbClr val="002060"/>
                </a:solidFill>
              </a:rPr>
              <a:t>   библиотек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566 </a:t>
            </a:r>
            <a:r>
              <a:rPr lang="ru-RU" sz="2800" b="1">
                <a:solidFill>
                  <a:srgbClr val="002060"/>
                </a:solidFill>
              </a:rPr>
              <a:t>посещений</a:t>
            </a: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32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l="8360" t="27694" r="25271"/>
          <a:stretch>
            <a:fillRect/>
          </a:stretch>
        </p:blipFill>
        <p:spPr bwMode="auto">
          <a:xfrm>
            <a:off x="-56771542" y="-16316727"/>
            <a:ext cx="226711" cy="198281"/>
          </a:xfrm>
          <a:prstGeom prst="rect">
            <a:avLst/>
          </a:prstGeom>
        </p:spPr>
      </p:pic>
      <p:sp>
        <p:nvSpPr>
          <p:cNvPr id="2" name="AutoShape 4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 t="8392" r="28973"/>
          <a:stretch>
            <a:fillRect/>
          </a:stretch>
        </p:blipFill>
        <p:spPr>
          <a:xfrm rot="16200000">
            <a:off x="8259150" y="3680409"/>
            <a:ext cx="492443" cy="1277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 t="58438"/>
          <a:stretch>
            <a:fillRect/>
          </a:stretch>
        </p:blipFill>
        <p:spPr>
          <a:xfrm>
            <a:off x="0" y="4677304"/>
            <a:ext cx="3803887" cy="21071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0516"/>
            <a:ext cx="3803886" cy="23893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rcRect t="29815"/>
          <a:stretch>
            <a:fillRect/>
          </a:stretch>
        </p:blipFill>
        <p:spPr>
          <a:xfrm>
            <a:off x="0" y="2582411"/>
            <a:ext cx="3803886" cy="20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200068" y="100516"/>
            <a:ext cx="494393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ИНТЕЛЛЕКТУАЛЬНЫЕ ИГРЫ, ПОСВЯЩЁННЫЕ</a:t>
            </a:r>
          </a:p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80-ЛЕТИЮ ПОБЕДЫ </a:t>
            </a:r>
          </a:p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В ВЕЛИКОЙ ОТЕЧЕСТВЕННОЙ ВОЙНЕ</a:t>
            </a:r>
            <a:endParaRPr sz="32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40  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мероприятий</a:t>
            </a:r>
            <a:endParaRPr/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598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участников</a:t>
            </a:r>
            <a:endParaRPr/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32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l="8360" t="27694" r="25271"/>
          <a:stretch>
            <a:fillRect/>
          </a:stretch>
        </p:blipFill>
        <p:spPr bwMode="auto">
          <a:xfrm>
            <a:off x="-56771542" y="-16316727"/>
            <a:ext cx="226711" cy="198281"/>
          </a:xfrm>
          <a:prstGeom prst="rect">
            <a:avLst/>
          </a:prstGeom>
        </p:spPr>
      </p:pic>
      <p:sp>
        <p:nvSpPr>
          <p:cNvPr id="2" name="AutoShape 4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t="21900" b="3457"/>
          <a:stretch>
            <a:fillRect/>
          </a:stretch>
        </p:blipFill>
        <p:spPr>
          <a:xfrm>
            <a:off x="-8165" y="100517"/>
            <a:ext cx="3816427" cy="21346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 t="30768"/>
          <a:stretch>
            <a:fillRect/>
          </a:stretch>
        </p:blipFill>
        <p:spPr>
          <a:xfrm>
            <a:off x="-11428" y="2295021"/>
            <a:ext cx="3816427" cy="19577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rcRect t="23604" b="10975"/>
          <a:stretch>
            <a:fillRect/>
          </a:stretch>
        </p:blipFill>
        <p:spPr>
          <a:xfrm>
            <a:off x="-14383" y="4312551"/>
            <a:ext cx="3813165" cy="24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5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200068" y="100516"/>
            <a:ext cx="494393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«БИБЛИОНОЧЬ - 2025»</a:t>
            </a:r>
            <a:endParaRPr sz="3600"/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Тема года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– «Свои герои»</a:t>
            </a:r>
            <a:endParaRPr/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14  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библиотек</a:t>
            </a:r>
            <a:endParaRPr/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71  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мероприятие</a:t>
            </a:r>
            <a:endParaRPr/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1078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участников</a:t>
            </a:r>
            <a:endParaRPr/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32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l="8360" t="27694" r="25271"/>
          <a:stretch>
            <a:fillRect/>
          </a:stretch>
        </p:blipFill>
        <p:spPr bwMode="auto">
          <a:xfrm>
            <a:off x="-56771542" y="-16316727"/>
            <a:ext cx="226711" cy="198281"/>
          </a:xfrm>
          <a:prstGeom prst="rect">
            <a:avLst/>
          </a:prstGeom>
        </p:spPr>
      </p:pic>
      <p:pic>
        <p:nvPicPr>
          <p:cNvPr id="6146" name="Picture 2" descr="https://raionka.ru/upload/iblock/2d4/3p9ik5m6ltgomvwhd1ux7ydzvjdxhd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2" b="-1"/>
          <a:stretch>
            <a:fillRect/>
          </a:stretch>
        </p:blipFill>
        <p:spPr bwMode="auto">
          <a:xfrm>
            <a:off x="0" y="100516"/>
            <a:ext cx="3813171" cy="191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2" name="Picture 18" descr="https://raionka.ru/upload/iblock/41f/8faegr927qkhkqjs2hqaogblip8kztf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8" b="3826"/>
          <a:stretch>
            <a:fillRect/>
          </a:stretch>
        </p:blipFill>
        <p:spPr bwMode="auto">
          <a:xfrm>
            <a:off x="-1" y="4655505"/>
            <a:ext cx="3813170" cy="209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58" y="2108018"/>
            <a:ext cx="3816427" cy="2456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200068" y="100516"/>
            <a:ext cx="494393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«ФОРМУЛА УСПЕХА»</a:t>
            </a:r>
          </a:p>
          <a:p>
            <a:pPr>
              <a:defRPr/>
            </a:pPr>
            <a:endParaRPr lang="ru-RU" sz="36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3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встречи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100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участников</a:t>
            </a:r>
            <a:endParaRPr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32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 l="8360" t="27694" r="25271"/>
          <a:stretch>
            <a:fillRect/>
          </a:stretch>
        </p:blipFill>
        <p:spPr bwMode="auto">
          <a:xfrm>
            <a:off x="-56771542" y="-16316727"/>
            <a:ext cx="226711" cy="198281"/>
          </a:xfrm>
          <a:prstGeom prst="rect">
            <a:avLst/>
          </a:prstGeom>
        </p:spPr>
      </p:pic>
      <p:sp>
        <p:nvSpPr>
          <p:cNvPr id="2" name="AutoShape 4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iqFeLG0VtR2Zg4J_FKvXNnNJ8ZBUz8lQ2Ntmt6u51XMOTu7rHAhVNWYkC4R_oQgA31_oXOzkOpaliGiTZth9x2Y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80" y="2472922"/>
            <a:ext cx="3813171" cy="22460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t="7650" b="2709"/>
          <a:stretch>
            <a:fillRect/>
          </a:stretch>
        </p:blipFill>
        <p:spPr>
          <a:xfrm>
            <a:off x="0" y="100516"/>
            <a:ext cx="3820887" cy="22798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rcRect b="22146"/>
          <a:stretch>
            <a:fillRect/>
          </a:stretch>
        </p:blipFill>
        <p:spPr>
          <a:xfrm>
            <a:off x="0" y="4811579"/>
            <a:ext cx="3822929" cy="19811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789" y="4455885"/>
            <a:ext cx="1621569" cy="17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094863" y="170855"/>
            <a:ext cx="5531761" cy="877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«ГЕРОИ СВО.ОДНОСЕЛЬЧАНЕ»</a:t>
            </a:r>
            <a:endParaRPr lang="ru-RU" sz="2800"/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40       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портретов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45       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семей участников</a:t>
            </a:r>
            <a:endParaRPr/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38       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интервью</a:t>
            </a:r>
            <a:endParaRPr/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6200  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посетителей выставки</a:t>
            </a:r>
            <a:endParaRPr/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55000 </a:t>
            </a:r>
            <a:r>
              <a:rPr lang="ru-RU" sz="2800" b="1">
                <a:solidFill>
                  <a:schemeClr val="accent5">
                    <a:lumMod val="50000"/>
                  </a:schemeClr>
                </a:solidFill>
              </a:rPr>
              <a:t>просмотров публикаций </a:t>
            </a:r>
            <a:r>
              <a:rPr lang="ru-RU" sz="2000" b="1">
                <a:solidFill>
                  <a:srgbClr val="002060"/>
                </a:solidFill>
              </a:rPr>
              <a:t>	  (</a:t>
            </a:r>
            <a:r>
              <a:rPr lang="en-US" sz="2000" b="1">
                <a:solidFill>
                  <a:srgbClr val="002060"/>
                </a:solidFill>
              </a:rPr>
              <a:t>Rutube</a:t>
            </a:r>
            <a:r>
              <a:rPr lang="ru-RU" sz="2000" b="1">
                <a:solidFill>
                  <a:srgbClr val="002060"/>
                </a:solidFill>
              </a:rPr>
              <a:t>, социальные сети)</a:t>
            </a:r>
            <a:endParaRPr/>
          </a:p>
          <a:p>
            <a:pPr>
              <a:defRPr/>
            </a:pPr>
            <a:endParaRPr lang="ru-RU" sz="20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Партнёры проекта: </a:t>
            </a:r>
            <a:endParaRPr/>
          </a:p>
          <a:p>
            <a:pPr>
              <a:defRPr/>
            </a:pPr>
            <a:endParaRPr lang="ru-RU" sz="1200" b="1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Филиал Государственного фонда «Защитники Отечества»</a:t>
            </a:r>
            <a:endParaRPr/>
          </a:p>
          <a:p>
            <a:pPr>
              <a:defRPr/>
            </a:pPr>
            <a:endParaRPr lang="ru-RU" sz="12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МКУК «Ресурсный центр культуры»</a:t>
            </a:r>
            <a:endParaRPr/>
          </a:p>
          <a:p>
            <a:pPr>
              <a:defRPr/>
            </a:pPr>
            <a:endParaRPr lang="ru-RU" sz="28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28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3200"/>
          </a:p>
        </p:txBody>
      </p:sp>
      <p:pic>
        <p:nvPicPr>
          <p:cNvPr id="8196" name="Picture 4" descr="https://sun9-85.userapi.com/s/v1/ig2/obzDdFvjliV-cO0dzuawJqqDfoLT2F_u14QzOs4lOh-Vio2B4gjIdHeuVA5Ixgp5srPwF9ap3tJSQ36l6Gl1Rblm.jpg?quality=95&amp;as=32x43,48x64,72x96,108x144,160x213,240x320,360x480,480x640,540x720,640x853,720x960,960x1280&amp;from=bu&amp;cs=96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27198" r="283" b="28517"/>
          <a:stretch>
            <a:fillRect/>
          </a:stretch>
        </p:blipFill>
        <p:spPr bwMode="auto">
          <a:xfrm>
            <a:off x="-5902" y="2361239"/>
            <a:ext cx="3764242" cy="22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65.userapi.com/s/v1/ig2/3sABj6D3BA0Jj3UsXr76IRLQrE-LCAzoc9krGwrHZunXSl2jBkp3AqFBJ3w2l53iLwe5rml6F0a28fv6ZrbvLwb8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26954" b="6733"/>
          <a:stretch>
            <a:fillRect/>
          </a:stretch>
        </p:blipFill>
        <p:spPr bwMode="auto">
          <a:xfrm>
            <a:off x="0" y="170855"/>
            <a:ext cx="3767191" cy="21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un9-22.userapi.com/s/v1/ig2/y7FBZt27TGortAXhaf_30QoC3LQG1QliMGI1zD-JB1WkCvTfQ-xJ69SU9ldLy92thpo2ozf5gKGzhMe1_Yuzo4O6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9" b="7718"/>
          <a:stretch>
            <a:fillRect/>
          </a:stretch>
        </p:blipFill>
        <p:spPr bwMode="auto">
          <a:xfrm>
            <a:off x="-5902" y="4666207"/>
            <a:ext cx="3767191" cy="212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1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722651-2810-F22F-9561-3E9A5076865F}"/>
            </a:ext>
          </a:extLst>
        </p:cNvPr>
        <p:cNvGrpSpPr/>
        <p:nvPr/>
      </p:nvGrpSpPr>
      <p:grpSpPr>
        <a:xfrm>
          <a:off x="0" y="0"/>
          <a: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82141C7-F5D9-C80F-7582-F6DC1CF17B9D}"/>
              </a:ext>
            </a:extLst>
          </p:cNvPr>
          <p:cNvCxnSpPr/>
          <p:nvPr/>
        </p:nvCxnSpPr>
        <p:spPr bwMode="auto">
          <a:xfrm>
            <a:off x="-76200" y="3480706"/>
            <a:ext cx="9220200" cy="1088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110DCFF-646C-4CD8-0306-653FC04A4D34}"/>
              </a:ext>
            </a:extLst>
          </p:cNvPr>
          <p:cNvCxnSpPr/>
          <p:nvPr/>
        </p:nvCxnSpPr>
        <p:spPr bwMode="auto">
          <a:xfrm flipH="1">
            <a:off x="4518730" y="528639"/>
            <a:ext cx="15170" cy="5472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B98858C-494B-442A-B0C6-532E3F6740B8}"/>
              </a:ext>
            </a:extLst>
          </p:cNvPr>
          <p:cNvSpPr txBox="1"/>
          <p:nvPr/>
        </p:nvSpPr>
        <p:spPr bwMode="auto">
          <a:xfrm>
            <a:off x="4133810" y="1647336"/>
            <a:ext cx="473338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8213"/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/>
              <a:t>участников </a:t>
            </a:r>
            <a:endParaRPr lang="en-US" sz="2400"/>
          </a:p>
          <a:p>
            <a:pPr>
              <a:defRPr/>
            </a:pPr>
            <a:r>
              <a:rPr lang="en-US" sz="3300" b="1">
                <a:solidFill>
                  <a:schemeClr val="accent6">
                    <a:lumMod val="75000"/>
                  </a:schemeClr>
                </a:solidFill>
              </a:rPr>
              <a:t>176 </a:t>
            </a: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400"/>
              <a:t>мероприятий</a:t>
            </a:r>
            <a:endParaRPr sz="1350"/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16</a:t>
            </a:r>
            <a:r>
              <a:rPr lang="ru-RU" sz="3300"/>
              <a:t>     </a:t>
            </a:r>
            <a:r>
              <a:rPr lang="ru-RU" sz="2400"/>
              <a:t>деятелей Российского 	фонда культуры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sz="3300"/>
              <a:t>       </a:t>
            </a:r>
            <a:r>
              <a:rPr lang="ru-RU" sz="2400"/>
              <a:t>дня – итоговый фестиваль:</a:t>
            </a:r>
          </a:p>
          <a:p>
            <a:pPr>
              <a:defRPr/>
            </a:pPr>
            <a:r>
              <a:rPr lang="ru-RU" sz="2400"/>
              <a:t>             </a:t>
            </a:r>
            <a:r>
              <a:rPr lang="ru-RU" sz="2000"/>
              <a:t>Лянтор, Фёдоровский,   Белый Яр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4 </a:t>
            </a:r>
            <a:r>
              <a:rPr lang="ru-RU" sz="2400"/>
              <a:t>         творческих конкурса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571</a:t>
            </a:r>
            <a:r>
              <a:rPr lang="ru-RU" sz="3300"/>
              <a:t>   </a:t>
            </a:r>
            <a:r>
              <a:rPr lang="ru-RU" sz="2400"/>
              <a:t>конкурсная работа</a:t>
            </a:r>
            <a:endParaRPr lang="en-US" sz="2400"/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778   </a:t>
            </a:r>
            <a:r>
              <a:rPr lang="ru-RU" sz="2400"/>
              <a:t>участников конкурса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22  </a:t>
            </a:r>
            <a:r>
              <a:rPr lang="ru-RU" sz="2400"/>
              <a:t>     региона-участника</a:t>
            </a:r>
            <a:endParaRPr sz="2400"/>
          </a:p>
          <a:p>
            <a:pPr>
              <a:defRPr/>
            </a:pPr>
            <a:endParaRPr sz="33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44B477-A48F-FB3E-5356-48F28EB485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33" t="9565" r="4380" b="22915"/>
          <a:stretch>
            <a:fillRect/>
          </a:stretch>
        </p:blipFill>
        <p:spPr>
          <a:xfrm>
            <a:off x="0" y="4629503"/>
            <a:ext cx="3854902" cy="21199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B45E36-F018-0F53-40C9-331C0FFD7E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1540"/>
          <a:stretch>
            <a:fillRect/>
          </a:stretch>
        </p:blipFill>
        <p:spPr>
          <a:xfrm>
            <a:off x="0" y="85265"/>
            <a:ext cx="3854902" cy="22684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B4F5B5-49D6-AC84-9CDA-EBAC02BA19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10" t="17376" b="2964"/>
          <a:stretch>
            <a:fillRect/>
          </a:stretch>
        </p:blipFill>
        <p:spPr>
          <a:xfrm>
            <a:off x="0" y="2431641"/>
            <a:ext cx="3854902" cy="21199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10" y="126906"/>
            <a:ext cx="1788688" cy="12504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1790" y="146088"/>
            <a:ext cx="1108064" cy="1108064"/>
          </a:xfrm>
          <a:prstGeom prst="rect">
            <a:avLst/>
          </a:prstGeom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23418" r="10864" b="22558"/>
          <a:stretch>
            <a:fillRect/>
          </a:stretch>
        </p:blipFill>
        <p:spPr bwMode="auto">
          <a:xfrm>
            <a:off x="7229145" y="639823"/>
            <a:ext cx="1638049" cy="72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722651-2810-F22F-9561-3E9A5076865F}"/>
            </a:ext>
          </a:extLst>
        </p:cNvPr>
        <p:cNvGrpSpPr/>
        <p:nvPr/>
      </p:nvGrpSpPr>
      <p:grpSpPr>
        <a:xfrm>
          <a:off x="0" y="0"/>
          <a: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82141C7-F5D9-C80F-7582-F6DC1CF17B9D}"/>
              </a:ext>
            </a:extLst>
          </p:cNvPr>
          <p:cNvCxnSpPr/>
          <p:nvPr/>
        </p:nvCxnSpPr>
        <p:spPr bwMode="auto">
          <a:xfrm>
            <a:off x="-76200" y="3480706"/>
            <a:ext cx="9220200" cy="1088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110DCFF-646C-4CD8-0306-653FC04A4D34}"/>
              </a:ext>
            </a:extLst>
          </p:cNvPr>
          <p:cNvCxnSpPr/>
          <p:nvPr/>
        </p:nvCxnSpPr>
        <p:spPr bwMode="auto">
          <a:xfrm flipH="1">
            <a:off x="4518730" y="528639"/>
            <a:ext cx="15170" cy="5472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6"/>
          <a:stretch>
            <a:fillRect/>
          </a:stretch>
        </p:blipFill>
        <p:spPr>
          <a:xfrm>
            <a:off x="0" y="126906"/>
            <a:ext cx="3841167" cy="22786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 r="2181"/>
          <a:stretch>
            <a:fillRect/>
          </a:stretch>
        </p:blipFill>
        <p:spPr>
          <a:xfrm>
            <a:off x="-1" y="2542758"/>
            <a:ext cx="3841167" cy="206613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t="7803" r="6659" b="31967"/>
          <a:stretch>
            <a:fillRect/>
          </a:stretch>
        </p:blipFill>
        <p:spPr>
          <a:xfrm>
            <a:off x="0" y="4746078"/>
            <a:ext cx="3841166" cy="19923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F05B14-4A5B-EF19-96C6-D5DAE734F179}"/>
              </a:ext>
            </a:extLst>
          </p:cNvPr>
          <p:cNvSpPr txBox="1"/>
          <p:nvPr/>
        </p:nvSpPr>
        <p:spPr bwMode="auto">
          <a:xfrm>
            <a:off x="4349750" y="126906"/>
            <a:ext cx="47942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ПРИСВОЕНИЕ БЕЛОЯРСКОЙ ДЕТСКОЙ БИЛИОТЕКЕ</a:t>
            </a:r>
          </a:p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ИМЕНИ</a:t>
            </a:r>
          </a:p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С.В. МИХАЛКОВА</a:t>
            </a:r>
            <a:endParaRPr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3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8796090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-15114" y="0"/>
            <a:ext cx="9208556" cy="1071563"/>
          </a:xfrm>
          <a:prstGeom prst="rect">
            <a:avLst/>
          </a:prstGeom>
        </p:spPr>
      </p:pic>
      <p:pic>
        <p:nvPicPr>
          <p:cNvPr id="2016321576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4980680"/>
            <a:ext cx="9159114" cy="1877320"/>
          </a:xfrm>
          <a:prstGeom prst="rect">
            <a:avLst/>
          </a:prstGeom>
        </p:spPr>
      </p:pic>
      <p:sp>
        <p:nvSpPr>
          <p:cNvPr id="35940921" name="TextBox 35940920"/>
          <p:cNvSpPr txBox="1"/>
          <p:nvPr/>
        </p:nvSpPr>
        <p:spPr bwMode="auto">
          <a:xfrm>
            <a:off x="1551541" y="1071563"/>
            <a:ext cx="6386178" cy="914546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3600" b="1">
                <a:solidFill>
                  <a:srgbClr val="002060"/>
                </a:solidFill>
              </a:rPr>
              <a:t>НАЗНАЧЕНИЯ 202</a:t>
            </a:r>
            <a:r>
              <a:rPr lang="en-US" sz="3600" b="1">
                <a:solidFill>
                  <a:srgbClr val="002060"/>
                </a:solidFill>
              </a:rPr>
              <a:t>5</a:t>
            </a:r>
            <a:r>
              <a:rPr lang="ru-RU" sz="3600" b="1">
                <a:solidFill>
                  <a:srgbClr val="002060"/>
                </a:solidFill>
              </a:rPr>
              <a:t> (СРЦБС)</a:t>
            </a:r>
            <a:r>
              <a:rPr sz="5400" b="1">
                <a:solidFill>
                  <a:srgbClr val="0070C0"/>
                </a:solidFill>
              </a:rPr>
              <a:t> </a:t>
            </a:r>
            <a:endParaRPr sz="1350"/>
          </a:p>
        </p:txBody>
      </p:sp>
      <p:graphicFrame>
        <p:nvGraphicFramePr>
          <p:cNvPr id="856675308" name="Таблица 856675307"/>
          <p:cNvGraphicFramePr/>
          <p:nvPr>
            <p:extLst>
              <p:ext uri="{D42A27DB-BD31-4B8C-83A1-F6EECF244321}">
                <p14:modId xmlns:p14="http://schemas.microsoft.com/office/powerpoint/2010/main" val="1331461293"/>
              </p:ext>
            </p:extLst>
          </p:nvPr>
        </p:nvGraphicFramePr>
        <p:xfrm>
          <a:off x="345260" y="1986109"/>
          <a:ext cx="8798740" cy="4526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1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rgbClr val="063826"/>
                          </a:solidFill>
                          <a:latin typeface="Calibri"/>
                          <a:ea typeface="Calibri"/>
                          <a:cs typeface="Calibri"/>
                        </a:rPr>
                        <a:t>Кривых </a:t>
                      </a:r>
                    </a:p>
                    <a:p>
                      <a:pPr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rgbClr val="063826"/>
                          </a:solidFill>
                          <a:latin typeface="Calibri"/>
                          <a:ea typeface="Calibri"/>
                          <a:cs typeface="Calibri"/>
                        </a:rPr>
                        <a:t>Анастасия Ивановна</a:t>
                      </a:r>
                      <a:endParaRPr sz="24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заведующий Русскинской модельной  библиотекой			</a:t>
                      </a:r>
                      <a:endParaRPr sz="2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rgbClr val="063826"/>
                          </a:solidFill>
                          <a:latin typeface="Calibri"/>
                          <a:ea typeface="Calibri"/>
                          <a:cs typeface="Calibri"/>
                        </a:rPr>
                        <a:t>Чернова </a:t>
                      </a:r>
                    </a:p>
                    <a:p>
                      <a:pPr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rgbClr val="063826"/>
                          </a:solidFill>
                          <a:latin typeface="Calibri"/>
                          <a:ea typeface="Calibri"/>
                          <a:cs typeface="Calibri"/>
                        </a:rPr>
                        <a:t>Ангелина Александровна</a:t>
                      </a:r>
                      <a:endParaRPr/>
                    </a:p>
                    <a:p>
                      <a:pPr marL="0" indent="0" defTabSz="700225">
                        <a:buNone/>
                        <a:defRPr/>
                      </a:pPr>
                      <a:endParaRPr lang="ru-RU" sz="2400" b="1" i="0" u="none" strike="noStrike" cap="none" spc="0">
                        <a:solidFill>
                          <a:srgbClr val="063826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indent="0" defTabSz="700225">
                        <a:buNone/>
                        <a:defRPr/>
                      </a:pPr>
                      <a:r>
                        <a:rPr lang="ru-RU" sz="2400" b="1" i="0" u="none" strike="noStrike" cap="none" spc="0" err="1">
                          <a:solidFill>
                            <a:srgbClr val="063826"/>
                          </a:solidFill>
                          <a:latin typeface="Calibri"/>
                          <a:ea typeface="Calibri"/>
                          <a:cs typeface="Calibri"/>
                        </a:rPr>
                        <a:t>Болсун Линда Константиновна</a:t>
                      </a:r>
                    </a:p>
                    <a:p>
                      <a:pPr marL="0" indent="0" defTabSz="700225">
                        <a:buNone/>
                        <a:defRPr/>
                      </a:pPr>
                      <a:endParaRPr lang="ru-RU" sz="2400"/>
                    </a:p>
                    <a:p>
                      <a:pPr marL="0" indent="0" defTabSz="700225">
                        <a:buNone/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rgbClr val="063826"/>
                          </a:solidFill>
                          <a:latin typeface="Calibri"/>
                          <a:ea typeface="Calibri"/>
                          <a:cs typeface="Calibri"/>
                        </a:rPr>
                        <a:t>Виноградова Екатерина Владимировна </a:t>
                      </a:r>
                      <a:endParaRPr sz="2400"/>
                    </a:p>
                  </a:txBody>
                  <a:tcPr marL="68580" marR="68580" marT="34290" marB="34290"/>
                </a:tc>
                <a:tc>
                  <a:txBody>
                    <a:bodyPr vert="horz" wrap="square"/>
                    <a:lstStyle/>
                    <a:p>
                      <a:pPr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заведующий </a:t>
                      </a:r>
                    </a:p>
                    <a:p>
                      <a:pPr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Ульт-Ягунской библиотекой</a:t>
                      </a:r>
                    </a:p>
                    <a:p>
                      <a:pPr>
                        <a:defRPr/>
                      </a:pPr>
                      <a:endParaRPr lang="ru-RU" sz="2400"/>
                    </a:p>
                    <a:p>
                      <a:pPr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заведующий информационно-аналитическим отделом ЦРБ </a:t>
                      </a:r>
                    </a:p>
                    <a:p>
                      <a:pPr>
                        <a:defRPr/>
                      </a:pPr>
                      <a:endParaRPr lang="ru-RU" sz="2400" b="1" i="0" u="none" strike="noStrike" cap="none" spc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lvl="0" indent="0" algn="l" defTabSz="6858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1" i="0" u="none" strike="noStrike" cap="none" spc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</a:rPr>
                        <a:t>заведующий отделом автоматизации библиотечных процессов ЦРБ </a:t>
                      </a:r>
                      <a:endParaRPr sz="2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Прямая соединительная линия 3"/>
          <p:cNvCxnSpPr/>
          <p:nvPr/>
        </p:nvCxnSpPr>
        <p:spPr bwMode="auto">
          <a:xfrm>
            <a:off x="-76200" y="3480707"/>
            <a:ext cx="9220200" cy="1088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 flipH="1">
            <a:off x="4518730" y="528639"/>
            <a:ext cx="15170" cy="5472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3F05B14-4A5B-EF19-96C6-D5DAE734F179}"/>
              </a:ext>
            </a:extLst>
          </p:cNvPr>
          <p:cNvSpPr txBox="1"/>
          <p:nvPr/>
        </p:nvSpPr>
        <p:spPr bwMode="auto">
          <a:xfrm>
            <a:off x="4266042" y="89672"/>
            <a:ext cx="4391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002060"/>
                </a:solidFill>
              </a:rPr>
              <a:t>КНИЖНАЯ ЯРМАРКА</a:t>
            </a:r>
            <a:endParaRPr sz="3600" b="1">
              <a:solidFill>
                <a:srgbClr val="002060"/>
              </a:solidFill>
            </a:endParaRPr>
          </a:p>
        </p:txBody>
      </p:sp>
      <p:sp>
        <p:nvSpPr>
          <p:cNvPr id="3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730" y="3491122"/>
            <a:ext cx="2665530" cy="2510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946" y="1124517"/>
            <a:ext cx="4177098" cy="1801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 t="20638" r="11986" b="1641"/>
          <a:stretch>
            <a:fillRect/>
          </a:stretch>
        </p:blipFill>
        <p:spPr>
          <a:xfrm>
            <a:off x="-1" y="89672"/>
            <a:ext cx="3874669" cy="22814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0" b="10701"/>
          <a:stretch>
            <a:fillRect/>
          </a:stretch>
        </p:blipFill>
        <p:spPr>
          <a:xfrm>
            <a:off x="-6870" y="2490813"/>
            <a:ext cx="3881538" cy="20811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6" r="5985" b="3516"/>
          <a:stretch>
            <a:fillRect/>
          </a:stretch>
        </p:blipFill>
        <p:spPr>
          <a:xfrm>
            <a:off x="-1" y="4685391"/>
            <a:ext cx="3888407" cy="20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3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722651-2810-F22F-9561-3E9A5076865F}"/>
            </a:ext>
          </a:extLst>
        </p:cNvPr>
        <p:cNvGrpSpPr/>
        <p:nvPr/>
      </p:nvGrpSpPr>
      <p:grpSpPr>
        <a:xfrm>
          <a:off x="0" y="0"/>
          <a: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82141C7-F5D9-C80F-7582-F6DC1CF17B9D}"/>
              </a:ext>
            </a:extLst>
          </p:cNvPr>
          <p:cNvCxnSpPr/>
          <p:nvPr/>
        </p:nvCxnSpPr>
        <p:spPr bwMode="auto">
          <a:xfrm>
            <a:off x="-2285017" y="4051078"/>
            <a:ext cx="2904497" cy="361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110DCFF-646C-4CD8-0306-653FC04A4D34}"/>
              </a:ext>
            </a:extLst>
          </p:cNvPr>
          <p:cNvCxnSpPr/>
          <p:nvPr/>
        </p:nvCxnSpPr>
        <p:spPr bwMode="auto">
          <a:xfrm flipH="1">
            <a:off x="4518730" y="528639"/>
            <a:ext cx="15170" cy="5472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41" y="321460"/>
            <a:ext cx="2147569" cy="818383"/>
          </a:xfrm>
          <a:prstGeom prst="rect">
            <a:avLst/>
          </a:prstGeom>
        </p:spPr>
      </p:pic>
      <p:pic>
        <p:nvPicPr>
          <p:cNvPr id="3074" name="Picture 2" descr="https://sun9-86.userapi.com/s/v1/ig2/u5peA0mRPGgZQwLCWdXPbLC9H7amShG0h-aIuQ4bIieRZddm9JD9EsE6k0q4FBj-7BLjjIFtQYxpGDEljwLZtVUK.jpg?quality=95&amp;as=32x32,48x48,72x72,108x108,160x160,240x240,360x360,480x480,540x540,640x640,720x720,1080x1080&amp;from=bu&amp;cs=108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2730" r="76624" b="79369"/>
          <a:stretch>
            <a:fillRect/>
          </a:stretch>
        </p:blipFill>
        <p:spPr bwMode="auto">
          <a:xfrm>
            <a:off x="4133810" y="237347"/>
            <a:ext cx="874288" cy="9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6713" r="7617"/>
          <a:stretch>
            <a:fillRect/>
          </a:stretch>
        </p:blipFill>
        <p:spPr bwMode="auto">
          <a:xfrm>
            <a:off x="5387925" y="267286"/>
            <a:ext cx="1195755" cy="95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50.userapi.com/s/v1/ig2/xwumOSf9vXaWE_qx1vjP755ZTlz6dyByRPQSdo_cPGE_WUwxkT4jh-SXTv4EN2F26baNVTYLcx0Dytw2koOYKKLn.jpg?quality=95&amp;as=32x14,48x21,72x32,108x48,160x72,240x108,360x161,480x215,540x242,640x287,720x323,1080x484,1280x573,1440x645,2560x1147&amp;from=bu&amp;cs=1280x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8198" r="17684"/>
          <a:stretch>
            <a:fillRect/>
          </a:stretch>
        </p:blipFill>
        <p:spPr bwMode="auto">
          <a:xfrm>
            <a:off x="0" y="4660012"/>
            <a:ext cx="3826412" cy="21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rcRect l="10724" t="22821" r="691" b="7991"/>
          <a:stretch>
            <a:fillRect/>
          </a:stretch>
        </p:blipFill>
        <p:spPr>
          <a:xfrm>
            <a:off x="0" y="92901"/>
            <a:ext cx="3826412" cy="2241455"/>
          </a:xfrm>
          <a:prstGeom prst="rect">
            <a:avLst/>
          </a:prstGeom>
        </p:spPr>
      </p:pic>
      <p:pic>
        <p:nvPicPr>
          <p:cNvPr id="3084" name="Picture 12" descr="https://sun9-34.userapi.com/s/v1/ig2/f6KU7idG_1NXL9UIbcseZ8or1CSjWCkWCASw3sabefvzT3S5z65pLvzqt37k31JGQrtPkBX4yzSwXsjS4lsfTNpT.jpg?quality=95&amp;as=32x24,48x36,72x54,108x81,160x120,240x180,360x270,480x360,540x405,640x480,720x540,1080x810,1280x960&amp;from=bu&amp;cs=1280x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3" b="5198"/>
          <a:stretch>
            <a:fillRect/>
          </a:stretch>
        </p:blipFill>
        <p:spPr bwMode="auto">
          <a:xfrm>
            <a:off x="0" y="2449141"/>
            <a:ext cx="3826412" cy="209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98858C-494B-442A-B0C6-532E3F6740B8}"/>
              </a:ext>
            </a:extLst>
          </p:cNvPr>
          <p:cNvSpPr txBox="1"/>
          <p:nvPr/>
        </p:nvSpPr>
        <p:spPr bwMode="auto">
          <a:xfrm>
            <a:off x="4133810" y="1647336"/>
            <a:ext cx="51227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4       </a:t>
            </a:r>
            <a:r>
              <a:rPr lang="ru-RU" sz="2400"/>
              <a:t>творческих лаборатории  	</a:t>
            </a:r>
            <a:endParaRPr lang="en-US" sz="2400"/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2440</a:t>
            </a:r>
            <a:r>
              <a:rPr lang="en-US" sz="33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/>
              <a:t>участников</a:t>
            </a:r>
            <a:endParaRPr sz="1350"/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100</a:t>
            </a:r>
            <a:r>
              <a:rPr lang="ru-RU" sz="3300"/>
              <a:t>   </a:t>
            </a:r>
            <a:r>
              <a:rPr lang="ru-RU" sz="2400"/>
              <a:t>новых литературных   	произведений 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31</a:t>
            </a:r>
            <a:r>
              <a:rPr lang="ru-RU" sz="3300"/>
              <a:t>     </a:t>
            </a:r>
            <a:r>
              <a:rPr lang="ru-RU" sz="2400"/>
              <a:t>комикс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21 </a:t>
            </a:r>
            <a:r>
              <a:rPr lang="ru-RU" sz="2400"/>
              <a:t>      видеоролик чтецов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20 </a:t>
            </a:r>
            <a:r>
              <a:rPr lang="ru-RU" sz="2400"/>
              <a:t>      комплектов игры 	«Краевед: путешествие по 	Сургутскому району»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1  </a:t>
            </a:r>
            <a:r>
              <a:rPr lang="ru-RU" sz="2400"/>
              <a:t>       электронное издание 	«Артбук»</a:t>
            </a:r>
          </a:p>
          <a:p>
            <a:pPr>
              <a:defRPr/>
            </a:pPr>
            <a:endParaRPr sz="33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3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B722651-2810-F22F-9561-3E9A5076865F}"/>
            </a:ext>
          </a:extLst>
        </p:cNvPr>
        <p:cNvGrpSpPr/>
        <p:nvPr/>
      </p:nvGrpSpPr>
      <p:grpSpPr>
        <a:xfrm>
          <a:off x="0" y="0"/>
          <a: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82141C7-F5D9-C80F-7582-F6DC1CF17B9D}"/>
              </a:ext>
            </a:extLst>
          </p:cNvPr>
          <p:cNvCxnSpPr/>
          <p:nvPr/>
        </p:nvCxnSpPr>
        <p:spPr bwMode="auto">
          <a:xfrm>
            <a:off x="-2285017" y="4051078"/>
            <a:ext cx="2904497" cy="361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110DCFF-646C-4CD8-0306-653FC04A4D34}"/>
              </a:ext>
            </a:extLst>
          </p:cNvPr>
          <p:cNvCxnSpPr/>
          <p:nvPr/>
        </p:nvCxnSpPr>
        <p:spPr bwMode="auto">
          <a:xfrm flipH="1">
            <a:off x="4518730" y="528639"/>
            <a:ext cx="15170" cy="5472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B98858C-494B-442A-B0C6-532E3F6740B8}"/>
              </a:ext>
            </a:extLst>
          </p:cNvPr>
          <p:cNvSpPr txBox="1"/>
          <p:nvPr/>
        </p:nvSpPr>
        <p:spPr bwMode="auto">
          <a:xfrm>
            <a:off x="4133810" y="1647336"/>
            <a:ext cx="51227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4       </a:t>
            </a:r>
            <a:r>
              <a:rPr lang="ru-RU" sz="2400"/>
              <a:t>творческих лаборатории  	</a:t>
            </a:r>
            <a:endParaRPr lang="en-US" sz="2400"/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2440</a:t>
            </a:r>
            <a:r>
              <a:rPr lang="en-US" sz="33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/>
              <a:t>участников</a:t>
            </a:r>
            <a:endParaRPr sz="1350"/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100</a:t>
            </a:r>
            <a:r>
              <a:rPr lang="ru-RU" sz="3300"/>
              <a:t>   </a:t>
            </a:r>
            <a:r>
              <a:rPr lang="ru-RU" sz="2400"/>
              <a:t>новых литературных   	произведений 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31</a:t>
            </a:r>
            <a:r>
              <a:rPr lang="ru-RU" sz="3300"/>
              <a:t>     </a:t>
            </a:r>
            <a:r>
              <a:rPr lang="ru-RU" sz="2400"/>
              <a:t>комикс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21 </a:t>
            </a:r>
            <a:r>
              <a:rPr lang="ru-RU" sz="2400"/>
              <a:t>      видеоролик чтецов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20 </a:t>
            </a:r>
            <a:r>
              <a:rPr lang="ru-RU" sz="2400"/>
              <a:t>      комплектов игры 	«Краевед: путешествие по 	Сургутскому району»</a:t>
            </a:r>
          </a:p>
          <a:p>
            <a:pPr>
              <a:defRPr/>
            </a:pPr>
            <a:r>
              <a:rPr lang="ru-RU" sz="3300" b="1">
                <a:solidFill>
                  <a:schemeClr val="accent6">
                    <a:lumMod val="75000"/>
                  </a:schemeClr>
                </a:solidFill>
              </a:rPr>
              <a:t>1  </a:t>
            </a:r>
            <a:r>
              <a:rPr lang="ru-RU" sz="2400"/>
              <a:t>       электронное издание 	«Артбук»</a:t>
            </a:r>
          </a:p>
          <a:p>
            <a:pPr>
              <a:defRPr/>
            </a:pPr>
            <a:endParaRPr sz="33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41" y="321460"/>
            <a:ext cx="2147569" cy="818383"/>
          </a:xfrm>
          <a:prstGeom prst="rect">
            <a:avLst/>
          </a:prstGeom>
        </p:spPr>
      </p:pic>
      <p:pic>
        <p:nvPicPr>
          <p:cNvPr id="3074" name="Picture 2" descr="https://sun9-86.userapi.com/s/v1/ig2/u5peA0mRPGgZQwLCWdXPbLC9H7amShG0h-aIuQ4bIieRZddm9JD9EsE6k0q4FBj-7BLjjIFtQYxpGDEljwLZtVUK.jpg?quality=95&amp;as=32x32,48x48,72x72,108x108,160x160,240x240,360x360,480x480,540x540,640x640,720x720,1080x1080&amp;from=bu&amp;cs=108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" t="2730" r="76624" b="79369"/>
          <a:stretch>
            <a:fillRect/>
          </a:stretch>
        </p:blipFill>
        <p:spPr bwMode="auto">
          <a:xfrm>
            <a:off x="4133810" y="237347"/>
            <a:ext cx="874288" cy="9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6713" r="7617"/>
          <a:stretch>
            <a:fillRect/>
          </a:stretch>
        </p:blipFill>
        <p:spPr bwMode="auto">
          <a:xfrm>
            <a:off x="5387925" y="267286"/>
            <a:ext cx="1195755" cy="95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rcRect t="-1" b="18468"/>
          <a:stretch>
            <a:fillRect/>
          </a:stretch>
        </p:blipFill>
        <p:spPr>
          <a:xfrm>
            <a:off x="-13118" y="80638"/>
            <a:ext cx="3826412" cy="2071720"/>
          </a:xfrm>
          <a:prstGeom prst="rect">
            <a:avLst/>
          </a:prstGeom>
        </p:spPr>
      </p:pic>
      <p:pic>
        <p:nvPicPr>
          <p:cNvPr id="5122" name="Picture 2" descr="https://sun9-46.userapi.com/s/v1/ig2/7DUTmjYoGVg5UfbqXIl9VuQdl6LYaCSsUjeWSi9BbeEM01q9-_KWs4HdnXb-oIv5anlW6J3n6gvGMr_x50Prmbh3.jpg?quality=95&amp;as=32x21,48x32,72x48,108x72,160x106,240x160,360x239,480x319,540x359,640x425,720x479,1080x718,1280x851,1440x957,2560x1702&amp;from=bu&amp;cs=1280x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13369" r="15330" b="23473"/>
          <a:stretch>
            <a:fillRect/>
          </a:stretch>
        </p:blipFill>
        <p:spPr bwMode="auto">
          <a:xfrm>
            <a:off x="0" y="2259833"/>
            <a:ext cx="3821429" cy="206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7" r="7447" b="7452"/>
          <a:stretch>
            <a:fillRect/>
          </a:stretch>
        </p:blipFill>
        <p:spPr>
          <a:xfrm>
            <a:off x="0" y="4431323"/>
            <a:ext cx="3813294" cy="23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7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200068" y="100516"/>
            <a:ext cx="505647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2060"/>
                </a:solidFill>
              </a:rPr>
              <a:t>ВСТРЕЧИ С ПИСАТЕЛЯМИ:</a:t>
            </a:r>
            <a:endParaRPr sz="2800"/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АСЕЙ УМАРОВОЙ </a:t>
            </a:r>
            <a:r>
              <a:rPr lang="ru-RU" sz="2800" b="1">
                <a:solidFill>
                  <a:schemeClr val="accent1">
                    <a:lumMod val="50000"/>
                  </a:schemeClr>
                </a:solidFill>
              </a:rPr>
              <a:t>(Грозный)</a:t>
            </a:r>
            <a:endParaRPr sz="2800"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ВИКТОРОМ ГАВРИЛОВЫМ</a:t>
            </a:r>
            <a:endParaRPr sz="2800" b="1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</a:rPr>
              <a:t>(Сургут)</a:t>
            </a: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200" b="1">
                <a:solidFill>
                  <a:srgbClr val="C00000"/>
                </a:solidFill>
              </a:rPr>
              <a:t>100 участников</a:t>
            </a:r>
            <a:endParaRPr/>
          </a:p>
          <a:p>
            <a:pPr>
              <a:defRPr/>
            </a:pPr>
            <a:r>
              <a:rPr lang="ru-RU" sz="3200" b="1">
                <a:solidFill>
                  <a:srgbClr val="C00000"/>
                </a:solidFill>
              </a:rPr>
              <a:t>6 встреч</a:t>
            </a:r>
          </a:p>
          <a:p>
            <a:pPr>
              <a:defRPr/>
            </a:pPr>
            <a:r>
              <a:rPr lang="ru-RU" sz="3200" b="1">
                <a:solidFill>
                  <a:srgbClr val="C00000"/>
                </a:solidFill>
              </a:rPr>
              <a:t>92 литературных произведения</a:t>
            </a:r>
            <a:endParaRPr lang="ru-RU" sz="32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550" y="4624831"/>
            <a:ext cx="1693558" cy="1905254"/>
          </a:xfrm>
          <a:prstGeom prst="rect">
            <a:avLst/>
          </a:prstGeom>
        </p:spPr>
      </p:pic>
      <p:pic>
        <p:nvPicPr>
          <p:cNvPr id="1032" name="Picture 8" descr="https://sun9-15.userapi.com/s/v1/ig2/1hyBJg6SmTAu8_S_xyFe01s_9p8vMbR_PDEppojFYWE5PwXx6oYCMQj28bsgKprg3i_HYqzyo8MJvOYg0WF3KPpl.jpg?quality=95&amp;as=32x29,48x43,72x65,108x98,160x145,240x217,360x326,480x434,540x488,640x579,720x651,996x901&amp;from=bu&amp;u=eI4XrRnHdyzGPE6HDjmRcMdA7oevC5F4JkgCirUL21g&amp;cs=54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/>
          <a:stretch>
            <a:fillRect/>
          </a:stretch>
        </p:blipFill>
        <p:spPr bwMode="auto">
          <a:xfrm>
            <a:off x="-11027" y="100516"/>
            <a:ext cx="3911879" cy="32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45.userapi.com/s/v1/ig2/-PbrPcDs0ZvoM4SOa4OE4_5GtIWGI5NWfDxcKEARe4mGQ8yCqGYLgDQBTeRMJ3BPkv_nG4Gwj9pL1qiT5VE98qjD.jpg?quality=95&amp;as=32x24,48x36,72x54,108x81,160x120,240x180,360x270,480x360,540x405,640x480,720x540,1080x810,1280x960&amp;from=bu&amp;cs=1280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r="6425"/>
          <a:stretch>
            <a:fillRect/>
          </a:stretch>
        </p:blipFill>
        <p:spPr bwMode="auto">
          <a:xfrm>
            <a:off x="0" y="3510690"/>
            <a:ext cx="3900852" cy="323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078" y="4624831"/>
            <a:ext cx="1387725" cy="1922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200068" y="100516"/>
            <a:ext cx="50564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2060"/>
                </a:solidFill>
              </a:rPr>
              <a:t>ВСТРЕЧИ С ПИСАТЕЛЕМ</a:t>
            </a:r>
            <a:endParaRPr sz="2800"/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ОЛЬГОЙ КОЛПАКОВОЙ</a:t>
            </a:r>
            <a:endParaRPr sz="2800" b="1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</a:rPr>
              <a:t>(Екатеринбург)</a:t>
            </a: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200" b="1">
                <a:solidFill>
                  <a:srgbClr val="C00000"/>
                </a:solidFill>
              </a:rPr>
              <a:t>369 участников</a:t>
            </a:r>
            <a:endParaRPr/>
          </a:p>
          <a:p>
            <a:pPr>
              <a:defRPr/>
            </a:pPr>
            <a:r>
              <a:rPr lang="ru-RU" sz="3200" b="1">
                <a:solidFill>
                  <a:srgbClr val="C00000"/>
                </a:solidFill>
              </a:rPr>
              <a:t>3 творческих встречи</a:t>
            </a:r>
          </a:p>
        </p:txBody>
      </p:sp>
      <p:pic>
        <p:nvPicPr>
          <p:cNvPr id="1032" name="Picture 8" descr="https://sun9-15.userapi.com/s/v1/ig2/1hyBJg6SmTAu8_S_xyFe01s_9p8vMbR_PDEppojFYWE5PwXx6oYCMQj28bsgKprg3i_HYqzyo8MJvOYg0WF3KPpl.jpg?quality=95&amp;as=32x29,48x43,72x65,108x98,160x145,240x217,360x326,480x434,540x488,640x579,720x651,996x901&amp;from=bu&amp;u=eI4XrRnHdyzGPE6HDjmRcMdA7oevC5F4JkgCirUL21g&amp;cs=5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"/>
          <a:stretch>
            <a:fillRect/>
          </a:stretch>
        </p:blipFill>
        <p:spPr bwMode="auto">
          <a:xfrm>
            <a:off x="-11027" y="100516"/>
            <a:ext cx="3911879" cy="328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068" y="3488788"/>
            <a:ext cx="3079399" cy="214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rcRect l="7951"/>
          <a:stretch>
            <a:fillRect/>
          </a:stretch>
        </p:blipFill>
        <p:spPr>
          <a:xfrm>
            <a:off x="-11027" y="100516"/>
            <a:ext cx="3911879" cy="3288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8" r="10231"/>
          <a:stretch>
            <a:fillRect/>
          </a:stretch>
        </p:blipFill>
        <p:spPr>
          <a:xfrm>
            <a:off x="1" y="3488788"/>
            <a:ext cx="3900852" cy="32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4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200068" y="100516"/>
            <a:ext cx="447096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«ЛИТЕРАТУРНЫЙ ДЕСАНТ» В УГУТЕ:</a:t>
            </a:r>
            <a:endParaRPr/>
          </a:p>
          <a:p>
            <a:pPr>
              <a:defRPr/>
            </a:pPr>
            <a:r>
              <a:rPr lang="ru-RU" sz="3200" b="1">
                <a:solidFill>
                  <a:srgbClr val="C00000"/>
                </a:solidFill>
              </a:rPr>
              <a:t>ВЯЧЕСЛАВ КОНДИН,</a:t>
            </a:r>
          </a:p>
          <a:p>
            <a:pPr>
              <a:defRPr/>
            </a:pPr>
            <a:r>
              <a:rPr lang="ru-RU" sz="3200" b="1">
                <a:solidFill>
                  <a:srgbClr val="C00000"/>
                </a:solidFill>
              </a:rPr>
              <a:t>АЛЛА ИШТИМИРОВА-ПОСОХОВА, ВЛАДИМИР КВАШНИН</a:t>
            </a: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3200"/>
          </a:p>
        </p:txBody>
      </p: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0" r="17412"/>
          <a:stretch>
            <a:fillRect/>
          </a:stretch>
        </p:blipFill>
        <p:spPr bwMode="auto">
          <a:xfrm>
            <a:off x="4200069" y="4132389"/>
            <a:ext cx="2302331" cy="20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751" y="4033963"/>
            <a:ext cx="2050698" cy="2116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0516"/>
            <a:ext cx="3913971" cy="31519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rcRect l="8940" r="5018" b="2683"/>
          <a:stretch>
            <a:fillRect/>
          </a:stretch>
        </p:blipFill>
        <p:spPr>
          <a:xfrm>
            <a:off x="-7112" y="3387711"/>
            <a:ext cx="3940484" cy="3361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200068" y="100516"/>
            <a:ext cx="494393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002060"/>
                </a:solidFill>
              </a:rPr>
              <a:t>ПРЕЗЕНТАЦИЯ ИЗДАТЕЛЬСКОГО ПРОЕКТА</a:t>
            </a:r>
            <a:endParaRPr/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«ЮРИЙ ВЭЛЛА. ИЗБРАННОЕ»</a:t>
            </a:r>
            <a:endParaRPr sz="2800" b="1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</a:rPr>
              <a:t>Руководитель проекта </a:t>
            </a:r>
          </a:p>
          <a:p>
            <a:pPr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</a:rPr>
              <a:t>Ольга Корниенко</a:t>
            </a:r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4 поселения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500 участников</a:t>
            </a:r>
            <a:endParaRPr/>
          </a:p>
          <a:p>
            <a:pPr>
              <a:defRPr/>
            </a:pPr>
            <a:endParaRPr lang="ru-RU" sz="2800" b="1">
              <a:solidFill>
                <a:srgbClr val="C00000"/>
              </a:solidFill>
            </a:endParaRP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32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l="12844" r="13831"/>
          <a:stretch>
            <a:fillRect/>
          </a:stretch>
        </p:blipFill>
        <p:spPr bwMode="auto">
          <a:xfrm>
            <a:off x="4050234" y="4163267"/>
            <a:ext cx="2758529" cy="11105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 l="17858"/>
          <a:stretch>
            <a:fillRect/>
          </a:stretch>
        </p:blipFill>
        <p:spPr>
          <a:xfrm>
            <a:off x="0" y="100516"/>
            <a:ext cx="3903083" cy="31657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l="5101" t="19743" r="41217" b="12354"/>
          <a:stretch>
            <a:fillRect/>
          </a:stretch>
        </p:blipFill>
        <p:spPr>
          <a:xfrm>
            <a:off x="0" y="3390313"/>
            <a:ext cx="3903083" cy="333404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5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200068" y="100516"/>
            <a:ext cx="494393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2060"/>
                </a:solidFill>
              </a:rPr>
              <a:t>ВСТРЕЧИ С САМОБЫТНЫМИ АВТОРАМИ СУРГУТСКОГО РАЙОНА:</a:t>
            </a:r>
            <a:endParaRPr sz="2800"/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СЕРГЕЕМ ПИВОВАРОВЫМ,</a:t>
            </a:r>
            <a:endParaRPr/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ГАЛИНОЙ ЛАПТЕВОЙ,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ТАТЬЯНОЙ ШЕФЕР,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ГАЛИНОЙ ШЕВЧУКОВОЙ,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АЛЕКСЕЕМ ПАНЧЕНКО</a:t>
            </a: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2800" b="1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sz="32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32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 l="15418" t="7254" b="3668"/>
          <a:stretch>
            <a:fillRect/>
          </a:stretch>
        </p:blipFill>
        <p:spPr>
          <a:xfrm>
            <a:off x="0" y="100516"/>
            <a:ext cx="3826342" cy="22206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 l="14362" t="9542" r="26392" b="18371"/>
          <a:stretch>
            <a:fillRect/>
          </a:stretch>
        </p:blipFill>
        <p:spPr>
          <a:xfrm>
            <a:off x="-29844" y="2402008"/>
            <a:ext cx="2180492" cy="19730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t="22342" b="1139"/>
          <a:stretch>
            <a:fillRect/>
          </a:stretch>
        </p:blipFill>
        <p:spPr>
          <a:xfrm>
            <a:off x="0" y="4439125"/>
            <a:ext cx="3826342" cy="23633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8" t="7128" r="21077" b="12725"/>
          <a:stretch>
            <a:fillRect/>
          </a:stretch>
        </p:blipFill>
        <p:spPr>
          <a:xfrm>
            <a:off x="2127237" y="2402008"/>
            <a:ext cx="1699105" cy="1973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5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Прямая соединительная линия 3"/>
          <p:cNvCxnSpPr/>
          <p:nvPr/>
        </p:nvCxnSpPr>
        <p:spPr bwMode="auto">
          <a:xfrm>
            <a:off x="-231775" y="3613680"/>
            <a:ext cx="2839475" cy="1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 flipH="1">
            <a:off x="4518730" y="528639"/>
            <a:ext cx="15170" cy="5472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4266042" y="89672"/>
            <a:ext cx="487795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Calibri"/>
                <a:cs typeface="Arial"/>
              </a:rPr>
              <a:t>КОЛЛЕГИЯ ДЕПАРТАМЕНТА КУЛЬТУРЫ ЮГРЫ</a:t>
            </a: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>
                <a:solidFill>
                  <a:srgbClr val="002060"/>
                </a:solidFill>
                <a:latin typeface="Calibri"/>
                <a:cs typeface="Arial"/>
              </a:rPr>
              <a:t>В БЕЛОЯРСКОЙ БИБЛИОТЕКЕ </a:t>
            </a: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>
                <a:solidFill>
                  <a:srgbClr val="002060"/>
                </a:solidFill>
                <a:latin typeface="Calibri"/>
                <a:cs typeface="Arial"/>
              </a:rPr>
              <a:t>ИМ. Г.Г. КУШНИКОВА и БЕЛОЯРСКОЙ </a:t>
            </a: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>
                <a:solidFill>
                  <a:srgbClr val="002060"/>
                </a:solidFill>
                <a:latin typeface="Calibri"/>
                <a:cs typeface="Arial"/>
              </a:rPr>
              <a:t>ДЕТСКОЙ БИБЛИОТЕКЕ </a:t>
            </a: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>
                <a:solidFill>
                  <a:srgbClr val="002060"/>
                </a:solidFill>
                <a:latin typeface="Calibri"/>
                <a:cs typeface="Arial"/>
              </a:rPr>
              <a:t>ИМ. С.В. МИХАЛКОВА</a:t>
            </a:r>
          </a:p>
        </p:txBody>
      </p:sp>
      <p:pic>
        <p:nvPicPr>
          <p:cNvPr id="2050" name="Picture 2" descr="https://sun9-81.userapi.com/s/v1/ig2/AEjlwS6VIaIoFm2yR-uRBIuFGMUZjQ3Q0A4ZTH9m1Tpqp4TCyqDvdkupBkwWEjUr_HR-E3d3b4-c2aFXS-VcTmQ8.jpg?quality=95&amp;as=32x21,48x32,72x48,108x72,160x107,240x160,360x240,480x320,540x360,640x426,720x480,1080x720,1280x853&amp;from=bu&amp;cs=128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3" b="4106"/>
          <a:stretch>
            <a:fillRect/>
          </a:stretch>
        </p:blipFill>
        <p:spPr bwMode="auto">
          <a:xfrm>
            <a:off x="0" y="4555628"/>
            <a:ext cx="3889866" cy="217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.userapi.com/s/v1/ig2/Em1qY8MJJFopejUl1jRegeydXW-tly5T0FS-4rXne8_ucTM9--Wg2TYs3Sszm9cAkT9M6GD3JLR3X0V9wM9A60Yt.jpg?quality=95&amp;as=32x21,48x32,72x48,108x72,160x107,240x160,360x240,480x320,540x360,640x426,720x480,1080x720,1280x853&amp;from=bu&amp;cs=128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 t="15237" b="11912"/>
          <a:stretch>
            <a:fillRect/>
          </a:stretch>
        </p:blipFill>
        <p:spPr bwMode="auto">
          <a:xfrm>
            <a:off x="-22958" y="2355831"/>
            <a:ext cx="3891573" cy="21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34.userapi.com/s/v1/ig2/Wa1iEDCELLj_K2ioK7Ch7yJS0GSBtOR0KfzAjJvKrGOvmeW5XfQqK4x_OTmkLOlZ-v_0tIJapRlduD-aRK7ItxhZ.jpg?quality=95&amp;as=32x21,48x32,72x48,108x72,160x107,240x160,360x240,480x320,540x360,640x426,720x480,1080x720,1280x853&amp;from=bu&amp;cs=1280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 b="10962"/>
          <a:stretch>
            <a:fillRect/>
          </a:stretch>
        </p:blipFill>
        <p:spPr bwMode="auto">
          <a:xfrm>
            <a:off x="2909" y="89673"/>
            <a:ext cx="3865706" cy="221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5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Прямая соединительная линия 3"/>
          <p:cNvCxnSpPr/>
          <p:nvPr/>
        </p:nvCxnSpPr>
        <p:spPr bwMode="auto">
          <a:xfrm>
            <a:off x="-231775" y="3613680"/>
            <a:ext cx="2839475" cy="1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 flipH="1">
            <a:off x="4518730" y="528639"/>
            <a:ext cx="15170" cy="5472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4164037" y="89672"/>
            <a:ext cx="540199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 spc="0">
                <a:ln>
                  <a:noFill/>
                </a:ln>
                <a:solidFill>
                  <a:srgbClr val="002060"/>
                </a:solidFill>
                <a:latin typeface="Calibri"/>
                <a:cs typeface="Arial"/>
              </a:rPr>
              <a:t>ПРОЕКТ </a:t>
            </a: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 spc="0">
                <a:ln>
                  <a:noFill/>
                </a:ln>
                <a:solidFill>
                  <a:srgbClr val="002060"/>
                </a:solidFill>
                <a:latin typeface="Calibri"/>
                <a:cs typeface="Arial"/>
              </a:rPr>
              <a:t>«БИБЛИОТЕКА ЗДОРОВЬЯ </a:t>
            </a: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 spc="0">
                <a:ln>
                  <a:noFill/>
                </a:ln>
                <a:solidFill>
                  <a:srgbClr val="002060"/>
                </a:solidFill>
                <a:latin typeface="Calibri"/>
                <a:cs typeface="Arial"/>
              </a:rPr>
              <a:t>В ИНТЕРЕСАХ ЖЕНЩИН»</a:t>
            </a: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2800" b="1">
              <a:solidFill>
                <a:srgbClr val="002060"/>
              </a:solidFill>
              <a:latin typeface="Calibri"/>
              <a:cs typeface="Arial"/>
            </a:endParaRP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2800" b="1" i="0" u="none" strike="noStrike" cap="none" spc="0">
              <a:ln>
                <a:noFill/>
              </a:ln>
              <a:solidFill>
                <a:srgbClr val="002060"/>
              </a:solidFill>
              <a:latin typeface="Calibri"/>
              <a:cs typeface="Arial"/>
            </a:endParaRP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>
                <a:solidFill>
                  <a:srgbClr val="C00000"/>
                </a:solidFill>
                <a:latin typeface="Calibri"/>
                <a:cs typeface="Arial"/>
              </a:rPr>
              <a:t>12 лекций</a:t>
            </a: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i="0" u="none" strike="noStrike" cap="none" spc="0">
                <a:ln>
                  <a:noFill/>
                </a:ln>
                <a:solidFill>
                  <a:srgbClr val="C00000"/>
                </a:solidFill>
                <a:latin typeface="Calibri"/>
                <a:cs typeface="Arial"/>
              </a:rPr>
              <a:t>300 слушателей</a:t>
            </a: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>
                <a:solidFill>
                  <a:srgbClr val="C00000"/>
                </a:solidFill>
                <a:latin typeface="Calibri"/>
                <a:cs typeface="Arial"/>
              </a:rPr>
              <a:t>500 посещений выставки</a:t>
            </a:r>
            <a:endParaRPr lang="ru-RU" sz="2800" b="1" i="0" u="none" strike="noStrike" cap="none" spc="0">
              <a:ln>
                <a:noFill/>
              </a:ln>
              <a:solidFill>
                <a:srgbClr val="C00000"/>
              </a:solidFill>
              <a:latin typeface="Calibri"/>
              <a:cs typeface="Arial"/>
            </a:endParaRP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2800" b="1" i="0" u="none" strike="noStrike" cap="none" spc="0">
              <a:ln>
                <a:noFill/>
              </a:ln>
              <a:solidFill>
                <a:srgbClr val="002060"/>
              </a:solidFill>
              <a:latin typeface="Calibri"/>
              <a:cs typeface="Arial"/>
            </a:endParaRP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2800" b="1">
              <a:solidFill>
                <a:srgbClr val="002060"/>
              </a:solidFill>
              <a:latin typeface="Calibri"/>
              <a:cs typeface="Arial"/>
            </a:endParaRP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2800" b="1" i="0" u="none" strike="noStrike" cap="none" spc="0">
              <a:ln>
                <a:noFill/>
              </a:ln>
              <a:solidFill>
                <a:srgbClr val="002060"/>
              </a:solidFill>
              <a:latin typeface="Calibri"/>
              <a:cs typeface="Arial"/>
            </a:endParaRPr>
          </a:p>
          <a:p>
            <a:pPr marL="0" marR="0" lvl="0" indent="0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2800" b="1" i="0" u="none" strike="noStrike" cap="none" spc="0">
              <a:ln>
                <a:noFill/>
              </a:ln>
              <a:solidFill>
                <a:srgbClr val="002060"/>
              </a:solidFill>
              <a:latin typeface="Calibri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t="16864" b="7635"/>
          <a:stretch>
            <a:fillRect/>
          </a:stretch>
        </p:blipFill>
        <p:spPr>
          <a:xfrm>
            <a:off x="0" y="89672"/>
            <a:ext cx="3889866" cy="21720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 l="19215" t="28842" r="4065" b="11458"/>
          <a:stretch>
            <a:fillRect/>
          </a:stretch>
        </p:blipFill>
        <p:spPr>
          <a:xfrm>
            <a:off x="0" y="4496430"/>
            <a:ext cx="3889866" cy="22701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 l="2132" t="17372" r="3836"/>
          <a:stretch>
            <a:fillRect/>
          </a:stretch>
        </p:blipFill>
        <p:spPr>
          <a:xfrm>
            <a:off x="0" y="2328394"/>
            <a:ext cx="3889866" cy="21013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143" y="4496430"/>
            <a:ext cx="2764890" cy="11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9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60928" y="1173410"/>
            <a:ext cx="7886700" cy="994172"/>
          </a:xfrm>
        </p:spPr>
        <p:txBody>
          <a:bodyPr anchor="t">
            <a:normAutofit/>
          </a:bodyPr>
          <a:lstStyle/>
          <a:p>
            <a:pPr algn="ctr">
              <a:defRPr/>
            </a:pPr>
            <a:br>
              <a:rPr lang="ru-RU" sz="1350" b="1"/>
            </a:br>
            <a:r>
              <a:rPr lang="ru-RU" sz="2000" b="1">
                <a:solidFill>
                  <a:srgbClr val="002060"/>
                </a:solidFill>
              </a:rPr>
              <a:t>Библиотечная сеть Сургутского района на 31.12.2025 г. представлена 49 библиотеками всех систем и ведомств  (31.12. 2024 г.- 50) </a:t>
            </a:r>
            <a:endParaRPr sz="440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15664236"/>
              </p:ext>
            </p:extLst>
          </p:nvPr>
        </p:nvGraphicFramePr>
        <p:xfrm>
          <a:off x="4948881" y="2167582"/>
          <a:ext cx="3886199" cy="468321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6" name="Рисунок 10"/>
          <p:cNvPicPr>
            <a:picLocks noChangeAspect="1"/>
          </p:cNvPicPr>
          <p:nvPr/>
        </p:nvPicPr>
        <p:blipFill>
          <a:blip r:embed="rId4"/>
          <a:srcRect b="33628"/>
          <a:stretch>
            <a:fillRect/>
          </a:stretch>
        </p:blipFill>
        <p:spPr bwMode="auto">
          <a:xfrm>
            <a:off x="0" y="0"/>
            <a:ext cx="9208556" cy="1071563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362165399"/>
              </p:ext>
            </p:extLst>
          </p:nvPr>
        </p:nvGraphicFramePr>
        <p:xfrm>
          <a:off x="622828" y="2167582"/>
          <a:ext cx="3763821" cy="4690418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</p:spTree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Прямая соединительная линия 3"/>
          <p:cNvCxnSpPr/>
          <p:nvPr/>
        </p:nvCxnSpPr>
        <p:spPr bwMode="auto">
          <a:xfrm>
            <a:off x="-231775" y="3613680"/>
            <a:ext cx="2839475" cy="16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 flipH="1">
            <a:off x="4518730" y="528639"/>
            <a:ext cx="15170" cy="547211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4164037" y="89672"/>
            <a:ext cx="540199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2060"/>
                </a:solidFill>
              </a:rPr>
              <a:t>СЕРИЯ ПОДКАСТОВ </a:t>
            </a:r>
          </a:p>
          <a:p>
            <a:pPr>
              <a:defRPr/>
            </a:pPr>
            <a:r>
              <a:rPr lang="ru-RU" sz="2800" b="1">
                <a:solidFill>
                  <a:srgbClr val="002060"/>
                </a:solidFill>
              </a:rPr>
              <a:t>«ЧТО ДЕЛАТЬ? ЧИТАТЬ!»</a:t>
            </a:r>
          </a:p>
          <a:p>
            <a:pPr>
              <a:defRPr/>
            </a:pPr>
            <a:endParaRPr lang="ru-RU" sz="28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2800" b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5 выпусков</a:t>
            </a:r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5437 прослушиваний</a:t>
            </a:r>
          </a:p>
          <a:p>
            <a:pPr>
              <a:defRPr/>
            </a:pPr>
            <a:endParaRPr lang="ru-RU" sz="28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28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2800" b="1">
              <a:solidFill>
                <a:srgbClr val="002060"/>
              </a:solidFill>
            </a:endParaRPr>
          </a:p>
          <a:p>
            <a:pPr>
              <a:defRPr/>
            </a:pPr>
            <a:endParaRPr lang="ru-RU" sz="2800" b="1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674" y="4153322"/>
            <a:ext cx="1425256" cy="1425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914" y="4130758"/>
            <a:ext cx="1500737" cy="15007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790" y="4130758"/>
            <a:ext cx="1591931" cy="15919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rcRect l="9626" r="11205"/>
          <a:stretch>
            <a:fillRect/>
          </a:stretch>
        </p:blipFill>
        <p:spPr>
          <a:xfrm>
            <a:off x="8224239" y="121552"/>
            <a:ext cx="675570" cy="5688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rcRect l="10655" t="948" r="7227" b="-948"/>
          <a:stretch>
            <a:fillRect/>
          </a:stretch>
        </p:blipFill>
        <p:spPr>
          <a:xfrm>
            <a:off x="0" y="5096697"/>
            <a:ext cx="1939611" cy="16917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rcRect l="22000" r="13454"/>
          <a:stretch>
            <a:fillRect/>
          </a:stretch>
        </p:blipFill>
        <p:spPr>
          <a:xfrm>
            <a:off x="1944933" y="5096697"/>
            <a:ext cx="1941268" cy="16917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rcRect l="24165" t="15621" r="23175"/>
          <a:stretch>
            <a:fillRect/>
          </a:stretch>
        </p:blipFill>
        <p:spPr>
          <a:xfrm>
            <a:off x="-17091" y="2965916"/>
            <a:ext cx="2333647" cy="20340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rcRect l="35385" t="10889" r="13582" b="17948"/>
          <a:stretch>
            <a:fillRect/>
          </a:stretch>
        </p:blipFill>
        <p:spPr>
          <a:xfrm>
            <a:off x="1939611" y="2962257"/>
            <a:ext cx="1946590" cy="204138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/>
          <a:srcRect l="2663" t="19334" b="2760"/>
          <a:stretch>
            <a:fillRect/>
          </a:stretch>
        </p:blipFill>
        <p:spPr>
          <a:xfrm>
            <a:off x="1" y="60436"/>
            <a:ext cx="3847772" cy="28278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/>
          <a:srcRect l="34660" t="28340" r="31445" b="27582"/>
          <a:stretch>
            <a:fillRect/>
          </a:stretch>
        </p:blipFill>
        <p:spPr>
          <a:xfrm>
            <a:off x="-17091" y="60436"/>
            <a:ext cx="3903292" cy="282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7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6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72406456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-2" y="1086"/>
            <a:ext cx="9208557" cy="1071563"/>
          </a:xfrm>
          <a:prstGeom prst="rect">
            <a:avLst/>
          </a:prstGeom>
        </p:spPr>
      </p:pic>
      <p:pic>
        <p:nvPicPr>
          <p:cNvPr id="1396662497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287" y="4980679"/>
            <a:ext cx="9129713" cy="1877321"/>
          </a:xfrm>
          <a:prstGeom prst="rect">
            <a:avLst/>
          </a:prstGeom>
        </p:spPr>
      </p:pic>
      <p:pic>
        <p:nvPicPr>
          <p:cNvPr id="1959932930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756142" y="4043722"/>
            <a:ext cx="1586808" cy="1513839"/>
          </a:xfrm>
          <a:prstGeom prst="rect">
            <a:avLst/>
          </a:prstGeom>
          <a:ln w="6349">
            <a:solidFill>
              <a:srgbClr val="00206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8445972" name="TextBox 428445971"/>
          <p:cNvSpPr txBox="1"/>
          <p:nvPr/>
        </p:nvSpPr>
        <p:spPr bwMode="auto">
          <a:xfrm>
            <a:off x="2020609" y="5624327"/>
            <a:ext cx="3023980" cy="48042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ДЕСЯТИЛЕТИЕ ДЕТСТВА </a:t>
            </a:r>
            <a:endParaRPr sz="900"/>
          </a:p>
          <a:p>
            <a:pPr algn="ctr">
              <a:defRPr/>
            </a:pPr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В РОССИИ</a:t>
            </a:r>
            <a:endParaRPr sz="900"/>
          </a:p>
          <a:p>
            <a:pPr algn="ctr">
              <a:defRPr/>
            </a:pPr>
            <a:r>
              <a:rPr lang="ru-RU" sz="900" b="1">
                <a:solidFill>
                  <a:schemeClr val="accent5">
                    <a:lumMod val="50000"/>
                  </a:schemeClr>
                </a:solidFill>
              </a:rPr>
              <a:t>(Сургутский район - Год кино)</a:t>
            </a:r>
            <a:endParaRPr sz="9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73097082" name="Рисунок 15730970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30729" y="1898166"/>
            <a:ext cx="2785050" cy="1839204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60408945" name="Рисунок 14604089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811984" y="1898166"/>
            <a:ext cx="1791692" cy="1839204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5904118" name="Рисунок 1055904117"/>
          <p:cNvPicPr>
            <a:picLocks noChangeAspect="1"/>
          </p:cNvPicPr>
          <p:nvPr/>
        </p:nvPicPr>
        <p:blipFill>
          <a:blip r:embed="rId8"/>
          <a:srcRect t="9836"/>
          <a:stretch>
            <a:fillRect/>
          </a:stretch>
        </p:blipFill>
        <p:spPr bwMode="auto">
          <a:xfrm>
            <a:off x="5836720" y="1898166"/>
            <a:ext cx="2570602" cy="1839204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51918301" name="TextBox 428445971"/>
          <p:cNvSpPr txBox="1"/>
          <p:nvPr/>
        </p:nvSpPr>
        <p:spPr bwMode="auto">
          <a:xfrm>
            <a:off x="604405" y="3475212"/>
            <a:ext cx="2911374" cy="206099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900" b="1">
                <a:solidFill>
                  <a:schemeClr val="accent5">
                    <a:lumMod val="50000"/>
                  </a:schemeClr>
                </a:solidFill>
              </a:rPr>
              <a:t>ГОД ЕДИНСТВА НАРОДОВ РОССИИ</a:t>
            </a:r>
          </a:p>
        </p:txBody>
      </p:sp>
      <p:pic>
        <p:nvPicPr>
          <p:cNvPr id="778665189" name="Рисунок 7786651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833574" y="4035025"/>
            <a:ext cx="2288447" cy="1522536"/>
          </a:xfrm>
          <a:prstGeom prst="rect">
            <a:avLst/>
          </a:prstGeom>
          <a:ln w="6349">
            <a:solidFill>
              <a:schemeClr val="accent1">
                <a:lumMod val="50196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756142" y="1013366"/>
            <a:ext cx="45768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>
                <a:solidFill>
                  <a:schemeClr val="accent6">
                    <a:lumMod val="75000"/>
                  </a:schemeClr>
                </a:solidFill>
              </a:rPr>
              <a:t>Ключевые</a:t>
            </a:r>
            <a:r>
              <a:rPr lang="ru-RU"/>
              <a:t> </a:t>
            </a:r>
            <a:r>
              <a:rPr lang="ru-RU" sz="2700" b="1">
                <a:solidFill>
                  <a:schemeClr val="accent6">
                    <a:lumMod val="75000"/>
                  </a:schemeClr>
                </a:solidFill>
              </a:rPr>
              <a:t>направления 2026</a:t>
            </a:r>
          </a:p>
        </p:txBody>
      </p:sp>
    </p:spTree>
    <p:extLst>
      <p:ext uri="{BB962C8B-B14F-4D97-AF65-F5344CB8AC3E}">
        <p14:creationId xmlns:p14="http://schemas.microsoft.com/office/powerpoint/2010/main" val="158280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6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r="548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-230782" y="4457632"/>
            <a:ext cx="5638805" cy="3019448"/>
            <a:chOff x="4079292" y="4157133"/>
            <a:chExt cx="9626434" cy="3478236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470401" y="4157133"/>
              <a:ext cx="8844218" cy="3478236"/>
              <a:chOff x="4852989" y="3861839"/>
              <a:chExt cx="14492022" cy="5131829"/>
            </a:xfrm>
          </p:grpSpPr>
          <p:sp>
            <p:nvSpPr>
              <p:cNvPr id="15" name="Прямоугольник 14"/>
              <p:cNvSpPr/>
              <p:nvPr/>
            </p:nvSpPr>
            <p:spPr bwMode="auto">
              <a:xfrm>
                <a:off x="4852989" y="3861839"/>
                <a:ext cx="14492022" cy="3984889"/>
              </a:xfrm>
              <a:prstGeom prst="rect">
                <a:avLst/>
              </a:prstGeom>
              <a:solidFill>
                <a:schemeClr val="bg1">
                  <a:lumMod val="95000"/>
                  <a:alpha val="8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 sz="1350"/>
              </a:p>
            </p:txBody>
          </p:sp>
          <p:sp>
            <p:nvSpPr>
              <p:cNvPr id="18" name="TextBox 17"/>
              <p:cNvSpPr txBox="1"/>
              <p:nvPr/>
            </p:nvSpPr>
            <p:spPr bwMode="auto">
              <a:xfrm>
                <a:off x="4852993" y="4806732"/>
                <a:ext cx="14492018" cy="4186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defRPr/>
                </a:pPr>
                <a:r>
                  <a:rPr lang="ru-RU" sz="3600"/>
                  <a:t>1. Внимание к контексту</a:t>
                </a:r>
                <a:endParaRPr sz="3600"/>
              </a:p>
              <a:p>
                <a:pPr>
                  <a:lnSpc>
                    <a:spcPct val="107000"/>
                  </a:lnSpc>
                  <a:defRPr/>
                </a:pPr>
                <a:r>
                  <a:rPr lang="ru-RU" sz="3600"/>
                  <a:t>2. Качество</a:t>
                </a:r>
              </a:p>
              <a:p>
                <a:pPr>
                  <a:lnSpc>
                    <a:spcPct val="107000"/>
                  </a:lnSpc>
                  <a:defRPr/>
                </a:pPr>
                <a:r>
                  <a:rPr lang="ru-RU" sz="3600"/>
                  <a:t>3. Безопасность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 bwMode="auto">
            <a:xfrm>
              <a:off x="4079292" y="4157133"/>
              <a:ext cx="9626434" cy="744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3600" b="1">
                  <a:solidFill>
                    <a:srgbClr val="E37B13"/>
                  </a:solidFill>
                  <a:latin typeface="Arial Unicode MS"/>
                  <a:ea typeface="Arial Unicode MS"/>
                  <a:cs typeface="Arial Unicode MS"/>
                </a:rPr>
                <a:t>Фокус в </a:t>
              </a:r>
              <a:r>
                <a:rPr lang="en-US" sz="3600" b="1">
                  <a:solidFill>
                    <a:srgbClr val="E37B13"/>
                  </a:solidFill>
                  <a:latin typeface="Arial Unicode MS"/>
                  <a:ea typeface="Arial Unicode MS"/>
                  <a:cs typeface="Arial Unicode MS"/>
                </a:rPr>
                <a:t>202</a:t>
              </a:r>
              <a:r>
                <a:rPr lang="ru-RU" sz="3600" b="1">
                  <a:solidFill>
                    <a:srgbClr val="E37B13"/>
                  </a:solidFill>
                  <a:latin typeface="Arial Unicode MS"/>
                  <a:ea typeface="Arial Unicode MS"/>
                  <a:cs typeface="Arial Unicode MS"/>
                </a:rPr>
                <a:t>6 году 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729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4"/>
          <p:cNvSpPr txBox="1"/>
          <p:nvPr/>
        </p:nvSpPr>
        <p:spPr bwMode="auto">
          <a:xfrm>
            <a:off x="1421223" y="1738355"/>
            <a:ext cx="6553059" cy="1158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ru-RU" sz="1600">
              <a:solidFill>
                <a:srgbClr val="629DD1">
                  <a:lumMod val="75000"/>
                </a:srgbClr>
              </a:solidFill>
              <a:latin typeface="Calibri Light" panose="020f0302020204030204"/>
            </a:endParaRPr>
          </a:p>
          <a:p>
            <a:pPr algn="just">
              <a:defRPr/>
            </a:pPr>
            <a:r>
              <a:rPr lang="ru-RU" sz="1600">
                <a:solidFill>
                  <a:srgbClr val="002060"/>
                </a:solidFill>
                <a:latin typeface="Calibri Light"/>
              </a:rPr>
              <a:t>     </a:t>
            </a:r>
            <a:r>
              <a:rPr lang="ru-RU" b="1">
                <a:solidFill>
                  <a:srgbClr val="002060"/>
                </a:solidFill>
                <a:latin typeface="Calibri Light"/>
              </a:rPr>
              <a:t>Книговыдача – </a:t>
            </a:r>
            <a:r>
              <a:rPr lang="ru-RU" b="1">
                <a:solidFill>
                  <a:srgbClr val="C00000"/>
                </a:solidFill>
                <a:latin typeface="Calibri Light"/>
              </a:rPr>
              <a:t>370,3 тыс. экз.</a:t>
            </a:r>
            <a:r>
              <a:rPr lang="ru-RU" b="1">
                <a:solidFill>
                  <a:srgbClr val="FF0000"/>
                </a:solidFill>
                <a:latin typeface="Calibri Light"/>
              </a:rPr>
              <a:t>            </a:t>
            </a:r>
            <a:r>
              <a:rPr lang="ru-RU" b="1">
                <a:solidFill>
                  <a:srgbClr val="002060"/>
                </a:solidFill>
                <a:latin typeface="Calibri Light"/>
              </a:rPr>
              <a:t>(-1,1 тыс. экз. (-0,3%)</a:t>
            </a:r>
            <a:endParaRPr sz="135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ru-RU" b="1">
                <a:solidFill>
                  <a:srgbClr val="3D4FA9"/>
                </a:solidFill>
                <a:latin typeface="Calibri Light"/>
              </a:rPr>
              <a:t>    </a:t>
            </a:r>
            <a:r>
              <a:rPr lang="ru-RU" b="1">
                <a:solidFill>
                  <a:srgbClr val="002060"/>
                </a:solidFill>
                <a:latin typeface="Calibri Light"/>
              </a:rPr>
              <a:t>Пользователи – </a:t>
            </a:r>
            <a:r>
              <a:rPr lang="ru-RU" b="1">
                <a:solidFill>
                  <a:srgbClr val="C00000"/>
                </a:solidFill>
                <a:latin typeface="Calibri Light"/>
              </a:rPr>
              <a:t>17,2 тыс</a:t>
            </a:r>
            <a:r>
              <a:rPr lang="ru-RU" b="1">
                <a:solidFill>
                  <a:srgbClr val="002060"/>
                </a:solidFill>
                <a:latin typeface="Calibri Light"/>
              </a:rPr>
              <a:t>.                     (-0,6 тыс. (-3,5%)</a:t>
            </a:r>
            <a:endParaRPr/>
          </a:p>
          <a:p>
            <a:pPr algn="just">
              <a:defRPr/>
            </a:pPr>
            <a:r>
              <a:rPr lang="ru-RU" b="1">
                <a:solidFill>
                  <a:srgbClr val="002060"/>
                </a:solidFill>
                <a:latin typeface="Calibri Light"/>
              </a:rPr>
              <a:t>    Посещения – </a:t>
            </a:r>
            <a:r>
              <a:rPr lang="ru-RU" b="1">
                <a:solidFill>
                  <a:srgbClr val="C00000"/>
                </a:solidFill>
                <a:latin typeface="Calibri Light"/>
              </a:rPr>
              <a:t>163,4 тыс.               </a:t>
            </a:r>
            <a:r>
              <a:rPr lang="ru-RU" b="1">
                <a:solidFill>
                  <a:srgbClr val="3D4FA9"/>
                </a:solidFill>
                <a:latin typeface="Calibri Light"/>
              </a:rPr>
              <a:t>         </a:t>
            </a:r>
            <a:r>
              <a:rPr lang="ru-RU" b="1">
                <a:solidFill>
                  <a:srgbClr val="002060"/>
                </a:solidFill>
                <a:latin typeface="Calibri Light"/>
              </a:rPr>
              <a:t>(-7,5 тыс. (-4,4%)</a:t>
            </a:r>
            <a:endParaRPr lang="ru-RU" sz="1600" b="1">
              <a:solidFill>
                <a:srgbClr val="002060"/>
              </a:solidFill>
              <a:latin typeface="Calibri Light" panose="020f0302020204030204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042579478"/>
              </p:ext>
            </p:extLst>
          </p:nvPr>
        </p:nvGraphicFramePr>
        <p:xfrm>
          <a:off x="753762" y="2710610"/>
          <a:ext cx="8031892" cy="394968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3" name="Прямоугольник 8"/>
          <p:cNvSpPr txBox="1">
            <a:spLocks noChangeArrowheads="1"/>
          </p:cNvSpPr>
          <p:nvPr/>
        </p:nvSpPr>
        <p:spPr bwMode="auto">
          <a:xfrm rot="10800000" flipV="1">
            <a:off x="355915" y="1333243"/>
            <a:ext cx="8334827" cy="405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51435" tIns="25718" rIns="51435" bIns="25718" rtlCol="0" anchor="ctr">
            <a:spAutoFit/>
          </a:bodyPr>
          <a:lstStyle>
            <a:lvl1pPr algn="ctr" defTabSz="457200">
              <a:spcBef>
                <a:spcPct val="0"/>
              </a:spcBef>
              <a:buNone/>
              <a:defRPr sz="40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685800">
              <a:lnSpc>
                <a:spcPct val="85000"/>
              </a:lnSpc>
              <a:defRPr/>
            </a:pPr>
            <a:r>
              <a:rPr lang="ru-RU" sz="2700" b="1">
                <a:solidFill>
                  <a:srgbClr val="002060"/>
                </a:solidFill>
              </a:rPr>
              <a:t>Основные показатели деятельности школьных библиотек</a:t>
            </a:r>
            <a:endParaRPr lang="ru-RU" sz="2700" b="1" spc="-38">
              <a:solidFill>
                <a:srgbClr val="002060"/>
              </a:solidFill>
            </a:endParaRPr>
          </a:p>
        </p:txBody>
      </p:sp>
      <p:pic>
        <p:nvPicPr>
          <p:cNvPr id="9" name="Рисунок 10"/>
          <p:cNvPicPr>
            <a:picLocks noChangeAspect="1"/>
          </p:cNvPicPr>
          <p:nvPr/>
        </p:nvPicPr>
        <p:blipFill>
          <a:blip r:embed="rId4"/>
          <a:srcRect b="33628"/>
          <a:stretch>
            <a:fillRect/>
          </a:stretch>
        </p:blipFill>
        <p:spPr bwMode="auto">
          <a:xfrm>
            <a:off x="0" y="0"/>
            <a:ext cx="9208556" cy="1071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40034" y="2107083"/>
            <a:ext cx="187469" cy="16460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 bwMode="auto">
          <a:xfrm>
            <a:off x="355915" y="1906370"/>
            <a:ext cx="8596148" cy="0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30909" y="2374660"/>
            <a:ext cx="187469" cy="1646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40033" y="2635807"/>
            <a:ext cx="187469" cy="16460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8"/>
          <p:cNvSpPr>
            <a:spLocks noGrp="1" noChangeArrowheads="1"/>
          </p:cNvSpPr>
          <p:nvPr>
            <p:ph type="title"/>
          </p:nvPr>
        </p:nvSpPr>
        <p:spPr bwMode="auto">
          <a:xfrm>
            <a:off x="33846" y="1282542"/>
            <a:ext cx="9143999" cy="840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700" b="1">
                <a:ln w="3175" cmpd="sng">
                  <a:noFill/>
                </a:ln>
                <a:solidFill>
                  <a:srgbClr val="002060"/>
                </a:solidFill>
              </a:rPr>
              <a:t>Основные показатели деятельности</a:t>
            </a:r>
            <a:br>
              <a:rPr lang="ru-RU" sz="2700" b="1">
                <a:ln w="3175" cmpd="sng">
                  <a:noFill/>
                </a:ln>
                <a:solidFill>
                  <a:srgbClr val="002060"/>
                </a:solidFill>
              </a:rPr>
            </a:br>
            <a:r>
              <a:rPr lang="ru-RU" sz="2700" b="1">
                <a:ln w="3175" cmpd="sng">
                  <a:noFill/>
                </a:ln>
                <a:solidFill>
                  <a:srgbClr val="002060"/>
                </a:solidFill>
              </a:rPr>
              <a:t> общедоступных библиотек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 rot="10800000" flipV="1">
            <a:off x="3132175" y="2265575"/>
            <a:ext cx="2944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3D4FA9"/>
                </a:solidFill>
                <a:latin typeface="Calibri Light"/>
                <a:ea typeface="+mj-ea"/>
                <a:cs typeface="Calibri Light"/>
              </a:rPr>
              <a:t>Количество пользователей </a:t>
            </a:r>
            <a:endParaRPr lang="ru-RU" b="1">
              <a:solidFill>
                <a:srgbClr val="3D4FA9"/>
              </a:solidFill>
              <a:latin typeface="Calibri Light" panose="020f0302020204030204"/>
              <a:cs typeface="Calibri Light"/>
            </a:endParaRPr>
          </a:p>
        </p:txBody>
      </p:sp>
      <p:sp>
        <p:nvSpPr>
          <p:cNvPr id="7" name="Текст 3"/>
          <p:cNvSpPr txBox="1"/>
          <p:nvPr/>
        </p:nvSpPr>
        <p:spPr bwMode="auto">
          <a:xfrm>
            <a:off x="1477753" y="3185503"/>
            <a:ext cx="2742259" cy="2517011"/>
          </a:xfrm>
          <a:prstGeom prst="rect">
            <a:avLst/>
          </a:prstGeom>
          <a:ln>
            <a:noFill/>
          </a:ln>
        </p:spPr>
        <p:txBody>
          <a:bodyPr vert="horz" lIns="51435" tIns="25718" rIns="51435" bIns="25718" rtlCol="0">
            <a:noAutofit/>
          </a:bodyPr>
          <a:lstStyle/>
          <a:p>
            <a:pPr marL="192881" indent="-192881">
              <a:defRPr/>
            </a:pP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  <a:cs typeface="Calibri Light"/>
              </a:rPr>
              <a:t>2025 г. </a:t>
            </a: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1B50"/>
                </a:solidFill>
                <a:latin typeface="Calibri Light"/>
                <a:cs typeface="Calibri Light"/>
              </a:rPr>
              <a:t>– </a:t>
            </a:r>
            <a:r>
              <a:rPr lang="ru-RU" sz="2400">
                <a:ln>
                  <a:solidFill>
                    <a:srgbClr val="CC0000"/>
                  </a:solidFill>
                </a:ln>
                <a:solidFill>
                  <a:srgbClr val="CC0000"/>
                </a:solidFill>
                <a:latin typeface="Calibri Light"/>
                <a:cs typeface="Calibri Light"/>
              </a:rPr>
              <a:t>30 425</a:t>
            </a:r>
            <a:endParaRPr/>
          </a:p>
          <a:p>
            <a:pPr marL="192881" indent="-192881">
              <a:defRPr/>
            </a:pP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1B50"/>
                </a:solidFill>
                <a:latin typeface="Cambria"/>
                <a:cs typeface="Times New Roman"/>
              </a:rPr>
              <a:t>                           </a:t>
            </a:r>
            <a:endParaRPr sz="1350"/>
          </a:p>
          <a:p>
            <a:pPr marL="192881" indent="-192881">
              <a:defRPr/>
            </a:pP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1B50"/>
                </a:solidFill>
                <a:latin typeface="Cambria"/>
                <a:cs typeface="Times New Roman"/>
              </a:rPr>
              <a:t>              </a:t>
            </a:r>
            <a:r>
              <a:rPr lang="ru-RU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на</a:t>
            </a:r>
            <a:r>
              <a:rPr lang="ru-RU" sz="240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 108 </a:t>
            </a:r>
            <a:r>
              <a:rPr lang="en-US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(</a:t>
            </a: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0,4 </a:t>
            </a:r>
            <a:r>
              <a:rPr lang="en-US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srgbClr val="0070C0"/>
                </a:solidFill>
                <a:latin typeface="Calibri Light"/>
                <a:cs typeface="Calibri Light"/>
              </a:rPr>
              <a:t>%)</a:t>
            </a:r>
            <a:endParaRPr lang="ru-RU" sz="2400" b="1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70C0"/>
              </a:solidFill>
              <a:latin typeface="Calibri Light" panose="020f0302020204030204"/>
              <a:cs typeface="Calibri Light"/>
            </a:endParaRPr>
          </a:p>
          <a:p>
            <a:pPr marL="192881" indent="-192881">
              <a:defRPr/>
            </a:pPr>
            <a:endParaRPr lang="ru-RU" sz="2400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1B50"/>
              </a:solidFill>
              <a:latin typeface="Cambria"/>
              <a:cs typeface="Times New Roman"/>
            </a:endParaRPr>
          </a:p>
          <a:p>
            <a:pPr marL="192881" indent="-192881">
              <a:defRPr/>
            </a:pPr>
            <a:r>
              <a:rPr lang="ru-RU" sz="2400" b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  <a:cs typeface="Calibri Light"/>
              </a:rPr>
              <a:t>2024 г. – 30 317</a:t>
            </a:r>
            <a:endParaRPr sz="1350"/>
          </a:p>
          <a:p>
            <a:pPr marL="192881" indent="-192881">
              <a:defRPr/>
            </a:pPr>
            <a:endParaRPr lang="ru-RU" b="1">
              <a:ln>
                <a:solidFill>
                  <a:prstClr val="white">
                    <a:lumMod val="50000"/>
                  </a:prstClr>
                </a:solidFill>
              </a:ln>
              <a:solidFill>
                <a:srgbClr val="001B50"/>
              </a:solidFill>
              <a:latin typeface="Cambria"/>
              <a:cs typeface="Times New Roman"/>
            </a:endParaRPr>
          </a:p>
        </p:txBody>
      </p:sp>
      <p:sp>
        <p:nvSpPr>
          <p:cNvPr id="11" name="Стрелка вверх 10"/>
          <p:cNvSpPr/>
          <p:nvPr/>
        </p:nvSpPr>
        <p:spPr bwMode="auto">
          <a:xfrm>
            <a:off x="1706538" y="3893653"/>
            <a:ext cx="380618" cy="550355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1000">
              <a:solidFill>
                <a:prstClr val="black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98732871"/>
              </p:ext>
            </p:extLst>
          </p:nvPr>
        </p:nvGraphicFramePr>
        <p:xfrm>
          <a:off x="4769106" y="2634909"/>
          <a:ext cx="3460494" cy="358054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9" name="Рисунок 10"/>
          <p:cNvPicPr>
            <a:picLocks noChangeAspect="1"/>
          </p:cNvPicPr>
          <p:nvPr/>
        </p:nvPicPr>
        <p:blipFill>
          <a:blip r:embed="rId4"/>
          <a:srcRect b="33628"/>
          <a:stretch>
            <a:fillRect/>
          </a:stretch>
        </p:blipFill>
        <p:spPr bwMode="auto">
          <a:xfrm>
            <a:off x="1" y="2498"/>
            <a:ext cx="9208556" cy="1071563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 bwMode="auto">
          <a:xfrm flipV="1">
            <a:off x="1477753" y="2157877"/>
            <a:ext cx="6006926" cy="3356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4673195" name="Рисунок 10"/>
          <p:cNvPicPr>
            <a:picLocks noChangeAspect="1"/>
          </p:cNvPicPr>
          <p:nvPr/>
        </p:nvPicPr>
        <p:blipFill>
          <a:blip r:embed="rId3"/>
          <a:srcRect b="33628"/>
          <a:stretch>
            <a:fillRect/>
          </a:stretch>
        </p:blipFill>
        <p:spPr bwMode="auto">
          <a:xfrm>
            <a:off x="0" y="0"/>
            <a:ext cx="9208555" cy="1071563"/>
          </a:xfrm>
          <a:prstGeom prst="rect">
            <a:avLst/>
          </a:prstGeom>
        </p:spPr>
      </p:pic>
      <p:sp>
        <p:nvSpPr>
          <p:cNvPr id="967584505" name="TextBox 967584504"/>
          <p:cNvSpPr txBox="1"/>
          <p:nvPr/>
        </p:nvSpPr>
        <p:spPr bwMode="auto">
          <a:xfrm>
            <a:off x="894210" y="1506347"/>
            <a:ext cx="7420132" cy="491930"/>
          </a:xfrm>
          <a:prstGeom prst="rect">
            <a:avLst/>
          </a:prstGeom>
          <a:noFill/>
        </p:spPr>
        <p:txBody>
          <a:bodyPr vertOverflow="overflow" horzOverflow="overflow" vert="horz" wrap="square" lIns="68580" tIns="34290" rIns="68580" bIns="3429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700" b="1">
                <a:solidFill>
                  <a:srgbClr val="002060"/>
                </a:solidFill>
              </a:rPr>
              <a:t>ЛИДЕРЫ ПО ПРИВЛЕЧЕНИЮ К ЧТЕНИЮ</a:t>
            </a:r>
            <a:endParaRPr sz="2700" b="1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828675" y="2741958"/>
            <a:ext cx="77309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600" b="1" i="0" u="none" strike="noStrike" spc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+ 32 </a:t>
            </a:r>
            <a:r>
              <a:rPr lang="ru-RU" sz="280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ru-RU" sz="2800"/>
              <a:t> </a:t>
            </a:r>
            <a:r>
              <a:rPr lang="ru-RU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Угутская библиотека им. Е.А. Эсауловой</a:t>
            </a:r>
            <a:endParaRPr lang="ru-RU" sz="1400"/>
          </a:p>
          <a:p>
            <a:pPr>
              <a:defRPr sz="1600" b="1" i="0" u="none" strike="noStrike" spc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+ 29 </a:t>
            </a:r>
            <a:r>
              <a:rPr lang="ru-RU" sz="280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ru-RU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Солнечная модельная библиотека</a:t>
            </a:r>
            <a:endParaRPr sz="1400"/>
          </a:p>
          <a:p>
            <a:pPr>
              <a:defRPr sz="1600" b="1" i="0" u="none" strike="noStrike" spc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+ 29 </a:t>
            </a:r>
            <a:r>
              <a:rPr lang="ru-RU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– Городская библиотека № 2 (Лянтор)</a:t>
            </a:r>
            <a:endParaRPr sz="1400"/>
          </a:p>
          <a:p>
            <a:pPr>
              <a:defRPr sz="1600" b="1" i="0" u="none" strike="noStrike" spc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+ 24 </a:t>
            </a:r>
            <a:r>
              <a:rPr lang="ru-RU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– Детская библиотека (Лянтор)</a:t>
            </a:r>
            <a:endParaRPr sz="1400"/>
          </a:p>
          <a:p>
            <a:pPr>
              <a:defRPr sz="1600" b="1" i="0" u="none" strike="noStrike" spc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+ 24 </a:t>
            </a:r>
            <a:r>
              <a:rPr lang="ru-RU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– Сайгатинская библиотека</a:t>
            </a:r>
          </a:p>
          <a:p>
            <a:pPr>
              <a:defRPr sz="1600" b="1" i="0" u="none" strike="noStrike" spc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800" b="1">
                <a:solidFill>
                  <a:schemeClr val="accent6">
                    <a:lumMod val="75000"/>
                  </a:schemeClr>
                </a:solidFill>
              </a:rPr>
              <a:t>+ 17 </a:t>
            </a:r>
            <a:r>
              <a:rPr lang="ru-RU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– Барсовская библиотека</a:t>
            </a:r>
            <a:endParaRPr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1323078" y="2185926"/>
            <a:ext cx="6562397" cy="0"/>
          </a:xfrm>
          <a:prstGeom prst="line">
            <a:avLst/>
          </a:prstGeom>
          <a:noFill/>
          <a:ln w="6350" cap="flat" cmpd="sng" algn="ctr">
            <a:solidFill>
              <a:srgbClr val="5AA2AE">
                <a:lumMod val="50000"/>
              </a:srgbClr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3400">
        <p:fade/>
      </p:transition>
    </mc:Choice>
    <mc:Fallback>
      <p:transition spd="slow" advClick="0" advTm="5000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1_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2_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Стандартная">
    <a:majorFont>
      <a:latin typeface="Calibri Light"/>
      <a:ea typeface="Arial"/>
      <a:cs typeface="Arial"/>
    </a:majorFont>
    <a:minorFont>
      <a:latin typeface="Calibri"/>
      <a:ea typeface="Arial"/>
      <a:cs typeface="Arial"/>
    </a:minorFont>
  </a:fontScheme>
  <a:fmtScheme name="Стандартная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340</Paragraphs>
  <Slides>62</Slides>
  <Notes>62</Notes>
  <TotalTime>6782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baseType="lpstr" size="70">
      <vt:lpstr>Arial</vt:lpstr>
      <vt:lpstr>Calibri Light</vt:lpstr>
      <vt:lpstr>Calibri</vt:lpstr>
      <vt:lpstr>Segoe UI</vt:lpstr>
      <vt:lpstr>Cambria</vt:lpstr>
      <vt:lpstr>Times New Roman</vt:lpstr>
      <vt:lpstr>Arial Unicode MS</vt:lpstr>
      <vt:lpstr>3_Тема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Библиотечная сеть Сургутского района на 31.12.2025 г. представлена 49 библиотеками всех систем и ведомств  (31.12. 2024 г.- 50) </vt:lpstr>
      <vt:lpstr>PowerPoint Presentation</vt:lpstr>
      <vt:lpstr>Основные показатели деятельности общедоступных библиотек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Модернизация библиотек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Линда</dc:creator>
  <cp:lastModifiedBy>Ольга</cp:lastModifiedBy>
  <cp:revision>669</cp:revision>
  <cp:lastPrinted>2026-02-13T10:02:32.000</cp:lastPrinted>
  <dcterms:created xsi:type="dcterms:W3CDTF">2024-07-28T16:27:46Z</dcterms:created>
  <dcterms:modified xsi:type="dcterms:W3CDTF">2026-03-13T11:22:31Z</dcterms:modified>
</cp:coreProperties>
</file>