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30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306" r:id="rId30"/>
    <p:sldId id="282" r:id="rId31"/>
    <p:sldId id="311" r:id="rId32"/>
    <p:sldId id="315" r:id="rId33"/>
    <p:sldId id="284" r:id="rId34"/>
    <p:sldId id="286" r:id="rId35"/>
    <p:sldId id="289" r:id="rId36"/>
    <p:sldId id="317" r:id="rId37"/>
    <p:sldId id="287" r:id="rId38"/>
    <p:sldId id="318" r:id="rId39"/>
    <p:sldId id="293" r:id="rId40"/>
    <p:sldId id="295" r:id="rId41"/>
    <p:sldId id="296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03" r:id="rId53"/>
    <p:sldId id="329" r:id="rId54"/>
  </p:sldIdLst>
  <p:sldSz cx="9144000" cy="6858000" type="screen4x3"/>
  <p:notesSz cx="6797675" cy="9926638"/>
  <p:custDataLst>
    <p:tags r:id="rId55"/>
  </p:custData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lt1"/>
          </a:solidFill>
        </a:fill>
      </a:tcStyle>
    </a:band1H>
    <a:band1V>
      <a:tcStyle>
        <a:fill>
          <a:solidFill>
            <a:schemeClr val="lt1"/>
          </a:solidFill>
        </a:fill>
      </a:tcStyle>
    </a:band1V>
    <a:band2V>
      <a:tcStyle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noFill/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noFill/>
            </a:ln>
          </a:bottom>
        </a:tcBdr>
        <a:fill>
          <a:solidFill>
            <a:schemeClr val="l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fill>
          <a:solidFill>
            <a:schemeClr val="accent5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44" autoAdjust="0"/>
  </p:normalViewPr>
  <p:slideViewPr>
    <p:cSldViewPr snapToGrid="0">
      <p:cViewPr varScale="1">
        <p:scale>
          <a:sx n="36" d="100"/>
          <a:sy n="36" d="100"/>
        </p:scale>
        <p:origin x="1914" y="4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5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notesMaster" Target="notesMasters/notes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tags" Target="tags/tag1.xml" /><Relationship Id="rId56" Type="http://schemas.openxmlformats.org/officeDocument/2006/relationships/presProps" Target="presProps.xml" /><Relationship Id="rId57" Type="http://schemas.openxmlformats.org/officeDocument/2006/relationships/viewProps" Target="viewProps.xml" /><Relationship Id="rId58" Type="http://schemas.openxmlformats.org/officeDocument/2006/relationships/theme" Target="theme/theme1.xml" /><Relationship Id="rId59" Type="http://schemas.openxmlformats.org/officeDocument/2006/relationships/tableStyles" Target="tableStyles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Relationship Id="rId2" Type="http://schemas.openxmlformats.org/officeDocument/2006/relationships/themeOverride" Target="../theme/themeOverride6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Relationship Id="rId2" Type="http://schemas.openxmlformats.org/officeDocument/2006/relationships/themeOverride" Target="../theme/themeOverride7.xml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openxmlformats.org/officeDocument/2006/relationships/themeOverride" Target="../theme/themeOverride8.xml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openxmlformats.org/officeDocument/2006/relationships/themeOverride" Target="../theme/themeOverride9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openxmlformats.org/officeDocument/2006/relationships/themeOverride" Target="../theme/themeOverride1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Relationship Id="rId2" Type="http://schemas.openxmlformats.org/officeDocument/2006/relationships/themeOverride" Target="../theme/themeOverride2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Relationship Id="rId2" Type="http://schemas.openxmlformats.org/officeDocument/2006/relationships/themeOverride" Target="../theme/themeOverride3.xml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openxmlformats.org/officeDocument/2006/relationships/themeOverride" Target="../theme/themeOverride4.xml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openxmlformats.org/officeDocument/2006/relationships/themeOverride" Target="../theme/themeOverride5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Обслуживание читателей библиотеками</a:t>
            </a:r>
          </a:p>
        </c:rich>
      </c:tx>
      <c:layout>
        <c:manualLayout>
          <c:xMode val="edge"/>
          <c:yMode val="edge"/>
          <c:x val="0.20290777087211609"/>
          <c:y val="0"/>
        </c:manualLayout>
      </c:layout>
      <c:overlay val="0"/>
      <c:spPr>
        <a:noFill/>
        <a:ln>
          <a:noFill/>
        </a:ln>
        <a:effectLst/>
      </c:spPr>
      <c:txPr>
        <a:bodyPr/>
        <a:p>
          <a:pPr>
            <a:defRPr/>
          </a:pPr>
        </a:p>
      </c:txPr>
    </c:title>
    <c:autoTitleDeleted val="0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  <a:round/>
        </a:ln>
        <a:effectLst/>
      </c:spPr>
    </c:sideWall>
    <c:backWall>
      <c:thickness val="0"/>
      <c:spPr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0.1287740021944046"/>
          <c:y val="0.13625499606132507"/>
          <c:w val="0.79052597284317017"/>
          <c:h val="0.461739003658294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EB-4459-9A5B-8955AC7F84F8}"/>
              </c:ext>
            </c:extLst>
          </c:dPt>
          <c:dPt>
            <c:idx val="1"/>
            <c:invertIfNegative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EB-4459-9A5B-8955AC7F84F8}"/>
              </c:ext>
            </c:extLst>
          </c:dPt>
          <c:dPt>
            <c:idx val="2"/>
            <c:invertIfNegative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EB-4459-9A5B-8955AC7F84F8}"/>
              </c:ext>
            </c:extLst>
          </c:dPt>
          <c:dPt>
            <c:idx val="3"/>
            <c:invertIfNegative val="1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EB-4459-9A5B-8955AC7F84F8}"/>
              </c:ext>
            </c:extLst>
          </c:dPt>
          <c:dPt>
            <c:idx val="4"/>
            <c:invertIfNegative val="1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EB-4459-9A5B-8955AC7F84F8}"/>
              </c:ext>
            </c:extLst>
          </c:dPt>
          <c:dPt>
            <c:idx val="5"/>
            <c:invertIfNegative val="1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EB-4459-9A5B-8955AC7F84F8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3"/>
              <c:layout>
                <c:manualLayout>
                  <c:x val="-0.20399507880210876"/>
                  <c:y val="0.0268118642270565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EB-4459-9A5B-8955AC7F84F8}"/>
                </c:ext>
              </c:extLst>
            </c:dLbl>
            <c:dLbl>
              <c:idx val="4"/>
              <c:layout>
                <c:manualLayout>
                  <c:x val="0.302776962518692"/>
                  <c:y val="-0.0441719107329845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EB-4459-9A5B-8955AC7F84F8}"/>
                </c:ext>
              </c:extLst>
            </c:dLbl>
            <c:dLbl>
              <c:idx val="5"/>
              <c:layout>
                <c:manualLayout>
                  <c:x val="0.26517775654792786"/>
                  <c:y val="0.0109537867829203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EB-4459-9A5B-8955AC7F8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Лист1!$A$2:$A$7</c:f>
              <c:strCache>
                <c:ptCount val="6"/>
                <c:pt idx="0">
                  <c:v>Муниципальные библиотеки</c:v>
                </c:pt>
                <c:pt idx="1">
                  <c:v>Библиотеки в КДЦ</c:v>
                </c:pt>
                <c:pt idx="2">
                  <c:v>Школьные библиотеки</c:v>
                </c:pt>
                <c:pt idx="3">
                  <c:v>Библиотеки ССУЗов</c:v>
                </c:pt>
                <c:pt idx="4">
                  <c:v>Библиотеки в учреждениях культуры</c:v>
                </c:pt>
                <c:pt idx="5">
                  <c:v>Специальные библиотеки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22730</c:v>
                </c:pt>
                <c:pt idx="1">
                  <c:v>7587</c:v>
                </c:pt>
                <c:pt idx="2">
                  <c:v>17664</c:v>
                </c:pt>
                <c:pt idx="3">
                  <c:v>836</c:v>
                </c:pt>
                <c:pt idx="4">
                  <c:v>679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EB-4459-9A5B-8955AC7F8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9817998707294464"/>
          <c:y val="0.589273989200592"/>
          <c:w val="0.83919799327850342"/>
          <c:h val="0.39100000262260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читатели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D05-4E03-916B-055653ED0BAC}"/>
              </c:ext>
            </c:extLst>
          </c:dPt>
          <c:dPt>
            <c:idx val="1"/>
            <c:invertIfNegative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D05-4E03-916B-055653ED0BAC}"/>
              </c:ext>
            </c:extLst>
          </c:dPt>
          <c:dPt>
            <c:idx val="2"/>
            <c:invertIfNegative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D05-4E03-916B-055653ED0BAC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1994</c:v>
                </c:pt>
                <c:pt idx="1">
                  <c:v>2554</c:v>
                </c:pt>
                <c:pt idx="2">
                  <c:v>2976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5D05-4E03-916B-055653ED0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451775464"/>
        <c:axId val="451773896"/>
        <c:axId val="0"/>
      </c:bar3DChart>
      <c:catAx>
        <c:axId val="45177546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451773896"/>
        <c:crosses val="autoZero"/>
        <c:auto val="0"/>
        <c:lblAlgn val="ctr"/>
        <c:lblOffset/>
        <c:noMultiLvlLbl val="0"/>
      </c:catAx>
      <c:valAx>
        <c:axId val="451773896"/>
        <c:scaling>
          <c:orientation/>
        </c:scaling>
        <c:delete val="0"/>
        <c:axPos val="l"/>
        <c:majorGridlines/>
        <c:numFmt formatCode="#,##0" sourceLinked="1"/>
        <c:majorTickMark val="out"/>
        <c:minorTickMark val="none"/>
        <c:txPr>
          <a:bodyPr/>
          <a:p>
            <a:pPr>
              <a:defRPr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451775464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66183161735535"/>
          <c:y val="0.094176791608333588"/>
          <c:w val="0.4591519832611084"/>
          <c:h val="0.767363727092742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8B-4BC6-91D0-349DEC5DA261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8B-4BC6-91D0-349DEC5DA261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8B-4BC6-91D0-349DEC5DA261}"/>
              </c:ext>
            </c:extLst>
          </c:dPt>
          <c:dLbls>
            <c:dLbl>
              <c:idx val="0"/>
              <c:layout>
                <c:manualLayout>
                  <c:x val="0.10016600042581558"/>
                  <c:y val="-0.116407997906208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8B-4BC6-91D0-349DEC5DA261}"/>
                </c:ext>
              </c:extLst>
            </c:dLbl>
            <c:dLbl>
              <c:idx val="1"/>
              <c:layout>
                <c:manualLayout>
                  <c:x val="-0.02348800003528595"/>
                  <c:y val="0.04462299868464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B-4BC6-91D0-349DEC5DA261}"/>
                </c:ext>
              </c:extLst>
            </c:dLbl>
            <c:dLbl>
              <c:idx val="2"/>
              <c:layout>
                <c:manualLayout>
                  <c:x val="-0.030714999884366989"/>
                  <c:y val="0.00808699987828731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B-4BC6-91D0-349DEC5DA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Лист1!$A$2:$A$4</c:f>
              <c:strCache>
                <c:ptCount val="3"/>
                <c:pt idx="0">
                  <c:v>СРЦБС</c:v>
                </c:pt>
                <c:pt idx="1">
                  <c:v>Лянтор</c:v>
                </c:pt>
                <c:pt idx="2">
                  <c:v>Федоровский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1230</c:v>
                </c:pt>
                <c:pt idx="1">
                  <c:v>125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8B-4BC6-91D0-349DEC5DA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>
              <a:defRPr sz="18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>
              <a:defRPr sz="16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2"/>
        <c:txPr>
          <a:bodyPr rot="0" spcFirstLastPara="1" vertOverflow="ellipsis" vert="horz" wrap="square" anchor="ctr" anchorCtr="1"/>
          <a:p>
            <a:pPr>
              <a:defRPr sz="16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ayout>
        <c:manualLayout>
          <c:xMode val="edge"/>
          <c:yMode val="edge"/>
          <c:x val="0.10570427030324936"/>
          <c:y val="0.86001467704772949"/>
          <c:w val="0.79535353183746338"/>
          <c:h val="0.1151028573513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8856000900268555"/>
          <c:y val="0.13598500192165375"/>
          <c:w val="0.70809000730514526"/>
          <c:h val="0.73225897550582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СРЦБС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  <a:miter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sz="1600" b="1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11.1</c:v>
                </c:pt>
                <c:pt idx="1">
                  <c:v>10.7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43-41BC-9637-8FDA81BACE7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ЛЦБС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0.02137799933552742"/>
                  <c:y val="-0.008902000263333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43-41BC-9637-8FDA81BACE7E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sz="1600" b="1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2.7</c:v>
                </c:pt>
                <c:pt idx="1">
                  <c:v>2.6</c:v>
                </c:pt>
                <c:pt idx="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3-41BC-9637-8FDA81BACE7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Федоровский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 algn="ctr">
                  <a:defRPr lang="ru-RU" sz="1600" b="1" i="0" u="none" strike="noStrike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 sz="1600" b="1" i="0" u="none" strike="noStrike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43-41BC-9637-8FDA81BACE7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Нижнесортымский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 algn="ctr">
                  <a:defRPr lang="ru-RU" sz="1600" b="1" i="0" u="none" strike="noStrike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Calibri Light"/>
                  </a:defRPr>
                </a:pPr>
                <a:endParaRPr lang="ru-RU" sz="1600" b="1" i="0" u="none" strike="noStrike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Calibri Light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0.8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43-41BC-9637-8FDA81BAC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449452776"/>
        <c:axId val="449446112"/>
      </c:barChart>
      <c:lineChart>
        <c:grouping/>
        <c:varyColors val="0"/>
        <c:ser>
          <c:idx val="4"/>
          <c:order val="4"/>
          <c:tx>
            <c:strRef>
              <c:f>Лист1!$A$6</c:f>
              <c:strCache>
                <c:ptCount val="1"/>
                <c:pt idx="0">
                  <c:v>Сургутский район</c:v>
                </c:pt>
              </c:strCache>
            </c:strRef>
          </c:tx>
          <c:spPr>
            <a:ln w="38100"/>
          </c:spPr>
          <c:marker>
            <c:spPr>
              <a:solidFill>
                <a:srgbClr val="00B050"/>
              </a:solidFill>
              <a:ln w="38100"/>
            </c:spPr>
          </c:marker>
          <c:dLbls>
            <c:dLbl>
              <c:idx val="0"/>
              <c:layout>
                <c:manualLayout>
                  <c:x val="0.010417825542390347"/>
                  <c:y val="-0.046336647123098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43-41BC-9637-8FDA81BACE7E}"/>
                </c:ext>
              </c:extLst>
            </c:dLbl>
            <c:dLbl>
              <c:idx val="1"/>
              <c:layout>
                <c:manualLayout>
                  <c:x val="-6.3663757321796762E-17"/>
                  <c:y val="-0.05423236638307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43-41BC-9637-8FDA81BACE7E}"/>
                </c:ext>
              </c:extLst>
            </c:dLbl>
            <c:dLbl>
              <c:idx val="2"/>
              <c:layout>
                <c:manualLayout>
                  <c:x val="0.0050257681868970394"/>
                  <c:y val="-0.028742803260684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457316"/>
                      <c:h val="0.10062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643-41BC-9637-8FDA81BACE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 algn="ctr">
                  <a:defRPr lang="ru-RU" sz="1800" b="1" i="0" u="none" strike="noStrike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/>
                    <a:ea typeface="+mn-ea"/>
                    <a:cs typeface="Calibri Light"/>
                  </a:defRPr>
                </a:pPr>
                <a:endParaRPr lang="ru-RU" sz="1800" b="1" i="0" u="none" strike="noStrike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  <a:ea typeface="+mn-ea"/>
                  <a:cs typeface="Calibri Light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16.2</c:v>
                </c:pt>
                <c:pt idx="1">
                  <c:v>15.5</c:v>
                </c:pt>
                <c:pt idx="2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643-41BC-9637-8FDA81BAC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49452776"/>
        <c:axId val="449446112"/>
      </c:lineChart>
      <c:catAx>
        <c:axId val="449452776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sz="1400"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sz="1400"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449446112"/>
        <c:crosses val="autoZero"/>
        <c:auto val="0"/>
        <c:lblAlgn val="ctr"/>
        <c:lblOffset/>
        <c:noMultiLvlLbl val="0"/>
      </c:catAx>
      <c:valAx>
        <c:axId val="449446112"/>
        <c:scaling>
          <c:orientation/>
          <c:min val="0"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z="1200"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sz="1200"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449452776"/>
        <c:crosses val="autoZero"/>
        <c:crossBetween val="between"/>
      </c:valAx>
    </c:plotArea>
    <c:legend>
      <c:legendPos/>
      <c:layout>
        <c:manualLayout>
          <c:xMode val="edge"/>
          <c:yMode val="edge"/>
          <c:x val="0.78448998928070068"/>
          <c:y val="0.13056400418281555"/>
          <c:w val="0.21550999581813812"/>
          <c:h val="0.63112300634384155"/>
        </c:manualLayout>
      </c:layout>
      <c:overlay val="0"/>
      <c:txPr>
        <a:bodyPr/>
        <a:p>
          <a:pPr>
            <a:defRPr sz="1400"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defRPr>
          </a:pPr>
          <a:endParaRPr sz="1400" b="1" smtId="4294967295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/>
      <c:rAngAx val="0"/>
    </c:view3D>
    <c:floor>
      <c:thickness val="0"/>
      <c:spPr>
        <a:noFill/>
        <a:ln>
          <a:noFill/>
          <a:miter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0-4395-AB5F-2E51A4D43AC3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0-4395-AB5F-2E51A4D43AC3}"/>
              </c:ext>
            </c:extLst>
          </c:dPt>
          <c:dLbls>
            <c:dLbl>
              <c:idx val="0"/>
              <c:layout>
                <c:manualLayout>
                  <c:x val="-0.0077630002051591873"/>
                  <c:y val="0.0458769984543323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60-4395-AB5F-2E51A4D43AC3}"/>
                </c:ext>
              </c:extLst>
            </c:dLbl>
            <c:dLbl>
              <c:idx val="1"/>
              <c:layout>
                <c:manualLayout>
                  <c:x val="-0.050884999334812164"/>
                  <c:y val="0.0312770009040832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60-4395-AB5F-2E51A4D43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1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400" b="1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Лист1!$A$2:$A$3</c:f>
              <c:strCache>
                <c:ptCount val="2"/>
                <c:pt idx="0">
                  <c:v>СРЦБС</c:v>
                </c:pt>
                <c:pt idx="1">
                  <c:v>Лянтор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254.2</c:v>
                </c:pt>
                <c:pt idx="1">
                  <c:v>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60-4395-AB5F-2E51A4D43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>
              <a:defRPr sz="12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2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>
              <a:defRPr sz="12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2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200" b="0" i="0" u="none" strike="noStrike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Сеть библиотек Сургутского района</a:t>
            </a:r>
          </a:p>
        </c:rich>
      </c:tx>
      <c:layout>
        <c:manualLayout>
          <c:xMode val="edge"/>
          <c:yMode val="edge"/>
          <c:x val="0.28189623355865479"/>
          <c:y val="0"/>
        </c:manualLayout>
      </c:layout>
      <c:overlay val="0"/>
      <c:spPr>
        <a:noFill/>
        <a:ln>
          <a:noFill/>
        </a:ln>
        <a:effectLst/>
      </c:spPr>
      <c:txPr>
        <a:bodyPr/>
        <a:p>
          <a:pPr>
            <a:defRPr/>
          </a:pPr>
        </a:p>
      </c:txPr>
    </c:title>
    <c:autoTitleDeleted val="0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  <a:round/>
        </a:ln>
        <a:effectLst/>
      </c:spPr>
    </c:sideWall>
    <c:backWall>
      <c:thickness val="0"/>
      <c:spPr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0.1287740021944046"/>
          <c:y val="0.13625499606132507"/>
          <c:w val="0.79052597284317017"/>
          <c:h val="0.461739003658294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18-46FB-8B40-DE396A0778D8}"/>
              </c:ext>
            </c:extLst>
          </c:dPt>
          <c:dPt>
            <c:idx val="1"/>
            <c:invertIfNegative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18-46FB-8B40-DE396A0778D8}"/>
              </c:ext>
            </c:extLst>
          </c:dPt>
          <c:dPt>
            <c:idx val="2"/>
            <c:invertIfNegative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18-46FB-8B40-DE396A0778D8}"/>
              </c:ext>
            </c:extLst>
          </c:dPt>
          <c:dPt>
            <c:idx val="3"/>
            <c:invertIfNegative val="1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18-46FB-8B40-DE396A0778D8}"/>
              </c:ext>
            </c:extLst>
          </c:dPt>
          <c:dPt>
            <c:idx val="4"/>
            <c:invertIfNegative val="1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18-46FB-8B40-DE396A0778D8}"/>
              </c:ext>
            </c:extLst>
          </c:dPt>
          <c:dPt>
            <c:idx val="5"/>
            <c:invertIfNegative val="1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18-46FB-8B40-DE396A0778D8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5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Лист1!$A$2:$A$7</c:f>
              <c:strCache>
                <c:ptCount val="6"/>
                <c:pt idx="0">
                  <c:v>Муниципальные библиотеки</c:v>
                </c:pt>
                <c:pt idx="1">
                  <c:v>Библиотеки в КДЦ</c:v>
                </c:pt>
                <c:pt idx="2">
                  <c:v>Школьные библиотеки</c:v>
                </c:pt>
                <c:pt idx="3">
                  <c:v>Библиотеки ССУЗов</c:v>
                </c:pt>
                <c:pt idx="4">
                  <c:v>Библиотеки в учреждениях культуры</c:v>
                </c:pt>
                <c:pt idx="5">
                  <c:v>Специальные библиотеки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</c:v>
                </c:pt>
                <c:pt idx="1">
                  <c:v>2</c:v>
                </c:pt>
                <c:pt idx="2">
                  <c:v>21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18-46FB-8B40-DE396A077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9817998707294464"/>
          <c:y val="0.589273989200592"/>
          <c:w val="0.83919799327850342"/>
          <c:h val="0.39100000262260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200" b="0" i="0" u="none" strike="noStrike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296002984046936"/>
          <c:y val="0.144679993391037"/>
          <c:w val="0.70809000730514526"/>
          <c:h val="0.73225897550582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16033999621868134"/>
                  <c:y val="0.00296700000762939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AA-4DF0-A22A-3B3525447A2C}"/>
                </c:ext>
              </c:extLst>
            </c:dLbl>
            <c:dLbl>
              <c:idx val="2"/>
              <c:layout>
                <c:manualLayout>
                  <c:x val="-0.009045000188052654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AA-4DF0-A22A-3B3525447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0" i="0" u="none" strike="noStrike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sz="1200" b="0" i="0" u="none" strike="noStrike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Книговыдача</c:v>
                </c:pt>
                <c:pt idx="1">
                  <c:v>Пользователи</c:v>
                </c:pt>
                <c:pt idx="2">
                  <c:v>Посещения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445924</c:v>
                </c:pt>
                <c:pt idx="1">
                  <c:v>17026</c:v>
                </c:pt>
                <c:pt idx="2">
                  <c:v>151461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AA-4DF0-A22A-3B3525447A2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2466999925673008"/>
                  <c:y val="-0.0302249994128942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AA-4DF0-A22A-3B3525447A2C}"/>
                </c:ext>
              </c:extLst>
            </c:dLbl>
            <c:dLbl>
              <c:idx val="1"/>
              <c:layout>
                <c:manualLayout>
                  <c:x val="-0.00712599977850914"/>
                  <c:y val="-0.00296700000762939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AA-4DF0-A22A-3B3525447A2C}"/>
                </c:ext>
              </c:extLst>
            </c:dLbl>
            <c:dLbl>
              <c:idx val="2"/>
              <c:layout>
                <c:manualLayout>
                  <c:x val="0.0017810000572353601"/>
                  <c:y val="-0.0173199996352195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AA-4DF0-A22A-3B3525447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0" i="0" u="none" strike="noStrike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sz="1200" b="0" i="0" u="none" strike="noStrike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Книговыдача</c:v>
                </c:pt>
                <c:pt idx="1">
                  <c:v>Пользователи</c:v>
                </c:pt>
                <c:pt idx="2">
                  <c:v>Посещения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404556</c:v>
                </c:pt>
                <c:pt idx="1">
                  <c:v>18138</c:v>
                </c:pt>
                <c:pt idx="2">
                  <c:v>167505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AA-4DF0-A22A-3B3525447A2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1359499990940094"/>
                  <c:y val="-0.0038920000661164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AA-4DF0-A22A-3B3525447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p>
                <a:pPr algn="ctr">
                  <a:defRPr lang="ru-RU" sz="1200" b="0" i="0" u="none" strike="noStrike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 sz="1200" b="0" i="0" u="none" strike="noStrike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Книговыдача</c:v>
                </c:pt>
                <c:pt idx="1">
                  <c:v>Пользователи</c:v>
                </c:pt>
                <c:pt idx="2">
                  <c:v>Посещения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371421</c:v>
                </c:pt>
                <c:pt idx="1">
                  <c:v>17764</c:v>
                </c:pt>
                <c:pt idx="2">
                  <c:v>170921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AA-4DF0-A22A-3B3525447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445640104"/>
        <c:axId val="445637752"/>
      </c:barChart>
      <c:catAx>
        <c:axId val="445640104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1" i="0" u="none" strike="noStrike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sz="1400" b="1" i="0" u="none" strike="noStrike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</c:txPr>
        <c:crossAx val="445637752"/>
        <c:crosses val="autoZero"/>
        <c:auto val="0"/>
        <c:lblAlgn val="ctr"/>
        <c:lblOffset/>
        <c:noMultiLvlLbl val="0"/>
      </c:catAx>
      <c:valAx>
        <c:axId val="445637752"/>
        <c:scaling>
          <c:orientation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sz="1200" b="1" i="0" u="none" strike="noStrike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</c:txPr>
        <c:crossAx val="445640104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8601260781288147"/>
          <c:y val="0.43924713134765625"/>
          <c:w val="0.074378997087478638"/>
          <c:h val="0.26756799221038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1" i="0" u="none" strike="noStrike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sz="1400" b="1" i="0" u="none" strike="noStrike" baseline="0" smtId="4294967295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28919</c:v>
                </c:pt>
                <c:pt idx="1">
                  <c:v>29318</c:v>
                </c:pt>
                <c:pt idx="2">
                  <c:v>30317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DD63-481E-A9BA-38E390365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445644024"/>
        <c:axId val="445640496"/>
        <c:axId val="0"/>
      </c:bar3DChart>
      <c:catAx>
        <c:axId val="44564402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mtId="4294967295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smtId="4294967295">
              <a:solidFill>
                <a:schemeClr val="tx1">
                  <a:lumMod val="75000"/>
                  <a:lumOff val="25000"/>
                </a:schemeClr>
              </a:solidFill>
            </a:endParaRPr>
          </a:p>
        </c:txPr>
        <c:crossAx val="445640496"/>
        <c:crosses val="autoZero"/>
        <c:auto val="0"/>
        <c:lblAlgn val="ctr"/>
        <c:lblOffset/>
        <c:noMultiLvlLbl val="0"/>
      </c:catAx>
      <c:valAx>
        <c:axId val="445640496"/>
        <c:scaling>
          <c:orientation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xPr>
          <a:bodyPr/>
          <a:p>
            <a:pPr>
              <a:defRPr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smtId="4294967295">
              <a:solidFill>
                <a:schemeClr val="tx1">
                  <a:lumMod val="65000"/>
                  <a:lumOff val="35000"/>
                </a:schemeClr>
              </a:solidFill>
            </a:endParaRPr>
          </a:p>
        </c:txPr>
        <c:crossAx val="445644024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plotArea>
      <c:layout>
        <c:manualLayout>
          <c:layoutTarget val="inner"/>
          <c:xMode val="edge"/>
          <c:yMode val="edge"/>
          <c:x val="0.25927901268005371"/>
          <c:y val="0.030830999836325645"/>
          <c:w val="0.70613002777099609"/>
          <c:h val="0.893503010272979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285837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C038-407C-85C9-C7B7D4B1590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301484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C038-407C-85C9-C7B7D4B1590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484701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C038-407C-85C9-C7B7D4B15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445644416"/>
        <c:axId val="445638928"/>
        <c:axId val="0"/>
      </c:bar3DChart>
      <c:catAx>
        <c:axId val="445644416"/>
        <c:scaling>
          <c:orientation/>
        </c:scaling>
        <c:delete val="1"/>
        <c:axPos val="b"/>
        <c:numFmt formatCode="General" sourceLinked="0"/>
        <c:majorTickMark val="out"/>
        <c:minorTickMark val="none"/>
        <c:tickLblPos val="none"/>
        <c:crossAx val="445638928"/>
        <c:auto val="0"/>
        <c:lblAlgn val="ctr"/>
        <c:lblOffset/>
        <c:noMultiLvlLbl val="0"/>
      </c:catAx>
      <c:valAx>
        <c:axId val="445638928"/>
        <c:scaling>
          <c:orientation/>
          <c:min val="194500"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smtId="4294967295">
              <a:solidFill>
                <a:schemeClr val="tx1">
                  <a:lumMod val="65000"/>
                  <a:lumOff val="35000"/>
                </a:schemeClr>
              </a:solidFill>
            </a:endParaRPr>
          </a:p>
        </c:txPr>
        <c:crossAx val="445644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47799491882324"/>
          <c:y val="0.893779993057251"/>
          <c:w val="0.66352200508117676"/>
          <c:h val="0.10621999949216843"/>
        </c:manualLayout>
      </c:layout>
      <c:overlay val="0"/>
      <c:txPr>
        <a:bodyPr/>
        <a:p>
          <a:pPr>
            <a:defRPr smtId="4294967295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smtId="4294967295">
            <a:solidFill>
              <a:schemeClr val="tx1">
                <a:lumMod val="65000"/>
                <a:lumOff val="35000"/>
              </a:schemeClr>
            </a:solidFill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plotArea>
      <c:layout>
        <c:manualLayout>
          <c:layoutTarget val="inner"/>
          <c:xMode val="edge"/>
          <c:yMode val="edge"/>
          <c:x val="0.34502699971199036"/>
          <c:y val="0.046675000339746475"/>
          <c:w val="0.41622239351272583"/>
          <c:h val="0.7919330000877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A00-40FC-931D-3C0D9A1E798D}"/>
              </c:ext>
            </c:extLst>
          </c:dPt>
          <c:dPt>
            <c:idx val="1"/>
            <c:invertIfNegative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00-40FC-931D-3C0D9A1E798D}"/>
              </c:ext>
            </c:extLst>
          </c:dPt>
          <c:dPt>
            <c:idx val="2"/>
            <c:invertIfNegative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A00-40FC-931D-3C0D9A1E798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42099</c:v>
                </c:pt>
                <c:pt idx="1">
                  <c:v>48107</c:v>
                </c:pt>
                <c:pt idx="2" formatCode="General">
                  <c:v>53836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BA00-40FC-931D-3C0D9A1E7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445641280"/>
        <c:axId val="451779776"/>
        <c:axId val="0"/>
      </c:bar3DChart>
      <c:catAx>
        <c:axId val="445641280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600"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sz="1600"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451779776"/>
        <c:crosses val="autoZero"/>
        <c:auto val="0"/>
        <c:lblAlgn val="ctr"/>
        <c:lblOffset/>
        <c:noMultiLvlLbl val="0"/>
      </c:catAx>
      <c:valAx>
        <c:axId val="451779776"/>
        <c:scaling>
          <c:orientation/>
        </c:scaling>
        <c:delete val="0"/>
        <c:axPos val="l"/>
        <c:majorGridlines/>
        <c:numFmt formatCode="#,##0" sourceLinked="1"/>
        <c:majorTickMark val="out"/>
        <c:minorTickMark val="none"/>
        <c:txPr>
          <a:bodyPr/>
          <a:p>
            <a:pPr>
              <a:defRPr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445641280"/>
        <c:crosses val="autoZero"/>
        <c:crossBetween val="between"/>
      </c:valAx>
    </c:plotArea>
    <c:legend>
      <c:legendPos/>
      <c:overlay val="0"/>
      <c:txPr>
        <a:bodyPr/>
        <a:p>
          <a:pPr>
            <a:defRPr b="1" smtId="4294967295">
              <a:solidFill>
                <a:schemeClr val="tx1">
                  <a:lumMod val="75000"/>
                  <a:lumOff val="25000"/>
                </a:schemeClr>
              </a:solidFill>
              <a:latin typeface="+mj-lt"/>
            </a:defRPr>
          </a:pPr>
          <a:endParaRPr b="1" smtId="4294967295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9479086697101593"/>
          <c:y val="0.065857522189617157"/>
          <c:w val="0.823415994644165"/>
          <c:h val="0.52808898687362671"/>
        </c:manualLayout>
      </c:layout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СРЦБС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  <a:miter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1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400" b="1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63</c:v>
                </c:pt>
                <c:pt idx="2">
                  <c:v>63</c:v>
                </c:pt>
                <c:pt idx="3">
                  <c:v>73.1</c:v>
                </c:pt>
                <c:pt idx="4">
                  <c:v>94.3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B-4496-9C0F-9B360D0B95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ЛЦБС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5.7</c:v>
                </c:pt>
                <c:pt idx="1">
                  <c:v>7.6</c:v>
                </c:pt>
                <c:pt idx="2">
                  <c:v>9</c:v>
                </c:pt>
                <c:pt idx="3">
                  <c:v>9.7</c:v>
                </c:pt>
                <c:pt idx="4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8B-4496-9C0F-9B360D0B95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Фёдоровский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9.3</c:v>
                </c:pt>
                <c:pt idx="1">
                  <c:v>8</c:v>
                </c:pt>
                <c:pt idx="2">
                  <c:v>12</c:v>
                </c:pt>
                <c:pt idx="3">
                  <c:v>13.2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8B-4496-9C0F-9B360D0B95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Нижнесортымский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0.4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8B-4496-9C0F-9B360D0B9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51776248"/>
        <c:axId val="451772328"/>
      </c:lineChart>
      <c:catAx>
        <c:axId val="45177624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1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400" b="1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51772328"/>
        <c:crosses val="autoZero"/>
        <c:auto val="0"/>
        <c:lblAlgn val="ctr"/>
        <c:lblOffset/>
        <c:noMultiLvlLbl val="0"/>
      </c:catAx>
      <c:valAx>
        <c:axId val="45177232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4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51776248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12243108451366425"/>
          <c:y val="0.72165489196777344"/>
          <c:w val="0.82751429080963135"/>
          <c:h val="0.14185220003128052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plotArea>
      <c:layout>
        <c:manualLayout>
          <c:layoutTarget val="inner"/>
          <c:xMode val="edge"/>
          <c:yMode val="edge"/>
          <c:x val="0.29387000203132629"/>
          <c:y val="0.044767998158931732"/>
          <c:w val="0.70613002777099609"/>
          <c:h val="0.893503010272979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475854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5E6C-426E-B635-A86D8FE6B71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483779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5E6C-426E-B635-A86D8FE6B716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496014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5E6C-426E-B635-A86D8FE6B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451778600"/>
        <c:axId val="451772720"/>
        <c:axId val="0"/>
      </c:bar3DChart>
      <c:catAx>
        <c:axId val="451778600"/>
        <c:scaling>
          <c:orientation/>
        </c:scaling>
        <c:delete val="1"/>
        <c:axPos val="b"/>
        <c:numFmt formatCode="General" sourceLinked="0"/>
        <c:majorTickMark val="out"/>
        <c:minorTickMark val="none"/>
        <c:tickLblPos val="none"/>
        <c:crossAx val="451772720"/>
        <c:auto val="0"/>
        <c:lblAlgn val="ctr"/>
        <c:lblOffset/>
        <c:noMultiLvlLbl val="0"/>
      </c:catAx>
      <c:valAx>
        <c:axId val="451772720"/>
        <c:scaling>
          <c:orientation/>
          <c:min val="194500"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smtId="4294967295">
              <a:solidFill>
                <a:schemeClr val="tx1">
                  <a:lumMod val="65000"/>
                  <a:lumOff val="35000"/>
                </a:schemeClr>
              </a:solidFill>
            </a:endParaRPr>
          </a:p>
        </c:txPr>
        <c:crossAx val="451778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47799491882324"/>
          <c:y val="0.893779993057251"/>
          <c:w val="0.66352200508117676"/>
          <c:h val="0.10621999949216843"/>
        </c:manualLayout>
      </c:layout>
      <c:overlay val="0"/>
      <c:txPr>
        <a:bodyPr/>
        <a:p>
          <a:pPr>
            <a:defRPr smtId="4294967295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smtId="4294967295">
            <a:solidFill>
              <a:schemeClr val="tx1">
                <a:lumMod val="65000"/>
                <a:lumOff val="35000"/>
              </a:schemeClr>
            </a:solidFill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Выдано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2E0-4CA2-9209-A60F92738579}"/>
              </c:ext>
            </c:extLst>
          </c:dPt>
          <c:dPt>
            <c:idx val="1"/>
            <c:invertIfNegative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2E0-4CA2-9209-A60F92738579}"/>
              </c:ext>
            </c:extLst>
          </c:dPt>
          <c:dPt>
            <c:idx val="2"/>
            <c:invertIfNegative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2E0-4CA2-9209-A60F92738579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p>
                <a:pPr>
                  <a:defRPr sz="1600" smtId="4294967295"/>
                </a:pPr>
                <a:endParaRPr sz="1600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14569</c:v>
                </c:pt>
                <c:pt idx="1">
                  <c:v>16768</c:v>
                </c:pt>
                <c:pt idx="2">
                  <c:v>17916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72E0-4CA2-9209-A60F92738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451773112"/>
        <c:axId val="451778208"/>
        <c:axId val="0"/>
      </c:bar3DChart>
      <c:catAx>
        <c:axId val="451773112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451778208"/>
        <c:crosses val="autoZero"/>
        <c:auto val="0"/>
        <c:lblAlgn val="ctr"/>
        <c:lblOffset/>
        <c:noMultiLvlLbl val="0"/>
      </c:catAx>
      <c:valAx>
        <c:axId val="451778208"/>
        <c:scaling>
          <c:orientation/>
        </c:scaling>
        <c:delete val="0"/>
        <c:axPos val="l"/>
        <c:majorGridlines/>
        <c:numFmt formatCode="#,##0" sourceLinked="1"/>
        <c:majorTickMark val="out"/>
        <c:minorTickMark val="none"/>
        <c:txPr>
          <a:bodyPr/>
          <a:p>
            <a:pPr>
              <a:defRPr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451773112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withinLinear" id="15">
  <a:schemeClr val="accent2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categoryAxis>
  <cs:chartArea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 bwMode="auto">
      <a:ln>
        <a:round/>
      </a:ln>
    </cs:spPr>
    <cs:defRPr sz="1000"/>
  </cs:chartArea>
  <cs:dataLabel>
    <cs:lnRef idx="0"/>
    <cs:fillRef idx="0"/>
    <cs:effectRef idx="0"/>
    <cs:fontRef idx="minor">
      <a:schemeClr val="tx1"/>
    </cs:fontRef>
    <cs:defRPr sz="1000"/>
  </cs:dataLabel>
  <cs:dataLabelCallout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fillRef idx="0"/>
    <cs:effectRef idx="0"/>
    <cs:fontRef idx="minor">
      <a:schemeClr val="tx1"/>
    </cs:fontRef>
    <cs:spPr bwMode="auto"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 bwMode="auto"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 bwMode="auto"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 bwMode="auto"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 bwMode="auto"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 bwMode="auto"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leaderLine>
  <cs:legend>
    <cs:lnRef idx="0"/>
    <cs:fillRef idx="0"/>
    <cs:effectRef idx="0"/>
    <cs:fontRef idx="minor">
      <a:schemeClr val="tx1"/>
    </cs:fontRef>
    <cs:defRPr sz="1000"/>
  </cs:legend>
  <cs:plotArea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seriesAxis>
  <cs:series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/>
  </cs:title>
  <cs:trendline>
    <cs:lnRef idx="1">
      <a:schemeClr val="tx1"/>
    </cs:lnRef>
    <cs:fillRef idx="0"/>
    <cs:effectRef idx="0"/>
    <cs:fontRef idx="minor">
      <a:schemeClr val="tx1"/>
    </cs:fontRef>
    <cs:spPr bwMode="auto"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 bwMode="auto"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1CFD43C-B409-4735-81AE-5A606E3804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/>
      </dgm:t>
    </dgm:pt>
    <dgm:pt modelId="{FA35AE8D-A5B0-40E9-8C29-98F9A505E4A0}" type="parTrans" cxnId="{2CD8140A-EC9C-40E8-8248-C9CCE1D07F4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DD35701-F78A-4C8B-8447-E2644CB81F0A}">
      <dgm:prSet phldrT="[Текст]" custT="1"/>
      <dgm:spPr bwMode="auto">
        <a:xfrm>
          <a:off x="445743" y="349571"/>
          <a:ext cx="3269689" cy="59098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Всего 4 561</a:t>
          </a:r>
        </a:p>
      </dgm:t>
    </dgm:pt>
    <dgm:pt modelId="{65C251EB-31AF-4365-8A55-4AD3571EC60B}" type="sibTrans" cxnId="{2CD8140A-EC9C-40E8-8248-C9CCE1D07F41}">
      <dgm:prSet/>
      <dgm:spPr bwMode="auto">
        <a:xfrm>
          <a:off x="-5343707" y="-764063"/>
          <a:ext cx="6363016" cy="6363016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rgbClr val="4A66AC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defRPr/>
          </a:pPr>
          <a:endParaRPr lang="ru-RU"/>
        </a:p>
      </dgm:t>
    </dgm:pt>
    <dgm:pt modelId="{75546928-F8D6-4CF5-849C-E9743D551FEB}" type="parTrans" cxnId="{8B125FF3-E67A-444B-8E45-9706B9580C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BA65A9-DC9A-4693-8617-41178F278BF9}">
      <dgm:prSet phldrT="" custT="1"/>
      <dgm:spPr bwMode="auto">
        <a:xfrm>
          <a:off x="869224" y="1235762"/>
          <a:ext cx="2846208" cy="59098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СРЦБС </a:t>
          </a:r>
          <a:r>
            <a:rPr lang="ru-RU" sz="1800" b="1">
              <a:solidFill>
                <a:schemeClr val="bg1"/>
              </a:solidFill>
              <a:latin typeface="Calibri"/>
              <a:ea typeface="+mn-ea"/>
              <a:cs typeface="Arial"/>
            </a:rPr>
            <a:t>3 615</a:t>
          </a:r>
        </a:p>
      </dgm:t>
    </dgm:pt>
    <dgm:pt modelId="{D09140B5-954F-453B-A03E-9645B2B2E48A}" type="sibTrans" cxnId="{8B125FF3-E67A-444B-8E45-9706B9580C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3F08B82-E924-4086-8083-D822B1BE85BC}" type="parTrans" cxnId="{38D7F32A-E091-4C05-88F5-5042B1D7557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11A2B27-82B0-4935-9C1E-420C132AC0B2}">
      <dgm:prSet phldrT="[Текст]" custT="1"/>
      <dgm:spPr bwMode="auto">
        <a:xfrm>
          <a:off x="999199" y="2121953"/>
          <a:ext cx="2716234" cy="59098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 err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Лянтор 819</a:t>
          </a:r>
        </a:p>
      </dgm:t>
    </dgm:pt>
    <dgm:pt modelId="{CC4CDF78-56DD-44B0-BB44-3B28A72AB81B}" type="sibTrans" cxnId="{38D7F32A-E091-4C05-88F5-5042B1D7557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8B3B6C-2BF1-498E-9E8B-A77DA6357707}" type="parTrans" cxnId="{6884053F-0E56-4B75-92EB-20D4F2B9378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8161D6-8DFF-4588-8D6F-68A67D98E648}">
      <dgm:prSet phldrT="[Текст]" custT="1"/>
      <dgm:spPr bwMode="auto">
        <a:xfrm>
          <a:off x="869224" y="3008143"/>
          <a:ext cx="2846208" cy="59098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Федоровский </a:t>
          </a:r>
          <a:r>
            <a:rPr lang="ru-RU" sz="1800" b="1">
              <a:solidFill>
                <a:schemeClr val="bg1"/>
              </a:solidFill>
              <a:latin typeface="Calibri"/>
              <a:ea typeface="+mn-ea"/>
              <a:cs typeface="Arial"/>
            </a:rPr>
            <a:t>0</a:t>
          </a:r>
        </a:p>
      </dgm:t>
    </dgm:pt>
    <dgm:pt modelId="{A14302C9-86D3-497F-AE41-E5F3069117E2}" type="sibTrans" cxnId="{6884053F-0E56-4B75-92EB-20D4F2B9378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055FC7-1335-4F02-B4CB-76BE104143FA}" type="parTrans" cxnId="{90591A83-AD07-42DD-908E-1010DBDD50E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2747138-F1DA-4549-A5C3-667FC5B748A4}">
      <dgm:prSet phldrT="" custT="1"/>
      <dgm:spPr bwMode="auto">
        <a:xfrm>
          <a:off x="445743" y="3894334"/>
          <a:ext cx="3269689" cy="59098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Нижнесортымский 127</a:t>
          </a:r>
        </a:p>
      </dgm:t>
    </dgm:pt>
    <dgm:pt modelId="{997549E6-CBCB-4076-B820-D06AFD36907E}" type="sibTrans" cxnId="{90591A83-AD07-42DD-908E-1010DBDD50E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DAF7BC5-A1BB-4765-8896-F306AFA5AC1A}" type="pres">
      <dgm:prSet presAssocID="{A1CFD43C-B409-4735-81AE-5A606E38049B}" presName="Name0">
        <dgm:presLayoutVars>
          <dgm:chMax val="7"/>
          <dgm:chPref val="7"/>
          <dgm:dir/>
        </dgm:presLayoutVars>
      </dgm:prSet>
      <dgm:spPr bwMode="auto"/>
      <dgm:t>
        <a:bodyPr/>
        <a:lstStyle/>
        <a:p/>
      </dgm:t>
    </dgm:pt>
    <dgm:pt modelId="{6D19FDBF-0A68-4728-B468-9B98980F2E4B}" type="pres">
      <dgm:prSet presAssocID="{A1CFD43C-B409-4735-81AE-5A606E38049B}" presName="Name1"/>
      <dgm:spPr bwMode="auto"/>
      <dgm:t>
        <a:bodyPr/>
        <a:lstStyle/>
        <a:p/>
      </dgm:t>
    </dgm:pt>
    <dgm:pt modelId="{DD4AADDC-ECCA-4CA7-90A9-1DA4AC6E837D}" type="pres">
      <dgm:prSet presAssocID="{A1CFD43C-B409-4735-81AE-5A606E38049B}" presName="cycle"/>
      <dgm:spPr bwMode="auto"/>
      <dgm:t>
        <a:bodyPr/>
        <a:lstStyle/>
        <a:p/>
      </dgm:t>
    </dgm:pt>
    <dgm:pt modelId="{ABE575DB-6B27-4A3A-A5B3-4E7D5F365F51}" type="pres">
      <dgm:prSet presAssocID="{A1CFD43C-B409-4735-81AE-5A606E38049B}" presName="srcNode" presStyleLbl="node1" presStyleCnt="7"/>
      <dgm:spPr bwMode="auto"/>
      <dgm:t>
        <a:bodyPr/>
        <a:lstStyle/>
        <a:p/>
      </dgm:t>
    </dgm:pt>
    <dgm:pt modelId="{16E06052-A96F-4BA8-8B0F-8D65A807529D}" type="pres">
      <dgm:prSet presAssocID="{A1CFD43C-B409-4735-81AE-5A606E38049B}" presName="conn" presStyleLbl="parChTrans1D2" presStyleCnt="1" custLinFactNeighborX="-14866" custLinFactNeighborY="1487"/>
      <dgm:spPr bwMode="auto"/>
      <dgm:t>
        <a:bodyPr/>
        <a:lstStyle/>
        <a:p/>
      </dgm:t>
    </dgm:pt>
    <dgm:pt modelId="{83E54943-808C-46B0-B1BE-B8F07218CC79}" type="pres">
      <dgm:prSet presAssocID="{A1CFD43C-B409-4735-81AE-5A606E38049B}" presName="extraNode" presStyleLbl="node1" presStyleIdx="1" presStyleCnt="7"/>
      <dgm:spPr bwMode="auto"/>
      <dgm:t>
        <a:bodyPr/>
        <a:lstStyle/>
        <a:p/>
      </dgm:t>
    </dgm:pt>
    <dgm:pt modelId="{1D37D4F9-FFAB-4C71-A501-F7A77D711EB7}" type="pres">
      <dgm:prSet presAssocID="{A1CFD43C-B409-4735-81AE-5A606E38049B}" presName="dstNode" presStyleLbl="node1" presStyleIdx="1" presStyleCnt="7"/>
      <dgm:spPr bwMode="auto"/>
      <dgm:t>
        <a:bodyPr/>
        <a:lstStyle/>
        <a:p/>
      </dgm:t>
    </dgm:pt>
    <dgm:pt modelId="{5B5F8A72-A909-42EB-90DD-BFE95AB227BA}" type="pres">
      <dgm:prSet presAssocID="{4DD35701-F78A-4C8B-8447-E2644CB81F0A}" presName="text_1" presStyleLbl="node1" presStyleIdx="2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CE4F8C4E-CD93-4834-97DA-0406FBCC8DE0}" type="pres">
      <dgm:prSet presAssocID="{4DD35701-F78A-4C8B-8447-E2644CB81F0A}" presName="accent_1"/>
      <dgm:spPr bwMode="auto"/>
      <dgm:t>
        <a:bodyPr/>
        <a:lstStyle/>
        <a:p/>
      </dgm:t>
    </dgm:pt>
    <dgm:pt modelId="{1D8245FA-CC8D-4E6B-AE02-313F50B36D8C}" type="pres">
      <dgm:prSet presAssocID="{4DD35701-F78A-4C8B-8447-E2644CB81F0A}" presName="accentRepeatNode" presStyleLbl="solidFgAcc1" presStyleCnt="5"/>
      <dgm:spPr bwMode="auto">
        <a:xfrm>
          <a:off x="76379" y="275698"/>
          <a:ext cx="738728" cy="7387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0AF59C1C-546D-4571-A649-EBD73E7A42AD}" type="pres">
      <dgm:prSet presAssocID="{65BA65A9-DC9A-4693-8617-41178F278BF9}" presName="text_2" presStyleLbl="node1" presStyleIdx="3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A8041532-11F6-48C2-81F6-9E578816F4AE}" type="pres">
      <dgm:prSet presAssocID="{65BA65A9-DC9A-4693-8617-41178F278BF9}" presName="accent_2"/>
      <dgm:spPr bwMode="auto"/>
      <dgm:t>
        <a:bodyPr/>
        <a:lstStyle/>
        <a:p/>
      </dgm:t>
    </dgm:pt>
    <dgm:pt modelId="{7D18D2ED-D504-44B9-8F52-2A32FAA87433}" type="pres">
      <dgm:prSet presAssocID="{65BA65A9-DC9A-4693-8617-41178F278BF9}" presName="accentRepeatNode" presStyleLbl="solidFgAcc1" presStyleIdx="1" presStyleCnt="5"/>
      <dgm:spPr bwMode="auto">
        <a:xfrm>
          <a:off x="499860" y="1161889"/>
          <a:ext cx="738728" cy="7387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E5367688-D15F-4D03-B7CC-F23B6C3BEE33}" type="pres">
      <dgm:prSet presAssocID="{011A2B27-82B0-4935-9C1E-420C132AC0B2}" presName="text_3" presStyleLbl="node1" presStyleIdx="4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429E2351-230A-4A8F-BAC6-6E8F6D5202F7}" type="pres">
      <dgm:prSet presAssocID="{011A2B27-82B0-4935-9C1E-420C132AC0B2}" presName="accent_3"/>
      <dgm:spPr bwMode="auto"/>
      <dgm:t>
        <a:bodyPr/>
        <a:lstStyle/>
        <a:p/>
      </dgm:t>
    </dgm:pt>
    <dgm:pt modelId="{0FFDF073-6BDB-4B45-B431-2C55984574E7}" type="pres">
      <dgm:prSet presAssocID="{011A2B27-82B0-4935-9C1E-420C132AC0B2}" presName="accentRepeatNode" presStyleLbl="solidFgAcc1" presStyleIdx="2" presStyleCnt="5"/>
      <dgm:spPr bwMode="auto">
        <a:xfrm>
          <a:off x="629834" y="2048080"/>
          <a:ext cx="738728" cy="7387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1D426450-19D5-413C-A46D-9946FE14AD59}" type="pres">
      <dgm:prSet presAssocID="{B88161D6-8DFF-4588-8D6F-68A67D98E648}" presName="text_4" presStyleLbl="node1" presStyleIdx="5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8C9E4B38-822F-4E74-9A45-70B3DD47BD10}" type="pres">
      <dgm:prSet presAssocID="{B88161D6-8DFF-4588-8D6F-68A67D98E648}" presName="accent_4"/>
      <dgm:spPr bwMode="auto"/>
      <dgm:t>
        <a:bodyPr/>
        <a:lstStyle/>
        <a:p/>
      </dgm:t>
    </dgm:pt>
    <dgm:pt modelId="{512E0CAE-3F41-43C1-B1B4-6D84EEC9B8D5}" type="pres">
      <dgm:prSet presAssocID="{B88161D6-8DFF-4588-8D6F-68A67D98E648}" presName="accentRepeatNode" presStyleLbl="solidFgAcc1" presStyleIdx="3" presStyleCnt="5"/>
      <dgm:spPr bwMode="auto">
        <a:xfrm>
          <a:off x="499860" y="2934271"/>
          <a:ext cx="738728" cy="7387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5E3E26BE-518D-437D-BEFA-AB030A0B51B8}" type="pres">
      <dgm:prSet presAssocID="{A2747138-F1DA-4549-A5C3-667FC5B748A4}" presName="text_5" presStyleLbl="node1" presStyleIdx="6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B5E0F755-C2DB-4253-AD87-79464E74E749}" type="pres">
      <dgm:prSet presAssocID="{A2747138-F1DA-4549-A5C3-667FC5B748A4}" presName="accent_5"/>
      <dgm:spPr bwMode="auto"/>
      <dgm:t>
        <a:bodyPr/>
        <a:lstStyle/>
        <a:p/>
      </dgm:t>
    </dgm:pt>
    <dgm:pt modelId="{E36B3D4F-3142-4F0C-9EA5-9370EC1AF07E}" type="pres">
      <dgm:prSet presAssocID="{A2747138-F1DA-4549-A5C3-667FC5B748A4}" presName="accentRepeatNode" presStyleLbl="solidFgAcc1" presStyleIdx="4" presStyleCnt="5"/>
      <dgm:spPr bwMode="auto">
        <a:xfrm>
          <a:off x="76379" y="3820461"/>
          <a:ext cx="738728" cy="7387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</dgm:ptLst>
  <dgm:cxnLst>
    <dgm:cxn modelId="{2CD8140A-EC9C-40E8-8248-C9CCE1D07F41}" srcId="{A1CFD43C-B409-4735-81AE-5A606E38049B}" destId="{4DD35701-F78A-4C8B-8447-E2644CB81F0A}" srcOrd="0" destOrd="0" parTransId="{FA35AE8D-A5B0-40E9-8C29-98F9A505E4A0}" sibTransId="{65C251EB-31AF-4365-8A55-4AD3571EC60B}"/>
    <dgm:cxn modelId="{8B125FF3-E67A-444B-8E45-9706B9580CA6}" srcId="{A1CFD43C-B409-4735-81AE-5A606E38049B}" destId="{65BA65A9-DC9A-4693-8617-41178F278BF9}" srcOrd="1" destOrd="0" parTransId="{75546928-F8D6-4CF5-849C-E9743D551FEB}" sibTransId="{D09140B5-954F-453B-A03E-9645B2B2E48A}"/>
    <dgm:cxn modelId="{38D7F32A-E091-4C05-88F5-5042B1D7557D}" srcId="{A1CFD43C-B409-4735-81AE-5A606E38049B}" destId="{011A2B27-82B0-4935-9C1E-420C132AC0B2}" srcOrd="2" destOrd="0" parTransId="{C3F08B82-E924-4086-8083-D822B1BE85BC}" sibTransId="{CC4CDF78-56DD-44B0-BB44-3B28A72AB81B}"/>
    <dgm:cxn modelId="{6884053F-0E56-4B75-92EB-20D4F2B9378E}" srcId="{A1CFD43C-B409-4735-81AE-5A606E38049B}" destId="{B88161D6-8DFF-4588-8D6F-68A67D98E648}" srcOrd="3" destOrd="0" parTransId="{C28B3B6C-2BF1-498E-9E8B-A77DA6357707}" sibTransId="{A14302C9-86D3-497F-AE41-E5F3069117E2}"/>
    <dgm:cxn modelId="{90591A83-AD07-42DD-908E-1010DBDD50EF}" srcId="{A1CFD43C-B409-4735-81AE-5A606E38049B}" destId="{A2747138-F1DA-4549-A5C3-667FC5B748A4}" srcOrd="4" destOrd="0" parTransId="{E0055FC7-1335-4F02-B4CB-76BE104143FA}" sibTransId="{997549E6-CBCB-4076-B820-D06AFD36907E}"/>
    <dgm:cxn modelId="{308F15CE-0E07-4A35-A77B-81890501F493}" type="presOf" srcId="{A1CFD43C-B409-4735-81AE-5A606E38049B}" destId="{6DAF7BC5-A1BB-4765-8896-F306AFA5AC1A}" srcOrd="0" destOrd="0" presId="urn:microsoft.com/office/officeart/2008/layout/VerticalCurvedList"/>
    <dgm:cxn modelId="{5FB9D74A-3AD1-495E-A4EE-5ED0B980A003}" type="presParOf" srcId="{6DAF7BC5-A1BB-4765-8896-F306AFA5AC1A}" destId="{6D19FDBF-0A68-4728-B468-9B98980F2E4B}" srcOrd="0" destOrd="0" presId="urn:microsoft.com/office/officeart/2008/layout/VerticalCurvedList"/>
    <dgm:cxn modelId="{C6CDDE48-265E-4550-B84A-CE5A54398B26}" type="presParOf" srcId="{6D19FDBF-0A68-4728-B468-9B98980F2E4B}" destId="{DD4AADDC-ECCA-4CA7-90A9-1DA4AC6E837D}" srcOrd="0" destOrd="0" presId="urn:microsoft.com/office/officeart/2008/layout/VerticalCurvedList"/>
    <dgm:cxn modelId="{DC71F631-7791-42F8-85F1-C343BE445D44}" type="presParOf" srcId="{DD4AADDC-ECCA-4CA7-90A9-1DA4AC6E837D}" destId="{ABE575DB-6B27-4A3A-A5B3-4E7D5F365F51}" srcOrd="0" destOrd="0" presId="urn:microsoft.com/office/officeart/2008/layout/VerticalCurvedList"/>
    <dgm:cxn modelId="{9158D91B-B234-44E8-B983-290C627F587B}" type="presParOf" srcId="{DD4AADDC-ECCA-4CA7-90A9-1DA4AC6E837D}" destId="{16E06052-A96F-4BA8-8B0F-8D65A807529D}" srcOrd="1" destOrd="0" presId="urn:microsoft.com/office/officeart/2008/layout/VerticalCurvedList"/>
    <dgm:cxn modelId="{817452EE-CC0E-4917-A942-7BFE27F28B1E}" type="presOf" srcId="{65C251EB-31AF-4365-8A55-4AD3571EC60B}" destId="{16E06052-A96F-4BA8-8B0F-8D65A807529D}" srcOrd="0" destOrd="0" presId="urn:microsoft.com/office/officeart/2008/layout/VerticalCurvedList"/>
    <dgm:cxn modelId="{BB1D7D88-0822-4A3B-815C-EFC7A7E00B4A}" type="presParOf" srcId="{DD4AADDC-ECCA-4CA7-90A9-1DA4AC6E837D}" destId="{83E54943-808C-46B0-B1BE-B8F07218CC79}" srcOrd="2" destOrd="0" presId="urn:microsoft.com/office/officeart/2008/layout/VerticalCurvedList"/>
    <dgm:cxn modelId="{B3F73356-653A-4614-9D1B-8600227EFD95}" type="presParOf" srcId="{DD4AADDC-ECCA-4CA7-90A9-1DA4AC6E837D}" destId="{1D37D4F9-FFAB-4C71-A501-F7A77D711EB7}" srcOrd="3" destOrd="0" presId="urn:microsoft.com/office/officeart/2008/layout/VerticalCurvedList"/>
    <dgm:cxn modelId="{73EA438C-5120-4F4E-B9BE-326894FD956B}" type="presParOf" srcId="{6D19FDBF-0A68-4728-B468-9B98980F2E4B}" destId="{5B5F8A72-A909-42EB-90DD-BFE95AB227BA}" srcOrd="1" destOrd="0" presId="urn:microsoft.com/office/officeart/2008/layout/VerticalCurvedList"/>
    <dgm:cxn modelId="{B83221C9-60FC-42B8-A992-FD9AE15F7CC2}" type="presOf" srcId="{4DD35701-F78A-4C8B-8447-E2644CB81F0A}" destId="{5B5F8A72-A909-42EB-90DD-BFE95AB227BA}" srcOrd="0" destOrd="0" presId="urn:microsoft.com/office/officeart/2008/layout/VerticalCurvedList"/>
    <dgm:cxn modelId="{06416A65-36FB-421C-892B-186A60CDD7F0}" type="presParOf" srcId="{6D19FDBF-0A68-4728-B468-9B98980F2E4B}" destId="{CE4F8C4E-CD93-4834-97DA-0406FBCC8DE0}" srcOrd="2" destOrd="0" presId="urn:microsoft.com/office/officeart/2008/layout/VerticalCurvedList"/>
    <dgm:cxn modelId="{37C4C51F-1F61-464A-91DB-890450898059}" type="presParOf" srcId="{CE4F8C4E-CD93-4834-97DA-0406FBCC8DE0}" destId="{1D8245FA-CC8D-4E6B-AE02-313F50B36D8C}" srcOrd="0" destOrd="0" presId="urn:microsoft.com/office/officeart/2008/layout/VerticalCurvedList"/>
    <dgm:cxn modelId="{210CC79F-352D-436E-8AE6-D2E470037509}" type="presParOf" srcId="{6D19FDBF-0A68-4728-B468-9B98980F2E4B}" destId="{0AF59C1C-546D-4571-A649-EBD73E7A42AD}" srcOrd="3" destOrd="0" presId="urn:microsoft.com/office/officeart/2008/layout/VerticalCurvedList"/>
    <dgm:cxn modelId="{AF5818E5-AC19-48D0-8074-FD0C5ADB6E2A}" type="presOf" srcId="{65BA65A9-DC9A-4693-8617-41178F278BF9}" destId="{0AF59C1C-546D-4571-A649-EBD73E7A42AD}" srcOrd="0" destOrd="0" presId="urn:microsoft.com/office/officeart/2008/layout/VerticalCurvedList"/>
    <dgm:cxn modelId="{E005116F-5E5B-4864-8CA5-F37240AB1F69}" type="presParOf" srcId="{6D19FDBF-0A68-4728-B468-9B98980F2E4B}" destId="{A8041532-11F6-48C2-81F6-9E578816F4AE}" srcOrd="4" destOrd="0" presId="urn:microsoft.com/office/officeart/2008/layout/VerticalCurvedList"/>
    <dgm:cxn modelId="{FD35B4CC-E6D5-450C-8E2A-F1A758AF5610}" type="presParOf" srcId="{A8041532-11F6-48C2-81F6-9E578816F4AE}" destId="{7D18D2ED-D504-44B9-8F52-2A32FAA87433}" srcOrd="0" destOrd="0" presId="urn:microsoft.com/office/officeart/2008/layout/VerticalCurvedList"/>
    <dgm:cxn modelId="{FF714577-4B53-4D36-A0FB-68201B077FE9}" type="presParOf" srcId="{6D19FDBF-0A68-4728-B468-9B98980F2E4B}" destId="{E5367688-D15F-4D03-B7CC-F23B6C3BEE33}" srcOrd="5" destOrd="0" presId="urn:microsoft.com/office/officeart/2008/layout/VerticalCurvedList"/>
    <dgm:cxn modelId="{24E8DFD3-546D-4707-A6B3-9CCE40F01842}" type="presOf" srcId="{011A2B27-82B0-4935-9C1E-420C132AC0B2}" destId="{E5367688-D15F-4D03-B7CC-F23B6C3BEE33}" srcOrd="0" destOrd="0" presId="urn:microsoft.com/office/officeart/2008/layout/VerticalCurvedList"/>
    <dgm:cxn modelId="{2A54DD32-8C7F-4874-9731-A3BFBB1AE870}" type="presParOf" srcId="{6D19FDBF-0A68-4728-B468-9B98980F2E4B}" destId="{429E2351-230A-4A8F-BAC6-6E8F6D5202F7}" srcOrd="6" destOrd="0" presId="urn:microsoft.com/office/officeart/2008/layout/VerticalCurvedList"/>
    <dgm:cxn modelId="{629291EA-F7B6-4499-A0C6-00328144A1AF}" type="presParOf" srcId="{429E2351-230A-4A8F-BAC6-6E8F6D5202F7}" destId="{0FFDF073-6BDB-4B45-B431-2C55984574E7}" srcOrd="0" destOrd="0" presId="urn:microsoft.com/office/officeart/2008/layout/VerticalCurvedList"/>
    <dgm:cxn modelId="{C25BF277-3204-453B-B0B6-4C20511C3DA1}" type="presParOf" srcId="{6D19FDBF-0A68-4728-B468-9B98980F2E4B}" destId="{1D426450-19D5-413C-A46D-9946FE14AD59}" srcOrd="7" destOrd="0" presId="urn:microsoft.com/office/officeart/2008/layout/VerticalCurvedList"/>
    <dgm:cxn modelId="{110914F2-26B1-442C-B1A6-771E5D42040C}" type="presOf" srcId="{B88161D6-8DFF-4588-8D6F-68A67D98E648}" destId="{1D426450-19D5-413C-A46D-9946FE14AD59}" srcOrd="0" destOrd="0" presId="urn:microsoft.com/office/officeart/2008/layout/VerticalCurvedList"/>
    <dgm:cxn modelId="{0BD971EC-5F6B-4E76-8DE4-53A51911327E}" type="presParOf" srcId="{6D19FDBF-0A68-4728-B468-9B98980F2E4B}" destId="{8C9E4B38-822F-4E74-9A45-70B3DD47BD10}" srcOrd="8" destOrd="0" presId="urn:microsoft.com/office/officeart/2008/layout/VerticalCurvedList"/>
    <dgm:cxn modelId="{7FF59470-1987-4D10-83B5-D50ACBBB40EF}" type="presParOf" srcId="{8C9E4B38-822F-4E74-9A45-70B3DD47BD10}" destId="{512E0CAE-3F41-43C1-B1B4-6D84EEC9B8D5}" srcOrd="0" destOrd="0" presId="urn:microsoft.com/office/officeart/2008/layout/VerticalCurvedList"/>
    <dgm:cxn modelId="{03E876A4-9498-4027-8329-991726C56191}" type="presParOf" srcId="{6D19FDBF-0A68-4728-B468-9B98980F2E4B}" destId="{5E3E26BE-518D-437D-BEFA-AB030A0B51B8}" srcOrd="9" destOrd="0" presId="urn:microsoft.com/office/officeart/2008/layout/VerticalCurvedList"/>
    <dgm:cxn modelId="{AD8A132E-F8F6-4EBB-80B6-F93DAD28B4F3}" type="presOf" srcId="{A2747138-F1DA-4549-A5C3-667FC5B748A4}" destId="{5E3E26BE-518D-437D-BEFA-AB030A0B51B8}" srcOrd="0" destOrd="0" presId="urn:microsoft.com/office/officeart/2008/layout/VerticalCurvedList"/>
    <dgm:cxn modelId="{33376694-5D73-4CAF-AE60-E50042F0A7EF}" type="presParOf" srcId="{6D19FDBF-0A68-4728-B468-9B98980F2E4B}" destId="{B5E0F755-C2DB-4253-AD87-79464E74E749}" srcOrd="10" destOrd="0" presId="urn:microsoft.com/office/officeart/2008/layout/VerticalCurvedList"/>
    <dgm:cxn modelId="{924E78FC-8B0C-47F7-BEAD-48CEF36712EB}" type="presParOf" srcId="{B5E0F755-C2DB-4253-AD87-79464E74E749}" destId="{E36B3D4F-3142-4F0C-9EA5-9370EC1AF0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1CFD43C-B409-4735-81AE-5A606E3804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/>
      </dgm:t>
    </dgm:pt>
    <dgm:pt modelId="{FA35AE8D-A5B0-40E9-8C29-98F9A505E4A0}" type="parTrans" cxnId="{8628BE92-CDD4-4A6C-9448-FD6AF8EDB57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DD35701-F78A-4C8B-8447-E2644CB81F0A}">
      <dgm:prSet phldrT="[Текст]" custT="1"/>
      <dgm:spPr bwMode="auto">
        <a:xfrm>
          <a:off x="425726" y="281767"/>
          <a:ext cx="3455215" cy="563896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Всего 5 993</a:t>
          </a:r>
        </a:p>
      </dgm:t>
    </dgm:pt>
    <dgm:pt modelId="{65C251EB-31AF-4365-8A55-4AD3571EC60B}" type="sibTrans" cxnId="{8628BE92-CDD4-4A6C-9448-FD6AF8EDB572}">
      <dgm:prSet/>
      <dgm:spPr bwMode="auto">
        <a:xfrm>
          <a:off x="-5098625" y="-781073"/>
          <a:ext cx="6071875" cy="6071875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rgbClr val="4A66AC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defRPr/>
          </a:pPr>
          <a:endParaRPr lang="ru-RU"/>
        </a:p>
      </dgm:t>
    </dgm:pt>
    <dgm:pt modelId="{75546928-F8D6-4CF5-849C-E9743D551FEB}" type="parTrans" cxnId="{8BFAA41C-93ED-42BB-BD2B-57367343876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BA65A9-DC9A-4693-8617-41178F278BF9}">
      <dgm:prSet phldrT="" custT="1"/>
      <dgm:spPr bwMode="auto">
        <a:xfrm>
          <a:off x="829798" y="1127342"/>
          <a:ext cx="3051143" cy="563896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СРЦБС </a:t>
          </a:r>
          <a:r>
            <a:rPr lang="ru-RU" sz="1800" b="1">
              <a:solidFill>
                <a:schemeClr val="bg1"/>
              </a:solidFill>
              <a:latin typeface="Calibri"/>
              <a:ea typeface="+mn-ea"/>
              <a:cs typeface="Arial"/>
            </a:rPr>
            <a:t>5 013</a:t>
          </a:r>
        </a:p>
      </dgm:t>
    </dgm:pt>
    <dgm:pt modelId="{D09140B5-954F-453B-A03E-9645B2B2E48A}" type="sibTrans" cxnId="{8BFAA41C-93ED-42BB-BD2B-57367343876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3F08B82-E924-4086-8083-D822B1BE85BC}" type="parTrans" cxnId="{F6A77531-833B-42EC-95EB-CA003CE8274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11A2B27-82B0-4935-9C1E-420C132AC0B2}">
      <dgm:prSet phldrT="[Текст]" custT="1"/>
      <dgm:spPr bwMode="auto">
        <a:xfrm>
          <a:off x="953815" y="1972916"/>
          <a:ext cx="2927126" cy="563896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 err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Лянтор 537</a:t>
          </a:r>
        </a:p>
      </dgm:t>
    </dgm:pt>
    <dgm:pt modelId="{CC4CDF78-56DD-44B0-BB44-3B28A72AB81B}" type="sibTrans" cxnId="{F6A77531-833B-42EC-95EB-CA003CE8274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8B3B6C-2BF1-498E-9E8B-A77DA6357707}" type="parTrans" cxnId="{13291D0D-E03D-45D6-955F-60B679ABA0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8161D6-8DFF-4588-8D6F-68A67D98E648}">
      <dgm:prSet phldrT="[Текст]" custT="1"/>
      <dgm:spPr bwMode="auto">
        <a:xfrm>
          <a:off x="829798" y="2818490"/>
          <a:ext cx="3051143" cy="563896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Федоровский </a:t>
          </a:r>
          <a:r>
            <a:rPr lang="ru-RU" sz="1800" b="1">
              <a:solidFill>
                <a:schemeClr val="bg1"/>
              </a:solidFill>
              <a:latin typeface="Calibri"/>
              <a:ea typeface="+mn-ea"/>
              <a:cs typeface="Arial"/>
            </a:rPr>
            <a:t>239</a:t>
          </a:r>
        </a:p>
      </dgm:t>
    </dgm:pt>
    <dgm:pt modelId="{A14302C9-86D3-497F-AE41-E5F3069117E2}" type="sibTrans" cxnId="{13291D0D-E03D-45D6-955F-60B679ABA0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055FC7-1335-4F02-B4CB-76BE104143FA}" type="parTrans" cxnId="{A30E826C-2F4C-4B3F-B9D1-968C1FF2CAD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2747138-F1DA-4549-A5C3-667FC5B748A4}">
      <dgm:prSet phldrT="" custT="1"/>
      <dgm:spPr bwMode="auto">
        <a:xfrm>
          <a:off x="425726" y="3664064"/>
          <a:ext cx="3455215" cy="563896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Нижнесортымский 204</a:t>
          </a:r>
        </a:p>
      </dgm:t>
    </dgm:pt>
    <dgm:pt modelId="{997549E6-CBCB-4076-B820-D06AFD36907E}" type="sibTrans" cxnId="{A30E826C-2F4C-4B3F-B9D1-968C1FF2CAD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3D5C139-0BB4-47C5-B850-436976BB401D}" type="pres">
      <dgm:prSet presAssocID="{A1CFD43C-B409-4735-81AE-5A606E38049B}" presName="Name0">
        <dgm:presLayoutVars>
          <dgm:chMax val="7"/>
          <dgm:chPref val="7"/>
          <dgm:dir/>
        </dgm:presLayoutVars>
      </dgm:prSet>
      <dgm:spPr bwMode="auto"/>
      <dgm:t>
        <a:bodyPr/>
        <a:lstStyle/>
        <a:p/>
      </dgm:t>
    </dgm:pt>
    <dgm:pt modelId="{586056E3-3982-4098-AFC8-19EE8F38FCF3}" type="pres">
      <dgm:prSet presAssocID="{A1CFD43C-B409-4735-81AE-5A606E38049B}" presName="Name1"/>
      <dgm:spPr bwMode="auto"/>
      <dgm:t>
        <a:bodyPr/>
        <a:lstStyle/>
        <a:p/>
      </dgm:t>
    </dgm:pt>
    <dgm:pt modelId="{A4491994-4EFC-4DE2-AB31-66EC1A0A6285}" type="pres">
      <dgm:prSet presAssocID="{A1CFD43C-B409-4735-81AE-5A606E38049B}" presName="cycle"/>
      <dgm:spPr bwMode="auto"/>
      <dgm:t>
        <a:bodyPr/>
        <a:lstStyle/>
        <a:p/>
      </dgm:t>
    </dgm:pt>
    <dgm:pt modelId="{D9CDC221-BFDA-44DA-BEF3-E6E7802BE35E}" type="pres">
      <dgm:prSet presAssocID="{A1CFD43C-B409-4735-81AE-5A606E38049B}" presName="srcNode" presStyleLbl="node1" presStyleCnt="7"/>
      <dgm:spPr bwMode="auto"/>
      <dgm:t>
        <a:bodyPr/>
        <a:lstStyle/>
        <a:p/>
      </dgm:t>
    </dgm:pt>
    <dgm:pt modelId="{7A9BE157-9495-4028-A3B6-20B909A27567}" type="pres">
      <dgm:prSet presAssocID="{A1CFD43C-B409-4735-81AE-5A606E38049B}" presName="conn" presStyleLbl="parChTrans1D2" presStyleCnt="1"/>
      <dgm:spPr bwMode="auto"/>
      <dgm:t>
        <a:bodyPr/>
        <a:lstStyle/>
        <a:p/>
      </dgm:t>
    </dgm:pt>
    <dgm:pt modelId="{1F88FC5C-58DA-4437-ADAF-504CEE046E12}" type="pres">
      <dgm:prSet presAssocID="{A1CFD43C-B409-4735-81AE-5A606E38049B}" presName="extraNode" presStyleLbl="node1" presStyleIdx="1" presStyleCnt="7"/>
      <dgm:spPr bwMode="auto"/>
      <dgm:t>
        <a:bodyPr/>
        <a:lstStyle/>
        <a:p/>
      </dgm:t>
    </dgm:pt>
    <dgm:pt modelId="{682F3820-A2E4-4D8F-88B7-7A690E685B4C}" type="pres">
      <dgm:prSet presAssocID="{A1CFD43C-B409-4735-81AE-5A606E38049B}" presName="dstNode" presStyleLbl="node1" presStyleIdx="1" presStyleCnt="7"/>
      <dgm:spPr bwMode="auto"/>
      <dgm:t>
        <a:bodyPr/>
        <a:lstStyle/>
        <a:p/>
      </dgm:t>
    </dgm:pt>
    <dgm:pt modelId="{CAC15915-12CF-4320-9C00-D43607B2E831}" type="pres">
      <dgm:prSet presAssocID="{4DD35701-F78A-4C8B-8447-E2644CB81F0A}" presName="text_1" presStyleLbl="node1" presStyleIdx="2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53F66300-ED5D-48AC-B4D4-CD729A4D25DB}" type="pres">
      <dgm:prSet presAssocID="{4DD35701-F78A-4C8B-8447-E2644CB81F0A}" presName="accent_1"/>
      <dgm:spPr bwMode="auto"/>
      <dgm:t>
        <a:bodyPr/>
        <a:lstStyle/>
        <a:p/>
      </dgm:t>
    </dgm:pt>
    <dgm:pt modelId="{3DCEADA8-5EF3-48FA-BEC2-D84B90D79BB7}" type="pres">
      <dgm:prSet presAssocID="{4DD35701-F78A-4C8B-8447-E2644CB81F0A}" presName="accentRepeatNode" presStyleLbl="solidFgAcc1" presStyleCnt="5"/>
      <dgm:spPr bwMode="auto">
        <a:xfrm>
          <a:off x="73290" y="211280"/>
          <a:ext cx="704870" cy="70487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5A494FE6-4340-4428-AFF7-BCF945C90363}" type="pres">
      <dgm:prSet presAssocID="{65BA65A9-DC9A-4693-8617-41178F278BF9}" presName="text_2" presStyleLbl="node1" presStyleIdx="3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3FEAA788-4E34-4C6E-A7BC-C3B988024FF3}" type="pres">
      <dgm:prSet presAssocID="{65BA65A9-DC9A-4693-8617-41178F278BF9}" presName="accent_2"/>
      <dgm:spPr bwMode="auto"/>
      <dgm:t>
        <a:bodyPr/>
        <a:lstStyle/>
        <a:p/>
      </dgm:t>
    </dgm:pt>
    <dgm:pt modelId="{56F9B8B5-D432-4965-83F9-F07314BB2440}" type="pres">
      <dgm:prSet presAssocID="{65BA65A9-DC9A-4693-8617-41178F278BF9}" presName="accentRepeatNode" presStyleLbl="solidFgAcc1" presStyleIdx="1" presStyleCnt="5"/>
      <dgm:spPr bwMode="auto">
        <a:xfrm>
          <a:off x="477362" y="1056854"/>
          <a:ext cx="704870" cy="70487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8934C1A4-024C-4AE0-9C71-72A5AE2850D2}" type="pres">
      <dgm:prSet presAssocID="{011A2B27-82B0-4935-9C1E-420C132AC0B2}" presName="text_3" presStyleLbl="node1" presStyleIdx="4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7819CDE7-CCF9-4582-99E6-036402460531}" type="pres">
      <dgm:prSet presAssocID="{011A2B27-82B0-4935-9C1E-420C132AC0B2}" presName="accent_3"/>
      <dgm:spPr bwMode="auto"/>
      <dgm:t>
        <a:bodyPr/>
        <a:lstStyle/>
        <a:p/>
      </dgm:t>
    </dgm:pt>
    <dgm:pt modelId="{B2D9477A-DC00-409A-8F4B-83AE47A9BEFD}" type="pres">
      <dgm:prSet presAssocID="{011A2B27-82B0-4935-9C1E-420C132AC0B2}" presName="accentRepeatNode" presStyleLbl="solidFgAcc1" presStyleIdx="2" presStyleCnt="5"/>
      <dgm:spPr bwMode="auto">
        <a:xfrm>
          <a:off x="601379" y="1902429"/>
          <a:ext cx="704870" cy="70487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E49ABCCD-A7F0-4A12-B750-00E936149848}" type="pres">
      <dgm:prSet presAssocID="{B88161D6-8DFF-4588-8D6F-68A67D98E648}" presName="text_4" presStyleLbl="node1" presStyleIdx="5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ED1373B0-6C89-49B0-8D11-FA86FA3DCEBA}" type="pres">
      <dgm:prSet presAssocID="{B88161D6-8DFF-4588-8D6F-68A67D98E648}" presName="accent_4"/>
      <dgm:spPr bwMode="auto"/>
      <dgm:t>
        <a:bodyPr/>
        <a:lstStyle/>
        <a:p/>
      </dgm:t>
    </dgm:pt>
    <dgm:pt modelId="{5E4C0CCB-D80C-4E18-B418-6D400B22AF7D}" type="pres">
      <dgm:prSet presAssocID="{B88161D6-8DFF-4588-8D6F-68A67D98E648}" presName="accentRepeatNode" presStyleLbl="solidFgAcc1" presStyleIdx="3" presStyleCnt="5"/>
      <dgm:spPr bwMode="auto">
        <a:xfrm>
          <a:off x="477362" y="2748003"/>
          <a:ext cx="704870" cy="70487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1162ED58-FDB6-4CD5-8CF9-6E47400E5579}" type="pres">
      <dgm:prSet presAssocID="{A2747138-F1DA-4549-A5C3-667FC5B748A4}" presName="text_5" presStyleLbl="node1" presStyleIdx="6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A38B0FB2-FF67-4D3D-8398-04978DF93E3A}" type="pres">
      <dgm:prSet presAssocID="{A2747138-F1DA-4549-A5C3-667FC5B748A4}" presName="accent_5"/>
      <dgm:spPr bwMode="auto"/>
      <dgm:t>
        <a:bodyPr/>
        <a:lstStyle/>
        <a:p/>
      </dgm:t>
    </dgm:pt>
    <dgm:pt modelId="{B86C1815-AA97-45E1-AFAE-1E807BEF2497}" type="pres">
      <dgm:prSet presAssocID="{A2747138-F1DA-4549-A5C3-667FC5B748A4}" presName="accentRepeatNode" presStyleLbl="solidFgAcc1" presStyleIdx="4" presStyleCnt="5"/>
      <dgm:spPr bwMode="auto">
        <a:xfrm>
          <a:off x="73290" y="3593577"/>
          <a:ext cx="704870" cy="70487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</dgm:ptLst>
  <dgm:cxnLst>
    <dgm:cxn modelId="{8628BE92-CDD4-4A6C-9448-FD6AF8EDB572}" srcId="{A1CFD43C-B409-4735-81AE-5A606E38049B}" destId="{4DD35701-F78A-4C8B-8447-E2644CB81F0A}" srcOrd="0" destOrd="0" parTransId="{FA35AE8D-A5B0-40E9-8C29-98F9A505E4A0}" sibTransId="{65C251EB-31AF-4365-8A55-4AD3571EC60B}"/>
    <dgm:cxn modelId="{8BFAA41C-93ED-42BB-BD2B-573673438768}" srcId="{A1CFD43C-B409-4735-81AE-5A606E38049B}" destId="{65BA65A9-DC9A-4693-8617-41178F278BF9}" srcOrd="1" destOrd="0" parTransId="{75546928-F8D6-4CF5-849C-E9743D551FEB}" sibTransId="{D09140B5-954F-453B-A03E-9645B2B2E48A}"/>
    <dgm:cxn modelId="{F6A77531-833B-42EC-95EB-CA003CE8274E}" srcId="{A1CFD43C-B409-4735-81AE-5A606E38049B}" destId="{011A2B27-82B0-4935-9C1E-420C132AC0B2}" srcOrd="2" destOrd="0" parTransId="{C3F08B82-E924-4086-8083-D822B1BE85BC}" sibTransId="{CC4CDF78-56DD-44B0-BB44-3B28A72AB81B}"/>
    <dgm:cxn modelId="{13291D0D-E03D-45D6-955F-60B679ABA0A7}" srcId="{A1CFD43C-B409-4735-81AE-5A606E38049B}" destId="{B88161D6-8DFF-4588-8D6F-68A67D98E648}" srcOrd="3" destOrd="0" parTransId="{C28B3B6C-2BF1-498E-9E8B-A77DA6357707}" sibTransId="{A14302C9-86D3-497F-AE41-E5F3069117E2}"/>
    <dgm:cxn modelId="{A30E826C-2F4C-4B3F-B9D1-968C1FF2CAD7}" srcId="{A1CFD43C-B409-4735-81AE-5A606E38049B}" destId="{A2747138-F1DA-4549-A5C3-667FC5B748A4}" srcOrd="4" destOrd="0" parTransId="{E0055FC7-1335-4F02-B4CB-76BE104143FA}" sibTransId="{997549E6-CBCB-4076-B820-D06AFD36907E}"/>
    <dgm:cxn modelId="{462AB3CC-1D66-44AB-A4DD-0ADA527B6AAB}" type="presOf" srcId="{A1CFD43C-B409-4735-81AE-5A606E38049B}" destId="{C3D5C139-0BB4-47C5-B850-436976BB401D}" srcOrd="0" destOrd="0" presId="urn:microsoft.com/office/officeart/2008/layout/VerticalCurvedList"/>
    <dgm:cxn modelId="{DE61B4C1-3164-4003-977A-9E56A74F1392}" type="presParOf" srcId="{C3D5C139-0BB4-47C5-B850-436976BB401D}" destId="{586056E3-3982-4098-AFC8-19EE8F38FCF3}" srcOrd="0" destOrd="0" presId="urn:microsoft.com/office/officeart/2008/layout/VerticalCurvedList"/>
    <dgm:cxn modelId="{4373F993-AB27-4849-995F-FEBB7BAF7A32}" type="presParOf" srcId="{586056E3-3982-4098-AFC8-19EE8F38FCF3}" destId="{A4491994-4EFC-4DE2-AB31-66EC1A0A6285}" srcOrd="0" destOrd="0" presId="urn:microsoft.com/office/officeart/2008/layout/VerticalCurvedList"/>
    <dgm:cxn modelId="{051BA025-4CBE-494A-B69B-FADA55AB6118}" type="presParOf" srcId="{A4491994-4EFC-4DE2-AB31-66EC1A0A6285}" destId="{D9CDC221-BFDA-44DA-BEF3-E6E7802BE35E}" srcOrd="0" destOrd="0" presId="urn:microsoft.com/office/officeart/2008/layout/VerticalCurvedList"/>
    <dgm:cxn modelId="{4527F30E-04B5-486A-976B-E9A9F891B1A1}" type="presParOf" srcId="{A4491994-4EFC-4DE2-AB31-66EC1A0A6285}" destId="{7A9BE157-9495-4028-A3B6-20B909A27567}" srcOrd="1" destOrd="0" presId="urn:microsoft.com/office/officeart/2008/layout/VerticalCurvedList"/>
    <dgm:cxn modelId="{F5BA6C73-DBA0-4AC5-ACBA-322775C6C27C}" type="presOf" srcId="{65C251EB-31AF-4365-8A55-4AD3571EC60B}" destId="{7A9BE157-9495-4028-A3B6-20B909A27567}" srcOrd="0" destOrd="0" presId="urn:microsoft.com/office/officeart/2008/layout/VerticalCurvedList"/>
    <dgm:cxn modelId="{AE43FCB9-4B16-4D71-A7FC-CF2A81DBDCC1}" type="presParOf" srcId="{A4491994-4EFC-4DE2-AB31-66EC1A0A6285}" destId="{1F88FC5C-58DA-4437-ADAF-504CEE046E12}" srcOrd="2" destOrd="0" presId="urn:microsoft.com/office/officeart/2008/layout/VerticalCurvedList"/>
    <dgm:cxn modelId="{D55EDCFB-4FA1-4918-B68B-7A7BB94691C3}" type="presParOf" srcId="{A4491994-4EFC-4DE2-AB31-66EC1A0A6285}" destId="{682F3820-A2E4-4D8F-88B7-7A690E685B4C}" srcOrd="3" destOrd="0" presId="urn:microsoft.com/office/officeart/2008/layout/VerticalCurvedList"/>
    <dgm:cxn modelId="{645EB1FD-2D0A-4E64-95A3-D46D7F866D61}" type="presParOf" srcId="{586056E3-3982-4098-AFC8-19EE8F38FCF3}" destId="{CAC15915-12CF-4320-9C00-D43607B2E831}" srcOrd="1" destOrd="0" presId="urn:microsoft.com/office/officeart/2008/layout/VerticalCurvedList"/>
    <dgm:cxn modelId="{85CF2B5F-3963-4B6C-BE0F-C1C6F811AA5D}" type="presOf" srcId="{4DD35701-F78A-4C8B-8447-E2644CB81F0A}" destId="{CAC15915-12CF-4320-9C00-D43607B2E831}" srcOrd="0" destOrd="0" presId="urn:microsoft.com/office/officeart/2008/layout/VerticalCurvedList"/>
    <dgm:cxn modelId="{F4CA6AF4-0D2B-4109-B984-610AAE10070A}" type="presParOf" srcId="{586056E3-3982-4098-AFC8-19EE8F38FCF3}" destId="{53F66300-ED5D-48AC-B4D4-CD729A4D25DB}" srcOrd="2" destOrd="0" presId="urn:microsoft.com/office/officeart/2008/layout/VerticalCurvedList"/>
    <dgm:cxn modelId="{75E19B81-6BD7-4E9D-8AA3-5532AF62B8EB}" type="presParOf" srcId="{53F66300-ED5D-48AC-B4D4-CD729A4D25DB}" destId="{3DCEADA8-5EF3-48FA-BEC2-D84B90D79BB7}" srcOrd="0" destOrd="0" presId="urn:microsoft.com/office/officeart/2008/layout/VerticalCurvedList"/>
    <dgm:cxn modelId="{25634AEA-42B5-4700-BCA0-D69F65D17A39}" type="presParOf" srcId="{586056E3-3982-4098-AFC8-19EE8F38FCF3}" destId="{5A494FE6-4340-4428-AFF7-BCF945C90363}" srcOrd="3" destOrd="0" presId="urn:microsoft.com/office/officeart/2008/layout/VerticalCurvedList"/>
    <dgm:cxn modelId="{893CAEA7-62FA-4EDB-BFCF-D0B5BBEF1052}" type="presOf" srcId="{65BA65A9-DC9A-4693-8617-41178F278BF9}" destId="{5A494FE6-4340-4428-AFF7-BCF945C90363}" srcOrd="0" destOrd="0" presId="urn:microsoft.com/office/officeart/2008/layout/VerticalCurvedList"/>
    <dgm:cxn modelId="{077B2389-B215-4A0E-BE70-3DE3E5D2A2BC}" type="presParOf" srcId="{586056E3-3982-4098-AFC8-19EE8F38FCF3}" destId="{3FEAA788-4E34-4C6E-A7BC-C3B988024FF3}" srcOrd="4" destOrd="0" presId="urn:microsoft.com/office/officeart/2008/layout/VerticalCurvedList"/>
    <dgm:cxn modelId="{43877888-A4BC-4FD6-91C2-73697A93C808}" type="presParOf" srcId="{3FEAA788-4E34-4C6E-A7BC-C3B988024FF3}" destId="{56F9B8B5-D432-4965-83F9-F07314BB2440}" srcOrd="0" destOrd="0" presId="urn:microsoft.com/office/officeart/2008/layout/VerticalCurvedList"/>
    <dgm:cxn modelId="{52B6324E-D6D3-4BA1-9B66-DD825F1A298E}" type="presParOf" srcId="{586056E3-3982-4098-AFC8-19EE8F38FCF3}" destId="{8934C1A4-024C-4AE0-9C71-72A5AE2850D2}" srcOrd="5" destOrd="0" presId="urn:microsoft.com/office/officeart/2008/layout/VerticalCurvedList"/>
    <dgm:cxn modelId="{BC3A5275-50A8-441E-B1A5-C8AFAB975820}" type="presOf" srcId="{011A2B27-82B0-4935-9C1E-420C132AC0B2}" destId="{8934C1A4-024C-4AE0-9C71-72A5AE2850D2}" srcOrd="0" destOrd="0" presId="urn:microsoft.com/office/officeart/2008/layout/VerticalCurvedList"/>
    <dgm:cxn modelId="{DD97F0D9-C79D-4A6F-847D-75F57AF4D635}" type="presParOf" srcId="{586056E3-3982-4098-AFC8-19EE8F38FCF3}" destId="{7819CDE7-CCF9-4582-99E6-036402460531}" srcOrd="6" destOrd="0" presId="urn:microsoft.com/office/officeart/2008/layout/VerticalCurvedList"/>
    <dgm:cxn modelId="{B221E026-AECC-401F-9FBA-40BAB594D41D}" type="presParOf" srcId="{7819CDE7-CCF9-4582-99E6-036402460531}" destId="{B2D9477A-DC00-409A-8F4B-83AE47A9BEFD}" srcOrd="0" destOrd="0" presId="urn:microsoft.com/office/officeart/2008/layout/VerticalCurvedList"/>
    <dgm:cxn modelId="{E4473CA9-9B1E-4D75-845E-7228BC8BA8FF}" type="presParOf" srcId="{586056E3-3982-4098-AFC8-19EE8F38FCF3}" destId="{E49ABCCD-A7F0-4A12-B750-00E936149848}" srcOrd="7" destOrd="0" presId="urn:microsoft.com/office/officeart/2008/layout/VerticalCurvedList"/>
    <dgm:cxn modelId="{082C6AE6-9D7E-47EA-9EA5-55276B95BD45}" type="presOf" srcId="{B88161D6-8DFF-4588-8D6F-68A67D98E648}" destId="{E49ABCCD-A7F0-4A12-B750-00E936149848}" srcOrd="0" destOrd="0" presId="urn:microsoft.com/office/officeart/2008/layout/VerticalCurvedList"/>
    <dgm:cxn modelId="{8CC8E3A1-E44A-4045-B0CA-AD79470A079C}" type="presParOf" srcId="{586056E3-3982-4098-AFC8-19EE8F38FCF3}" destId="{ED1373B0-6C89-49B0-8D11-FA86FA3DCEBA}" srcOrd="8" destOrd="0" presId="urn:microsoft.com/office/officeart/2008/layout/VerticalCurvedList"/>
    <dgm:cxn modelId="{561A756D-B473-4B66-9F49-4D2F1E7AB004}" type="presParOf" srcId="{ED1373B0-6C89-49B0-8D11-FA86FA3DCEBA}" destId="{5E4C0CCB-D80C-4E18-B418-6D400B22AF7D}" srcOrd="0" destOrd="0" presId="urn:microsoft.com/office/officeart/2008/layout/VerticalCurvedList"/>
    <dgm:cxn modelId="{C668310F-D4A0-4EF5-962C-E002D50AFA06}" type="presParOf" srcId="{586056E3-3982-4098-AFC8-19EE8F38FCF3}" destId="{1162ED58-FDB6-4CD5-8CF9-6E47400E5579}" srcOrd="9" destOrd="0" presId="urn:microsoft.com/office/officeart/2008/layout/VerticalCurvedList"/>
    <dgm:cxn modelId="{B11F421B-58DF-4CB5-9327-EA55ACA40745}" type="presOf" srcId="{A2747138-F1DA-4549-A5C3-667FC5B748A4}" destId="{1162ED58-FDB6-4CD5-8CF9-6E47400E5579}" srcOrd="0" destOrd="0" presId="urn:microsoft.com/office/officeart/2008/layout/VerticalCurvedList"/>
    <dgm:cxn modelId="{0F3A714C-7689-4CA0-829A-EEF539D19931}" type="presParOf" srcId="{586056E3-3982-4098-AFC8-19EE8F38FCF3}" destId="{A38B0FB2-FF67-4D3D-8398-04978DF93E3A}" srcOrd="10" destOrd="0" presId="urn:microsoft.com/office/officeart/2008/layout/VerticalCurvedList"/>
    <dgm:cxn modelId="{37E6B04C-3652-448D-B2A3-EE94B7C11798}" type="presParOf" srcId="{A38B0FB2-FF67-4D3D-8398-04978DF93E3A}" destId="{B86C1815-AA97-45E1-AFAE-1E807BEF24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67584506" name=""/>
      <dsp:cNvGrpSpPr/>
    </dsp:nvGrpSpPr>
    <dsp:grpSpPr/>
    <dsp:sp modelId="{16E06052-A96F-4BA8-8B0F-8D65A807529D}">
      <dsp:nvSpPr>
        <dsp:cNvPr id="967584507" name=""/>
        <dsp:cNvSpPr/>
      </dsp:nvSpPr>
      <dsp:spPr bwMode="auto">
        <a:xfrm>
          <a:off x="-4098979" y="-556470"/>
          <a:ext cx="4884368" cy="4884368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rgbClr val="4A66AC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B5F8A72-A909-42EB-90DD-BFE95AB227BA}">
      <dsp:nvSpPr>
        <dsp:cNvPr id="967584508" name=""/>
        <dsp:cNvSpPr/>
      </dsp:nvSpPr>
      <dsp:spPr bwMode="auto">
        <a:xfrm>
          <a:off x="344079" y="226562"/>
          <a:ext cx="2957520" cy="453415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Всего 4 561</a:t>
          </a:r>
        </a:p>
      </dsp:txBody>
      <dsp:txXfrm>
        <a:off x="344079" y="226562"/>
        <a:ext cx="2957520" cy="453415"/>
      </dsp:txXfrm>
    </dsp:sp>
    <dsp:sp modelId="{1D8245FA-CC8D-4E6B-AE02-313F50B36D8C}">
      <dsp:nvSpPr>
        <dsp:cNvPr id="967584509" name=""/>
        <dsp:cNvSpPr/>
      </dsp:nvSpPr>
      <dsp:spPr bwMode="auto">
        <a:xfrm>
          <a:off x="60694" y="169885"/>
          <a:ext cx="566769" cy="5667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AF59C1C-546D-4571-A649-EBD73E7A42AD}">
      <dsp:nvSpPr>
        <dsp:cNvPr id="967584510" name=""/>
        <dsp:cNvSpPr/>
      </dsp:nvSpPr>
      <dsp:spPr bwMode="auto">
        <a:xfrm>
          <a:off x="668984" y="906469"/>
          <a:ext cx="2632616" cy="453415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СРЦБС </a:t>
          </a:r>
          <a:r>
            <a:rPr lang="ru-RU" sz="1800" b="1" kern="1200">
              <a:solidFill>
                <a:schemeClr val="bg1"/>
              </a:solidFill>
              <a:latin typeface="Calibri"/>
              <a:ea typeface="+mn-ea"/>
              <a:cs typeface="Arial"/>
            </a:rPr>
            <a:t>3 615</a:t>
          </a:r>
        </a:p>
      </dsp:txBody>
      <dsp:txXfrm>
        <a:off x="668984" y="906469"/>
        <a:ext cx="2632616" cy="453415"/>
      </dsp:txXfrm>
    </dsp:sp>
    <dsp:sp modelId="{7D18D2ED-D504-44B9-8F52-2A32FAA87433}">
      <dsp:nvSpPr>
        <dsp:cNvPr id="967584511" name=""/>
        <dsp:cNvSpPr/>
      </dsp:nvSpPr>
      <dsp:spPr bwMode="auto">
        <a:xfrm>
          <a:off x="385599" y="849792"/>
          <a:ext cx="566769" cy="5667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5367688-D15F-4D03-B7CC-F23B6C3BEE33}">
      <dsp:nvSpPr>
        <dsp:cNvPr id="967584512" name=""/>
        <dsp:cNvSpPr/>
      </dsp:nvSpPr>
      <dsp:spPr bwMode="auto">
        <a:xfrm>
          <a:off x="768703" y="1586375"/>
          <a:ext cx="2532896" cy="453415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 err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Лянтор 819</a:t>
          </a:r>
        </a:p>
      </dsp:txBody>
      <dsp:txXfrm>
        <a:off x="768703" y="1586375"/>
        <a:ext cx="2532896" cy="453415"/>
      </dsp:txXfrm>
    </dsp:sp>
    <dsp:sp modelId="{0FFDF073-6BDB-4B45-B431-2C55984574E7}">
      <dsp:nvSpPr>
        <dsp:cNvPr id="967584513" name=""/>
        <dsp:cNvSpPr/>
      </dsp:nvSpPr>
      <dsp:spPr bwMode="auto">
        <a:xfrm>
          <a:off x="485319" y="1529698"/>
          <a:ext cx="566769" cy="5667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D426450-19D5-413C-A46D-9946FE14AD59}">
      <dsp:nvSpPr>
        <dsp:cNvPr id="967584514" name=""/>
        <dsp:cNvSpPr/>
      </dsp:nvSpPr>
      <dsp:spPr bwMode="auto">
        <a:xfrm>
          <a:off x="668984" y="2266281"/>
          <a:ext cx="2632616" cy="453415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Федоровский </a:t>
          </a:r>
          <a:r>
            <a:rPr lang="ru-RU" sz="1800" b="1" kern="1200">
              <a:solidFill>
                <a:schemeClr val="bg1"/>
              </a:solidFill>
              <a:latin typeface="Calibri"/>
              <a:ea typeface="+mn-ea"/>
              <a:cs typeface="Arial"/>
            </a:rPr>
            <a:t>0</a:t>
          </a:r>
        </a:p>
      </dsp:txBody>
      <dsp:txXfrm>
        <a:off x="668984" y="2266281"/>
        <a:ext cx="2632616" cy="453415"/>
      </dsp:txXfrm>
    </dsp:sp>
    <dsp:sp modelId="{512E0CAE-3F41-43C1-B1B4-6D84EEC9B8D5}">
      <dsp:nvSpPr>
        <dsp:cNvPr id="967584515" name=""/>
        <dsp:cNvSpPr/>
      </dsp:nvSpPr>
      <dsp:spPr bwMode="auto">
        <a:xfrm>
          <a:off x="385599" y="2209604"/>
          <a:ext cx="566769" cy="5667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E3E26BE-518D-437D-BEFA-AB030A0B51B8}">
      <dsp:nvSpPr>
        <dsp:cNvPr id="967584516" name=""/>
        <dsp:cNvSpPr/>
      </dsp:nvSpPr>
      <dsp:spPr bwMode="auto">
        <a:xfrm>
          <a:off x="344079" y="2946188"/>
          <a:ext cx="2957520" cy="453415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Нижнесортымский 127</a:t>
          </a:r>
        </a:p>
      </dsp:txBody>
      <dsp:txXfrm>
        <a:off x="344079" y="2946188"/>
        <a:ext cx="2957520" cy="453415"/>
      </dsp:txXfrm>
    </dsp:sp>
    <dsp:sp modelId="{E36B3D4F-3142-4F0C-9EA5-9370EC1AF07E}">
      <dsp:nvSpPr>
        <dsp:cNvPr id="967584517" name=""/>
        <dsp:cNvSpPr/>
      </dsp:nvSpPr>
      <dsp:spPr bwMode="auto">
        <a:xfrm>
          <a:off x="60694" y="2889511"/>
          <a:ext cx="566769" cy="5667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67584518" name=""/>
      <dsp:cNvGrpSpPr/>
    </dsp:nvGrpSpPr>
    <dsp:grpSpPr/>
    <dsp:sp modelId="{7A9BE157-9495-4028-A3B6-20B909A27567}">
      <dsp:nvSpPr>
        <dsp:cNvPr id="967584519" name=""/>
        <dsp:cNvSpPr/>
      </dsp:nvSpPr>
      <dsp:spPr bwMode="auto">
        <a:xfrm>
          <a:off x="-3823069" y="-587155"/>
          <a:ext cx="4556607" cy="4556607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rgbClr val="4A66AC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AC15915-12CF-4320-9C00-D43607B2E831}">
      <dsp:nvSpPr>
        <dsp:cNvPr id="967584520" name=""/>
        <dsp:cNvSpPr/>
      </dsp:nvSpPr>
      <dsp:spPr bwMode="auto">
        <a:xfrm>
          <a:off x="321544" y="211325"/>
          <a:ext cx="2980661" cy="42292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Всего 5 993</a:t>
          </a:r>
        </a:p>
      </dsp:txBody>
      <dsp:txXfrm>
        <a:off x="321544" y="211325"/>
        <a:ext cx="2980661" cy="422922"/>
      </dsp:txXfrm>
    </dsp:sp>
    <dsp:sp modelId="{3DCEADA8-5EF3-48FA-BEC2-D84B90D79BB7}">
      <dsp:nvSpPr>
        <dsp:cNvPr id="967584521" name=""/>
        <dsp:cNvSpPr/>
      </dsp:nvSpPr>
      <dsp:spPr bwMode="auto">
        <a:xfrm>
          <a:off x="57218" y="158460"/>
          <a:ext cx="528653" cy="5286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A494FE6-4340-4428-AFF7-BCF945C90363}">
      <dsp:nvSpPr>
        <dsp:cNvPr id="967584522" name=""/>
        <dsp:cNvSpPr/>
      </dsp:nvSpPr>
      <dsp:spPr bwMode="auto">
        <a:xfrm>
          <a:off x="624598" y="845506"/>
          <a:ext cx="2677607" cy="42292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СРЦБС </a:t>
          </a:r>
          <a:r>
            <a:rPr lang="ru-RU" sz="1800" b="1" kern="1200">
              <a:solidFill>
                <a:schemeClr val="bg1"/>
              </a:solidFill>
              <a:latin typeface="Calibri"/>
              <a:ea typeface="+mn-ea"/>
              <a:cs typeface="Arial"/>
            </a:rPr>
            <a:t>5 013</a:t>
          </a:r>
        </a:p>
      </dsp:txBody>
      <dsp:txXfrm>
        <a:off x="624598" y="845506"/>
        <a:ext cx="2677607" cy="422922"/>
      </dsp:txXfrm>
    </dsp:sp>
    <dsp:sp modelId="{56F9B8B5-D432-4965-83F9-F07314BB2440}">
      <dsp:nvSpPr>
        <dsp:cNvPr id="967584523" name=""/>
        <dsp:cNvSpPr/>
      </dsp:nvSpPr>
      <dsp:spPr bwMode="auto">
        <a:xfrm>
          <a:off x="360272" y="792641"/>
          <a:ext cx="528653" cy="5286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934C1A4-024C-4AE0-9C71-72A5AE2850D2}">
      <dsp:nvSpPr>
        <dsp:cNvPr id="967584524" name=""/>
        <dsp:cNvSpPr/>
      </dsp:nvSpPr>
      <dsp:spPr bwMode="auto">
        <a:xfrm>
          <a:off x="717611" y="1479687"/>
          <a:ext cx="2584594" cy="42292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 err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Лянтор 537</a:t>
          </a:r>
        </a:p>
      </dsp:txBody>
      <dsp:txXfrm>
        <a:off x="717611" y="1479687"/>
        <a:ext cx="2584594" cy="422922"/>
      </dsp:txXfrm>
    </dsp:sp>
    <dsp:sp modelId="{B2D9477A-DC00-409A-8F4B-83AE47A9BEFD}">
      <dsp:nvSpPr>
        <dsp:cNvPr id="967584525" name=""/>
        <dsp:cNvSpPr/>
      </dsp:nvSpPr>
      <dsp:spPr bwMode="auto">
        <a:xfrm>
          <a:off x="453285" y="1426821"/>
          <a:ext cx="528653" cy="5286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49ABCCD-A7F0-4A12-B750-00E936149848}">
      <dsp:nvSpPr>
        <dsp:cNvPr id="967584526" name=""/>
        <dsp:cNvSpPr/>
      </dsp:nvSpPr>
      <dsp:spPr bwMode="auto">
        <a:xfrm>
          <a:off x="624598" y="2113867"/>
          <a:ext cx="2677607" cy="42292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Федоровский </a:t>
          </a:r>
          <a:r>
            <a:rPr lang="ru-RU" sz="1800" b="1" kern="1200">
              <a:solidFill>
                <a:schemeClr val="bg1"/>
              </a:solidFill>
              <a:latin typeface="Calibri"/>
              <a:ea typeface="+mn-ea"/>
              <a:cs typeface="Arial"/>
            </a:rPr>
            <a:t>239</a:t>
          </a:r>
        </a:p>
      </dsp:txBody>
      <dsp:txXfrm>
        <a:off x="624598" y="2113867"/>
        <a:ext cx="2677607" cy="422922"/>
      </dsp:txXfrm>
    </dsp:sp>
    <dsp:sp modelId="{5E4C0CCB-D80C-4E18-B418-6D400B22AF7D}">
      <dsp:nvSpPr>
        <dsp:cNvPr id="967584527" name=""/>
        <dsp:cNvSpPr/>
      </dsp:nvSpPr>
      <dsp:spPr bwMode="auto">
        <a:xfrm>
          <a:off x="360272" y="2061002"/>
          <a:ext cx="528653" cy="5286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162ED58-FDB6-4CD5-8CF9-6E47400E5579}">
      <dsp:nvSpPr>
        <dsp:cNvPr id="967584528" name=""/>
        <dsp:cNvSpPr/>
      </dsp:nvSpPr>
      <dsp:spPr bwMode="auto">
        <a:xfrm>
          <a:off x="321544" y="2748048"/>
          <a:ext cx="2980661" cy="42292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Нижнесортымский 204</a:t>
          </a:r>
        </a:p>
      </dsp:txBody>
      <dsp:txXfrm>
        <a:off x="321544" y="2748048"/>
        <a:ext cx="2980661" cy="422922"/>
      </dsp:txXfrm>
    </dsp:sp>
    <dsp:sp modelId="{B86C1815-AA97-45E1-AFAE-1E807BEF2497}">
      <dsp:nvSpPr>
        <dsp:cNvPr id="967584529" name=""/>
        <dsp:cNvSpPr/>
      </dsp:nvSpPr>
      <dsp:spPr bwMode="auto">
        <a:xfrm>
          <a:off x="57218" y="2695183"/>
          <a:ext cx="528653" cy="5286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1349063" cy="658233"/>
          </a:xfrm>
          <a:prstGeom prst="rect">
            <a:avLst/>
          </a:prstGeom>
        </p:spPr>
        <p:txBody>
          <a:bodyPr vert="horz" lIns="70470" tIns="35235" rIns="70470" bIns="35235" rtlCol="0"/>
          <a:lstStyle>
            <a:lvl1pPr algn="l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1763441" y="1"/>
            <a:ext cx="1349063" cy="658233"/>
          </a:xfrm>
          <a:prstGeom prst="rect">
            <a:avLst/>
          </a:prstGeom>
        </p:spPr>
        <p:txBody>
          <a:bodyPr vert="horz" lIns="70470" tIns="35235" rIns="70470" bIns="35235" rtlCol="0"/>
          <a:lstStyle>
            <a:lvl1pPr algn="r">
              <a:defRPr sz="1000"/>
            </a:lvl1pPr>
          </a:lstStyle>
          <a:p>
            <a:pPr>
              <a:defRPr/>
            </a:pPr>
            <a:fld id="{2D60B5CF-FC04-4867-A367-6F7E54F36BAF}" type="datetimeFigureOut">
              <a:rPr lang="ru-RU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1395413" y="1641475"/>
            <a:ext cx="5903913" cy="4427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311322" y="6313565"/>
            <a:ext cx="2490578" cy="5165643"/>
          </a:xfrm>
          <a:prstGeom prst="rect">
            <a:avLst/>
          </a:prstGeom>
        </p:spPr>
        <p:txBody>
          <a:bodyPr vert="horz" lIns="70470" tIns="35235" rIns="70470" bIns="35235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12460866"/>
            <a:ext cx="1349063" cy="658231"/>
          </a:xfrm>
          <a:prstGeom prst="rect">
            <a:avLst/>
          </a:prstGeom>
        </p:spPr>
        <p:txBody>
          <a:bodyPr vert="horz" lIns="70470" tIns="35235" rIns="70470" bIns="35235" rtlCol="0" anchor="b"/>
          <a:lstStyle>
            <a:lvl1pPr algn="l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1763441" y="12460866"/>
            <a:ext cx="1349063" cy="658231"/>
          </a:xfrm>
          <a:prstGeom prst="rect">
            <a:avLst/>
          </a:prstGeom>
        </p:spPr>
        <p:txBody>
          <a:bodyPr vert="horz" lIns="70470" tIns="35235" rIns="70470" bIns="35235" rtlCol="0" anchor="b"/>
          <a:lstStyle>
            <a:lvl1pPr algn="r">
              <a:defRPr sz="1000"/>
            </a:lvl1pPr>
          </a:lstStyle>
          <a:p>
            <a:pPr>
              <a:defRPr/>
            </a:pPr>
            <a:fld id="{510BC690-C4A2-4088-ABB2-4E3B2F84019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0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74870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480759436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707">
              <a:defRPr/>
            </a:pPr>
            <a:endParaRPr/>
          </a:p>
          <a:p>
            <a:pPr defTabSz="704707">
              <a:defRPr/>
            </a:pPr>
            <a:endParaRPr lang="ru-RU"/>
          </a:p>
        </p:txBody>
      </p:sp>
      <p:sp>
        <p:nvSpPr>
          <p:cNvPr id="390914289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240849-B5D4-9AF2-8938-99AB24ECC2E2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7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u="sng"/>
          </a:p>
          <a:p>
            <a:pPr defTabSz="704707">
              <a:defRPr/>
            </a:pPr>
            <a:endParaRPr lang="ru-RU" sz="1000">
              <a:latin typeface="Times New Roman" panose="02020603050405020304" charset="0"/>
              <a:ea typeface="Calibri"/>
              <a:cs typeface="Times New Roman"/>
            </a:endParaRPr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76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707">
              <a:defRPr/>
            </a:pPr>
            <a:endParaRPr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58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sz="1000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1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59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72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66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57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22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707">
              <a:defRPr/>
            </a:pPr>
            <a:endParaRPr lang="ru-RU" sz="1000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97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defRPr/>
            </a:pPr>
            <a:r>
              <a:rPr lang="ru-RU"/>
              <a:t>Сумма привлечённых библиотеками Сургутского района средств значительно сократилась в сравнении с 2023 г. (-5 080,0 тыс. руб.)</a:t>
            </a:r>
          </a:p>
          <a:p>
            <a:pPr algn="just">
              <a:defRPr/>
            </a:pPr>
            <a:endParaRPr lang="ru-RU"/>
          </a:p>
          <a:p>
            <a:pPr algn="just">
              <a:defRPr/>
            </a:pPr>
            <a:r>
              <a:rPr lang="ru-RU"/>
              <a:t>СРЦБС: проект «Школа мастеров» – 1335,8 тыс. руб., 534,</a:t>
            </a:r>
            <a:r>
              <a:rPr lang="ru-RU" baseline="0"/>
              <a:t> 36 тыс. руб. – фед/окр. («Господдержка отрасли культуры, за счёт резервного Правительства РФ в рамках основного мероприятия «Комплектование книжных фондов муниципальных общедоступных библиотек в рамках субсидии на поддержку отрасли культуры»; Окружные средства «Господдержка отрасли культуры (комлектование книж. фондов муниципальных общедоступных библиотек и государственных центральных библиотек субъектов РФ); 425,1 – Пушка+платные услуги</a:t>
            </a:r>
          </a:p>
          <a:p>
            <a:pPr algn="just">
              <a:defRPr/>
            </a:pPr>
            <a:r>
              <a:rPr lang="ru-RU" baseline="0"/>
              <a:t>Лянтор: Окружная программа «Культурное пространство» - 758,2 тыс.руб.,  депутатские – 300,0 тыс. руб., Пушка +платные услуги- 289,8 ты . руб.</a:t>
            </a: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3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147109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5950333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707">
              <a:defRPr/>
            </a:pPr>
            <a:endParaRPr/>
          </a:p>
          <a:p>
            <a:pPr defTabSz="704707">
              <a:defRPr/>
            </a:pPr>
            <a:endParaRPr lang="ru-RU"/>
          </a:p>
        </p:txBody>
      </p:sp>
      <p:sp>
        <p:nvSpPr>
          <p:cNvPr id="2022210409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8919768-AA96-E2FE-DEE8-CAED672B532E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78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 defTabSz="802719">
              <a:defRPr/>
            </a:pP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42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707">
              <a:defRPr/>
            </a:pPr>
            <a:endParaRPr lang="ru-RU" u="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36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58EC616-C518-4358-9496-6C33B2F5FA5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02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707"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29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707"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51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43ECC-37E8-1F59-10A0-E079580A47F5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1025807108" name="Образ слайда 1">
            <a:extLst>
              <a:ext uri="{FF2B5EF4-FFF2-40B4-BE49-F238E27FC236}">
                <a16:creationId xmlns:a16="http://schemas.microsoft.com/office/drawing/2014/main" id="{EA6A0660-592A-85AE-1974-1C9686BD6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997982355" name="Заметки 2">
            <a:extLst>
              <a:ext uri="{FF2B5EF4-FFF2-40B4-BE49-F238E27FC236}">
                <a16:creationId xmlns:a16="http://schemas.microsoft.com/office/drawing/2014/main" id="{A17AAF13-ED9D-CBA4-A270-76B86822AE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706">
              <a:defRPr/>
            </a:pPr>
            <a:endParaRPr/>
          </a:p>
          <a:p>
            <a:pPr defTabSz="704706">
              <a:defRPr/>
            </a:pPr>
            <a:endParaRPr lang="ru-RU"/>
          </a:p>
          <a:p>
            <a:pPr algn="l"/>
            <a:endParaRPr lang="ru-RU" b="0" i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458473445" name="Номер слайда 3">
            <a:extLst>
              <a:ext uri="{FF2B5EF4-FFF2-40B4-BE49-F238E27FC236}">
                <a16:creationId xmlns:a16="http://schemas.microsoft.com/office/drawing/2014/main" id="{17B2557C-8E91-F58D-FE54-0FFFCFDC6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07A14D-EDF4-F4B7-03A5-08BC05239631}" type="slidenum">
              <a:rPr lang="ru-RU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13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82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sz="80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05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D1130-9677-552E-EF42-B8DA446196E0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E974A77-0817-0FBA-F808-E2F1A6C84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A0C55ED-5588-5424-E745-84EE70918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CFFC53-E25D-C4E6-B284-A599AEDB0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6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8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513631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1848600162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707">
              <a:defRPr/>
            </a:pPr>
            <a:endParaRPr/>
          </a:p>
        </p:txBody>
      </p:sp>
      <p:sp>
        <p:nvSpPr>
          <p:cNvPr id="1065584836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B8DFE6D-36E6-01E4-B451-E425F7BFFC9D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4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01D87-5C83-B58D-1526-58A6D35D0C78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DFA19E6-0CA1-B8CF-44EB-F3518C316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F2B4F8F-517B-6A30-7F21-CC4BCA74B9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22560D-177C-15FF-3881-709E97438A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83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60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>
              <a:solidFill>
                <a:srgbClr val="E1E3E6"/>
              </a:solidFill>
              <a:effectLst/>
              <a:latin typeface="-apple-system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990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2C9ED-DAE4-FCC9-7787-A3F409A56550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507A711-3389-E560-F9B5-5A339FBC3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BB61CB7-66AC-215D-E6CC-E8DB9DC49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>
              <a:solidFill>
                <a:srgbClr val="E1E3E6"/>
              </a:solidFill>
              <a:effectLst/>
              <a:latin typeface="-apple-system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04A846-4B6D-5968-ABD2-5B0A9019D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25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35066-BF1B-82F8-F098-C11C467505E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0C6615-7D59-3BA4-58CA-928CEC733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E62EBD3-28AA-807E-C3E6-9B8A3221F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>
              <a:solidFill>
                <a:srgbClr val="E1E3E6"/>
              </a:solidFill>
              <a:effectLst/>
              <a:latin typeface="-apple-system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60AF05-E24B-7505-A49E-2CBDD63C6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31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5875F-B4C1-E656-685D-FFC35DAF67F2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44691E2-9F16-4C9D-9435-CFCDDA5D9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F128B8A-A20C-95C9-4FDC-9DDC3DB3D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>
              <a:solidFill>
                <a:srgbClr val="E1E3E6"/>
              </a:solidFill>
              <a:effectLst/>
              <a:latin typeface="-apple-system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344EC4-46FF-7408-E54A-FF171FD82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012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20C7-167E-F1D4-0481-3F196C4429D1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05B96B8-40AB-294C-A8E3-990FB84EA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CF6ABDC-9FA5-ED2E-2B2A-2BA2C802B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EA4B71-B728-663D-A90E-14641A8FD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767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8E47A-B97C-632F-016F-7783AA69E5C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FC88D4-F219-A7BF-689C-D37C24B21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F27C2D4-78F9-19FE-D836-81D467834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25B214-C8B8-A3FB-706B-17F395BF0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909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7C1B8-064B-76C8-FBE5-7C63BFA759B0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3977E79-D40E-B50B-E970-3C91515D9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F4100B4-68D7-FE27-BF04-8D532EF76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FBC74A-394B-8DA9-26F1-7339CE7FD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65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68BDD-EB74-B5E9-E91B-51400724B98A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6BC63F9-38C3-4809-EE77-D79A58D9A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CD5E740-BFAA-476E-E6ED-E61CBEEBD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CC1376-EAD2-679C-3008-A49AB37CB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2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19262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079660679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707">
              <a:defRPr/>
            </a:pPr>
            <a:endParaRPr/>
          </a:p>
          <a:p>
            <a:pPr defTabSz="704707">
              <a:defRPr/>
            </a:pPr>
            <a:endParaRPr lang="ru-RU"/>
          </a:p>
          <a:p>
            <a:pPr defTabSz="704707">
              <a:defRPr/>
            </a:pPr>
            <a:r>
              <a:rPr lang="ru-RU" u="sng"/>
              <a:t> </a:t>
            </a:r>
            <a:endParaRPr/>
          </a:p>
        </p:txBody>
      </p:sp>
      <p:sp>
        <p:nvSpPr>
          <p:cNvPr id="1478861018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78975E-43D7-B90B-D372-64FE24ACACAA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48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27CBE-D25B-0770-DB87-02C9960070E2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0DCF44-5D36-146C-CEDA-61799F414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8265B55-4FF5-DB03-1939-65676ADB2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753454-4FFB-C5BB-DA4E-7D9539237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657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6EF24-354C-CC54-EE8E-7A5F920282BC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860D332-308D-C446-C926-776B4B40A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F211CA9-D689-BD07-E9D3-84FD05B58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F2F606-333B-EAEA-1F8A-90B22C19B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046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71EE5-9251-971E-EE30-6E2FFD355CB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1FB4190-A5F1-57CD-BA2D-0047E3220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D0E0FFA-E456-DE48-08A1-0A2085D9A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982CBA-FA2A-6CCD-51DC-C213610CB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008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0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009775" y="1062038"/>
            <a:ext cx="7077075" cy="53086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704598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F3FD05-33B0-4162-8A52-559AA14C9EA3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6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660525" y="1781175"/>
            <a:ext cx="6408738" cy="4806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</a:t>
            </a:r>
            <a:endParaRPr lang="ru-RU" u="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9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009775" y="1062038"/>
            <a:ext cx="7077075" cy="53086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92500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F3FD05-33B0-4162-8A52-559AA14C9EA3}" type="slidenum">
              <a:rPr lang="ru-RU">
                <a:solidFill>
                  <a:prstClr val="black"/>
                </a:solidFill>
              </a:r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5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u="none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74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95413" y="1641475"/>
            <a:ext cx="5903913" cy="4427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32132" indent="-132132" defTabSz="704707">
              <a:buFont typeface="Arial"/>
              <a:buChar char="•"/>
              <a:defRPr/>
            </a:pPr>
            <a:endParaRPr lang="ru-RU" u="none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9207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B4532-E764-4363-A683-EC26F128F4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7D257E-A04E-4B4E-BC22-815E441E6F26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49575-690C-45EC-B4C0-79F54662A85A}" type="datetimeFigureOut">
              <a:rPr lang="ru-RU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80853C-0519-4C13-8622-FF6E47FDB62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49575-690C-45EC-B4C0-79F54662A85A}" type="datetimeFigureOut">
              <a:rPr lang="ru-RU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80853C-0519-4C13-8622-FF6E47FDB62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1194656" y="3684898"/>
            <a:ext cx="675469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98929"/>
            <a:ext cx="7886700" cy="565435"/>
          </a:xfrm>
          <a:prstGeom prst="rect">
            <a:avLst/>
          </a:prstGeom>
        </p:spPr>
        <p:txBody>
          <a:bodyPr rtlCol="0"/>
          <a:lstStyle>
            <a:lvl1pPr algn="ctr">
              <a:defRPr lang="ru-RU" sz="2400" cap="all" spc="15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1562" y="3520775"/>
            <a:ext cx="246185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35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60235" y="3520775"/>
            <a:ext cx="246185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8" y="3520775"/>
            <a:ext cx="246185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7581" y="3520775"/>
            <a:ext cx="246185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26253" y="3520775"/>
            <a:ext cx="246185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35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1194655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4572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7949345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879" y="1627860"/>
            <a:ext cx="1688673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35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879" y="2135347"/>
            <a:ext cx="1688673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ct val="0"/>
              </a:spcBef>
              <a:buNone/>
              <a:defRPr lang="ru-RU" sz="1050" spc="38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27662" y="1637385"/>
            <a:ext cx="1688673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35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27662" y="2144872"/>
            <a:ext cx="1688673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ct val="0"/>
              </a:spcBef>
              <a:buNone/>
              <a:defRPr lang="ru-RU" sz="1050" spc="38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1" name="Текст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05005" y="1637385"/>
            <a:ext cx="1688673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35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2" name="Текст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5005" y="2144872"/>
            <a:ext cx="1688673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ct val="0"/>
              </a:spcBef>
              <a:buNone/>
              <a:defRPr lang="ru-RU" sz="1050" spc="38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3" name="Текст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37552" y="4400252"/>
            <a:ext cx="168867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35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4" name="Текст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37552" y="4917264"/>
            <a:ext cx="168867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ct val="0"/>
              </a:spcBef>
              <a:buNone/>
              <a:defRPr lang="ru-RU" sz="1050" spc="38" baseline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5" name="Текст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16338" y="4400252"/>
            <a:ext cx="168867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35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6338" y="4917264"/>
            <a:ext cx="168867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ct val="0"/>
              </a:spcBef>
              <a:buNone/>
              <a:defRPr lang="ru-RU" sz="1050" spc="38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2883536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6260674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9466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9307E2-0115-4DD8-9860-6495E4369D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D9119-E75F-4E87-904C-FFC751C6796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9307E2-0115-4DD8-9860-6495E4369D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D9119-E75F-4E87-904C-FFC751C6796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Layout" Target="../slideLayouts/slideLayout3.xml" /><Relationship Id="rId3" Type="http://schemas.openxmlformats.org/officeDocument/2006/relationships/slideLayout" Target="../slideLayouts/slideLayout4.xml" /><Relationship Id="rId4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B4532-E764-4363-A683-EC26F128F4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7D257E-A04E-4B4E-BC22-815E441E6F26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l" defTabSz="685800">
        <a:lnSpc>
          <a:spcPct val="90000"/>
        </a:lnSpc>
        <a:spcBef>
          <a:spcPct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349575-690C-45EC-B4C0-79F54662A85A}" type="datetimeFigureOut">
              <a:rPr lang="ru-RU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80853C-0519-4C13-8622-FF6E47FDB62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98" r:id="rId3"/>
  </p:sldLayoutIdLst>
  <p:transition/>
  <p:timing/>
  <p:txStyles>
    <p:titleStyle>
      <a:lvl1pPr algn="l" defTabSz="685800">
        <a:lnSpc>
          <a:spcPct val="90000"/>
        </a:lnSpc>
        <a:spcBef>
          <a:spcPct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9307E2-0115-4DD8-9860-6495E4369D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5D9119-E75F-4E87-904C-FFC751C6796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iming/>
  <p:txStyles>
    <p:titleStyle>
      <a:lvl1pPr algn="l" defTabSz="514350">
        <a:lnSpc>
          <a:spcPct val="90000"/>
        </a:lnSpc>
        <a:spcBef>
          <a:spcPct val="0"/>
        </a:spcBef>
        <a:buNone/>
        <a:defRPr sz="247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>
        <a:lnSpc>
          <a:spcPct val="90000"/>
        </a:lnSpc>
        <a:spcBef>
          <a:spcPts val="563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125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9307E2-0115-4DD8-9860-6495E4369D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5D9119-E75F-4E87-904C-FFC751C6796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timing/>
  <p:txStyles>
    <p:titleStyle>
      <a:lvl1pPr algn="l" defTabSz="514350">
        <a:lnSpc>
          <a:spcPct val="90000"/>
        </a:lnSpc>
        <a:spcBef>
          <a:spcPct val="0"/>
        </a:spcBef>
        <a:buNone/>
        <a:defRPr sz="247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>
        <a:lnSpc>
          <a:spcPct val="90000"/>
        </a:lnSpc>
        <a:spcBef>
          <a:spcPts val="563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125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jpeg" /><Relationship Id="rId4" Type="http://schemas.openxmlformats.org/officeDocument/2006/relationships/chart" Target="../charts/chart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jpeg" /><Relationship Id="rId4" Type="http://schemas.openxmlformats.org/officeDocument/2006/relationships/chart" Target="../charts/chart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.jpeg" /><Relationship Id="rId4" Type="http://schemas.openxmlformats.org/officeDocument/2006/relationships/chart" Target="../charts/char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.jpeg" /><Relationship Id="rId4" Type="http://schemas.openxmlformats.org/officeDocument/2006/relationships/chart" Target="../charts/chart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.jpeg" /><Relationship Id="rId4" Type="http://schemas.openxmlformats.org/officeDocument/2006/relationships/chart" Target="../charts/chart9.xml" /><Relationship Id="rId5" Type="http://schemas.openxmlformats.org/officeDocument/2006/relationships/chart" Target="../charts/chart1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.jpeg" /><Relationship Id="rId4" Type="http://schemas.openxmlformats.org/officeDocument/2006/relationships/chart" Target="../charts/chart1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.jpeg" /><Relationship Id="rId4" Type="http://schemas.openxmlformats.org/officeDocument/2006/relationships/chart" Target="../charts/chart1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.jpeg" /><Relationship Id="rId4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9.jpe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Relationship Id="rId8" Type="http://schemas.openxmlformats.org/officeDocument/2006/relationships/image" Target="../media/image7.jpeg" /><Relationship Id="rId9" Type="http://schemas.openxmlformats.org/officeDocument/2006/relationships/image" Target="../media/image8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1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diagramData" Target="../diagrams/data2.xml" /><Relationship Id="rId11" Type="http://schemas.openxmlformats.org/officeDocument/2006/relationships/diagramLayout" Target="../diagrams/layout2.xml" /><Relationship Id="rId12" Type="http://schemas.openxmlformats.org/officeDocument/2006/relationships/diagramQuickStyle" Target="../diagrams/quickStyle2.xml" /><Relationship Id="rId13" Type="http://schemas.openxmlformats.org/officeDocument/2006/relationships/diagramColors" Target="../diagrams/colors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.jpeg" 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diagramColors" Target="../diagrams/colors1.xml" /><Relationship Id="rId9" Type="http://schemas.microsoft.com/office/2007/relationships/diagramDrawing" Target="../diagrams/drawing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.jpeg" /><Relationship Id="rId4" Type="http://schemas.openxmlformats.org/officeDocument/2006/relationships/chart" Target="../charts/chart1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9.jpeg" /><Relationship Id="rId4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20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png" /><Relationship Id="rId6" Type="http://schemas.openxmlformats.org/officeDocument/2006/relationships/image" Target="../media/image26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Relationship Id="rId6" Type="http://schemas.openxmlformats.org/officeDocument/2006/relationships/image" Target="../media/image30.jpeg" /><Relationship Id="rId7" Type="http://schemas.openxmlformats.org/officeDocument/2006/relationships/image" Target="../media/image31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28.jpeg" /><Relationship Id="rId4" Type="http://schemas.openxmlformats.org/officeDocument/2006/relationships/image" Target="../media/image32.jpeg" /><Relationship Id="rId5" Type="http://schemas.openxmlformats.org/officeDocument/2006/relationships/image" Target="../media/image29.jpeg" /><Relationship Id="rId6" Type="http://schemas.openxmlformats.org/officeDocument/2006/relationships/image" Target="../media/image33.jpeg" /><Relationship Id="rId7" Type="http://schemas.openxmlformats.org/officeDocument/2006/relationships/image" Target="../media/image34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image" Target="../media/image45.jpeg" /><Relationship Id="rId7" Type="http://schemas.openxmlformats.org/officeDocument/2006/relationships/image" Target="../media/image46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2.jpe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Relationship Id="rId6" Type="http://schemas.openxmlformats.org/officeDocument/2006/relationships/image" Target="../media/image49.jpeg" /><Relationship Id="rId7" Type="http://schemas.openxmlformats.org/officeDocument/2006/relationships/image" Target="../media/image50.jpeg" /><Relationship Id="rId8" Type="http://schemas.openxmlformats.org/officeDocument/2006/relationships/image" Target="../media/image51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50.jpeg" /><Relationship Id="rId4" Type="http://schemas.openxmlformats.org/officeDocument/2006/relationships/image" Target="../media/image52.jpeg" /><Relationship Id="rId5" Type="http://schemas.openxmlformats.org/officeDocument/2006/relationships/image" Target="../media/image53.jpeg" /><Relationship Id="rId6" Type="http://schemas.openxmlformats.org/officeDocument/2006/relationships/image" Target="../media/image5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50.jpeg" /><Relationship Id="rId4" Type="http://schemas.openxmlformats.org/officeDocument/2006/relationships/image" Target="../media/image54.jpeg" /><Relationship Id="rId5" Type="http://schemas.openxmlformats.org/officeDocument/2006/relationships/image" Target="../media/image55.png" /><Relationship Id="rId6" Type="http://schemas.openxmlformats.org/officeDocument/2006/relationships/image" Target="../media/image56.jpeg" /><Relationship Id="rId7" Type="http://schemas.openxmlformats.org/officeDocument/2006/relationships/image" Target="../media/image57.jpeg" /><Relationship Id="rId8" Type="http://schemas.openxmlformats.org/officeDocument/2006/relationships/image" Target="../media/image58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50.jpeg" /><Relationship Id="rId4" Type="http://schemas.openxmlformats.org/officeDocument/2006/relationships/image" Target="../media/image54.jpeg" /><Relationship Id="rId5" Type="http://schemas.openxmlformats.org/officeDocument/2006/relationships/image" Target="../media/image55.png" /><Relationship Id="rId6" Type="http://schemas.openxmlformats.org/officeDocument/2006/relationships/image" Target="../media/image59.jpeg" /><Relationship Id="rId7" Type="http://schemas.openxmlformats.org/officeDocument/2006/relationships/image" Target="../media/image60.jpeg" /><Relationship Id="rId8" Type="http://schemas.openxmlformats.org/officeDocument/2006/relationships/image" Target="../media/image61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62.jpeg" /><Relationship Id="rId4" Type="http://schemas.openxmlformats.org/officeDocument/2006/relationships/image" Target="../media/image63.jpeg" /><Relationship Id="rId5" Type="http://schemas.openxmlformats.org/officeDocument/2006/relationships/image" Target="../media/image64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67.jpeg" /><Relationship Id="rId4" Type="http://schemas.openxmlformats.org/officeDocument/2006/relationships/image" Target="../media/image68.jpeg" /><Relationship Id="rId5" Type="http://schemas.openxmlformats.org/officeDocument/2006/relationships/image" Target="../media/image69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72.jpeg" /><Relationship Id="rId4" Type="http://schemas.openxmlformats.org/officeDocument/2006/relationships/image" Target="../media/image73.jpeg" /><Relationship Id="rId5" Type="http://schemas.openxmlformats.org/officeDocument/2006/relationships/image" Target="../media/image74.png" /><Relationship Id="rId6" Type="http://schemas.openxmlformats.org/officeDocument/2006/relationships/image" Target="../media/image75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Relationship Id="rId5" Type="http://schemas.openxmlformats.org/officeDocument/2006/relationships/image" Target="../media/image78.png" /><Relationship Id="rId6" Type="http://schemas.openxmlformats.org/officeDocument/2006/relationships/image" Target="../media/image79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80.jpeg" /><Relationship Id="rId5" Type="http://schemas.openxmlformats.org/officeDocument/2006/relationships/image" Target="../media/image81.jpeg" /><Relationship Id="rId6" Type="http://schemas.openxmlformats.org/officeDocument/2006/relationships/image" Target="../media/image82.jpeg" /><Relationship Id="rId7" Type="http://schemas.openxmlformats.org/officeDocument/2006/relationships/image" Target="../media/image83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8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chart" Target="../charts/chart1.xml" /><Relationship Id="rId4" Type="http://schemas.openxmlformats.org/officeDocument/2006/relationships/image" Target="../media/image2.jpeg" /><Relationship Id="rId5" Type="http://schemas.openxmlformats.org/officeDocument/2006/relationships/chart" Target="../charts/char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Relationship Id="rId3" Type="http://schemas.openxmlformats.org/officeDocument/2006/relationships/chart" Target="../charts/chart3.xml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7.xml" /><Relationship Id="rId3" Type="http://schemas.openxmlformats.org/officeDocument/2006/relationships/chart" Target="../charts/chart4.xml" /><Relationship Id="rId4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2">
            <a:lum/>
          </a:blip>
          <a:srcRect l="3703" r="370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87771" y="1803119"/>
            <a:ext cx="7886700" cy="3263504"/>
          </a:xfrm>
          <a:effectLst>
            <a:reflection blurRad="6350" stA="50000" endA="300" endPos="90000" dist="5080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3300" b="1">
                <a:solidFill>
                  <a:schemeClr val="bg1"/>
                </a:solidFill>
              </a:rPr>
              <a:t>ОСНОВНЫЕ ИТОГИ РАБОТЫ БИБЛИОТЕК СУРГУТСКОГО РАЙОНА</a:t>
            </a:r>
            <a:endParaRPr/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3300" b="1">
                <a:solidFill>
                  <a:schemeClr val="bg1"/>
                </a:solidFill>
              </a:rPr>
              <a:t> В 2024 ГОДУ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663762" y="4581875"/>
            <a:ext cx="21401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50">
                <a:solidFill>
                  <a:schemeClr val="bg1"/>
                </a:solidFill>
              </a:rPr>
              <a:t>Ковалева И.А.,  </a:t>
            </a:r>
            <a:endParaRPr sz="1350"/>
          </a:p>
          <a:p>
            <a:pPr>
              <a:defRPr/>
            </a:pPr>
            <a:r>
              <a:rPr lang="ru-RU" sz="1350">
                <a:solidFill>
                  <a:schemeClr val="bg1"/>
                </a:solidFill>
              </a:rPr>
              <a:t>директор МБУК «СРЦБС»</a:t>
            </a:r>
            <a:endParaRPr lang="ru-RU" sz="135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64555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063339" y="1361780"/>
            <a:ext cx="7420132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КОЛИЧЕСТВО ПОСЕЩЕНИЙ БИБЛИОТЕК</a:t>
            </a:r>
            <a:endParaRPr sz="2700" b="1">
              <a:solidFill>
                <a:srgbClr val="002060"/>
              </a:solidFill>
            </a:endParaRPr>
          </a:p>
        </p:txBody>
      </p:sp>
      <p:sp>
        <p:nvSpPr>
          <p:cNvPr id="7" name="Текст 3"/>
          <p:cNvSpPr txBox="1"/>
          <p:nvPr/>
        </p:nvSpPr>
        <p:spPr bwMode="auto">
          <a:xfrm>
            <a:off x="756480" y="2741958"/>
            <a:ext cx="2742259" cy="2517011"/>
          </a:xfrm>
          <a:prstGeom prst="rect">
            <a:avLst/>
          </a:prstGeom>
          <a:ln>
            <a:noFill/>
          </a:ln>
        </p:spPr>
        <p:txBody>
          <a:bodyPr vert="horz" lIns="51435" tIns="25718" rIns="51435" bIns="25718" rtlCol="0">
            <a:noAutofit/>
          </a:bodyPr>
          <a:lstStyle/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2024 г. </a:t>
            </a: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libri Light"/>
                <a:cs typeface="Calibri Light"/>
              </a:rPr>
              <a:t>– </a:t>
            </a:r>
            <a:r>
              <a:rPr lang="ru-RU" sz="240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/>
                <a:cs typeface="Calibri Light"/>
              </a:rPr>
              <a:t>484 701</a:t>
            </a:r>
          </a:p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mbria"/>
                <a:cs typeface="Times New Roman"/>
              </a:rPr>
              <a:t>                           </a:t>
            </a:r>
            <a:endParaRPr sz="1350"/>
          </a:p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mbria"/>
                <a:cs typeface="Times New Roman"/>
              </a:rPr>
              <a:t>              </a:t>
            </a:r>
            <a:r>
              <a:rPr lang="ru-RU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на</a:t>
            </a: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 95 856 </a:t>
            </a:r>
            <a:endParaRPr sz="1350"/>
          </a:p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             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(</a:t>
            </a: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20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%)</a:t>
            </a:r>
            <a:endParaRPr lang="ru-RU" sz="2400" b="1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70C0"/>
              </a:solidFill>
              <a:latin typeface="Calibri Light"/>
              <a:cs typeface="Calibri Light"/>
            </a:endParaRPr>
          </a:p>
          <a:p>
            <a:pPr marL="192881" indent="-192881">
              <a:defRPr/>
            </a:pPr>
            <a:endParaRPr lang="ru-RU" sz="2400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2023 г. – </a:t>
            </a:r>
            <a:r>
              <a:rPr lang="ru-RU" sz="240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/>
                <a:cs typeface="Calibri Light"/>
              </a:rPr>
              <a:t>388 845</a:t>
            </a:r>
            <a:endParaRPr lang="ru-RU" b="1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</p:txBody>
      </p:sp>
      <p:sp>
        <p:nvSpPr>
          <p:cNvPr id="8" name="Стрелка вверх 7"/>
          <p:cNvSpPr/>
          <p:nvPr/>
        </p:nvSpPr>
        <p:spPr bwMode="auto">
          <a:xfrm>
            <a:off x="873030" y="3574401"/>
            <a:ext cx="380618" cy="55035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013">
              <a:solidFill>
                <a:prstClr val="black"/>
              </a:solidFill>
            </a:endParaRPr>
          </a:p>
        </p:txBody>
      </p:sp>
      <p:graphicFrame>
        <p:nvGraphicFramePr>
          <p:cNvPr id="9" name="Содержимое 10"/>
          <p:cNvGraphicFramePr/>
          <p:nvPr>
            <p:extLst>
              <p:ext uri="{D42A27DB-BD31-4B8C-83A1-F6EECF244321}">
                <p14:modId xmlns:p14="http://schemas.microsoft.com/office/powerpoint/2010/main" val="1462006869"/>
              </p:ext>
            </p:extLst>
          </p:nvPr>
        </p:nvGraphicFramePr>
        <p:xfrm>
          <a:off x="4275438" y="2310714"/>
          <a:ext cx="4208033" cy="360817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1423687" y="1959811"/>
            <a:ext cx="6699436" cy="695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64555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224659" y="2089428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КОЛИЧЕСТВО ПОСЕЩЕНИЙ МАССОВЫХ МЕРОПРИЯТИЙ</a:t>
            </a:r>
            <a:endParaRPr sz="2700" b="1">
              <a:solidFill>
                <a:srgbClr val="002060"/>
              </a:solidFill>
            </a:endParaRPr>
          </a:p>
        </p:txBody>
      </p:sp>
      <p:sp>
        <p:nvSpPr>
          <p:cNvPr id="7" name="Текст 3"/>
          <p:cNvSpPr txBox="1"/>
          <p:nvPr/>
        </p:nvSpPr>
        <p:spPr bwMode="auto">
          <a:xfrm>
            <a:off x="1063339" y="2866250"/>
            <a:ext cx="2742259" cy="2517011"/>
          </a:xfrm>
          <a:prstGeom prst="rect">
            <a:avLst/>
          </a:prstGeom>
          <a:ln>
            <a:noFill/>
          </a:ln>
        </p:spPr>
        <p:txBody>
          <a:bodyPr vert="horz" lIns="51435" tIns="25718" rIns="51435" bIns="25718" rtlCol="0">
            <a:noAutofit/>
          </a:bodyPr>
          <a:lstStyle/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2024 г. </a:t>
            </a: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libri Light"/>
                <a:cs typeface="Calibri Light"/>
              </a:rPr>
              <a:t>– </a:t>
            </a:r>
            <a:r>
              <a:rPr lang="en-US" sz="240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/>
                <a:cs typeface="Calibri Light"/>
              </a:rPr>
              <a:t>53 836</a:t>
            </a:r>
          </a:p>
          <a:p>
            <a:pPr marL="192881" indent="-192881">
              <a:defRPr/>
            </a:pPr>
            <a:endParaRPr lang="ru-RU" sz="2400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mbria"/>
                <a:cs typeface="Times New Roman"/>
              </a:rPr>
              <a:t>            </a:t>
            </a:r>
            <a:r>
              <a:rPr lang="ru-RU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на</a:t>
            </a: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 5 729</a:t>
            </a:r>
            <a:endParaRPr sz="1350"/>
          </a:p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                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(</a:t>
            </a: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12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%)</a:t>
            </a:r>
            <a:endParaRPr lang="ru-RU" sz="2400" b="1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70C0"/>
              </a:solidFill>
              <a:latin typeface="Calibri Light"/>
              <a:cs typeface="Calibri Light"/>
            </a:endParaRPr>
          </a:p>
          <a:p>
            <a:pPr marL="192881" indent="-192881">
              <a:defRPr/>
            </a:pPr>
            <a:endParaRPr lang="ru-RU" sz="2400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2023 г. –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48</a:t>
            </a: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107</a:t>
            </a:r>
            <a:endParaRPr lang="ru-RU" sz="2400" b="1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Calibri Light"/>
            </a:endParaRPr>
          </a:p>
        </p:txBody>
      </p:sp>
      <p:sp>
        <p:nvSpPr>
          <p:cNvPr id="8" name="Стрелка вверх 7"/>
          <p:cNvSpPr/>
          <p:nvPr/>
        </p:nvSpPr>
        <p:spPr bwMode="auto">
          <a:xfrm>
            <a:off x="1227754" y="3574400"/>
            <a:ext cx="380618" cy="55035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013">
              <a:solidFill>
                <a:prstClr val="black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31189260"/>
              </p:ext>
            </p:extLst>
          </p:nvPr>
        </p:nvGraphicFramePr>
        <p:xfrm>
          <a:off x="4374930" y="2741958"/>
          <a:ext cx="4114161" cy="352291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 bwMode="auto">
          <a:xfrm>
            <a:off x="472966" y="2581342"/>
            <a:ext cx="8454259" cy="0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44606" y="1368274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ПОСЕЩЕНИЕ САЙТОВ</a:t>
            </a:r>
            <a:endParaRPr sz="2700" b="1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07553" y="3083403"/>
            <a:ext cx="2850977" cy="1754326"/>
            <a:chOff x="496680" y="2487842"/>
            <a:chExt cx="4025237" cy="233910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496680" y="2487842"/>
              <a:ext cx="4025237" cy="233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defRPr/>
              </a:pPr>
              <a:r>
                <a:rPr lang="ru-RU" sz="195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  <a:cs typeface="Calibri Light"/>
                </a:rPr>
                <a:t>2024 г. -  </a:t>
              </a:r>
              <a:r>
                <a:rPr lang="ru-RU" sz="2475">
                  <a:ln>
                    <a:solidFill>
                      <a:srgbClr val="CC0000"/>
                    </a:solidFill>
                  </a:ln>
                  <a:solidFill>
                    <a:srgbClr val="CC0000"/>
                  </a:solidFill>
                  <a:latin typeface="Calibri Light"/>
                  <a:cs typeface="Calibri Light"/>
                </a:rPr>
                <a:t>125 477</a:t>
              </a:r>
              <a:endParaRPr sz="1350"/>
            </a:p>
            <a:p>
              <a:pPr algn="just" defTabSz="685800">
                <a:defRPr/>
              </a:pPr>
              <a:endParaRPr lang="ru-RU" sz="2475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 panose="020f0302020204030204"/>
                <a:cs typeface="Calibri Light"/>
              </a:endParaRPr>
            </a:p>
            <a:p>
              <a:pPr algn="just" defTabSz="685800">
                <a:defRPr/>
              </a:pPr>
              <a:r>
                <a:rPr lang="ru-RU" sz="1575">
                  <a:solidFill>
                    <a:srgbClr val="629DD1">
                      <a:lumMod val="75000"/>
                    </a:srgbClr>
                  </a:solidFill>
                  <a:latin typeface="Calibri Light"/>
                </a:rPr>
                <a:t>                      </a:t>
              </a:r>
              <a:r>
                <a:rPr lang="ru-RU" sz="1950" b="1">
                  <a:solidFill>
                    <a:srgbClr val="0066CC"/>
                  </a:solidFill>
                  <a:latin typeface="Calibri Light"/>
                  <a:cs typeface="Calibri Light"/>
                </a:rPr>
                <a:t>на 27 615 (22%)</a:t>
              </a:r>
              <a:endParaRPr sz="1350"/>
            </a:p>
            <a:p>
              <a:pPr algn="just" defTabSz="685800">
                <a:defRPr/>
              </a:pPr>
              <a:endParaRPr lang="ru-RU" sz="1950" b="1">
                <a:solidFill>
                  <a:srgbClr val="0066CC"/>
                </a:solidFill>
                <a:latin typeface="Calibri Light" panose="020f0302020204030204"/>
                <a:cs typeface="Calibri Light"/>
              </a:endParaRPr>
            </a:p>
            <a:p>
              <a:pPr algn="just" defTabSz="685800">
                <a:defRPr/>
              </a:pPr>
              <a:r>
                <a:rPr lang="ru-RU" sz="195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  <a:cs typeface="Calibri Light"/>
                </a:rPr>
                <a:t>2023 г. -  97 862</a:t>
              </a:r>
              <a:endParaRPr sz="1350"/>
            </a:p>
          </p:txBody>
        </p:sp>
        <p:sp>
          <p:nvSpPr>
            <p:cNvPr id="12" name="Стрелка вниз 11"/>
            <p:cNvSpPr/>
            <p:nvPr/>
          </p:nvSpPr>
          <p:spPr bwMode="auto">
            <a:xfrm rot="10800000">
              <a:off x="760869" y="3211409"/>
              <a:ext cx="755312" cy="86119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A66AC">
                <a:lumMod val="75000"/>
              </a:srgbClr>
            </a:solidFill>
            <a:ln w="12700" cap="flat" cmpd="sng" algn="ctr">
              <a:solidFill>
                <a:srgbClr val="4A66AC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ru-RU" sz="1013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954902682"/>
              </p:ext>
            </p:extLst>
          </p:nvPr>
        </p:nvGraphicFramePr>
        <p:xfrm>
          <a:off x="6240135" y="2520029"/>
          <a:ext cx="4953381" cy="406586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703981" y="1878134"/>
            <a:ext cx="5800589" cy="695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44606" y="1445639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КНИГОВЫДАЧА</a:t>
            </a:r>
            <a:endParaRPr sz="2700" b="1">
              <a:solidFill>
                <a:srgbClr val="002060"/>
              </a:solidFill>
            </a:endParaRPr>
          </a:p>
        </p:txBody>
      </p:sp>
      <p:sp>
        <p:nvSpPr>
          <p:cNvPr id="8" name="Содержимое 6"/>
          <p:cNvSpPr txBox="1"/>
          <p:nvPr/>
        </p:nvSpPr>
        <p:spPr bwMode="auto">
          <a:xfrm>
            <a:off x="898634" y="2555702"/>
            <a:ext cx="2651180" cy="165494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81" indent="-192881" defTabSz="514350">
              <a:spcBef>
                <a:spcPct val="0"/>
              </a:spcBef>
              <a:buNone/>
              <a:defRPr/>
            </a:pPr>
            <a:r>
              <a:rPr lang="ru-RU" sz="2400" b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 Light"/>
                <a:cs typeface="Calibri Light"/>
              </a:rPr>
              <a:t>2024 г. – </a:t>
            </a:r>
            <a:r>
              <a:rPr lang="ru-RU" sz="270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/>
                <a:cs typeface="Calibri Light"/>
              </a:rPr>
              <a:t>496 041</a:t>
            </a:r>
            <a:endParaRPr sz="1575"/>
          </a:p>
          <a:p>
            <a:pPr marL="192881" indent="-192881" defTabSz="514350">
              <a:spcBef>
                <a:spcPct val="0"/>
              </a:spcBef>
              <a:buNone/>
              <a:defRPr/>
            </a:pPr>
            <a:r>
              <a:rPr lang="ru-RU" sz="2400" b="1">
                <a:solidFill>
                  <a:srgbClr val="001B50"/>
                </a:solidFill>
                <a:latin typeface="Calibri Light"/>
                <a:cs typeface="Calibri Light"/>
              </a:rPr>
              <a:t>                           </a:t>
            </a:r>
            <a:endParaRPr sz="1575"/>
          </a:p>
          <a:p>
            <a:pPr marL="128588" indent="-128588" defTabSz="514350">
              <a:spcBef>
                <a:spcPts val="563"/>
              </a:spcBef>
              <a:buNone/>
              <a:defRPr/>
            </a:pPr>
            <a:r>
              <a:rPr lang="ru-RU" sz="2400" b="1">
                <a:solidFill>
                  <a:srgbClr val="001B50"/>
                </a:solidFill>
                <a:latin typeface="Calibri Light"/>
                <a:cs typeface="Calibri Light"/>
              </a:rPr>
              <a:t>           </a:t>
            </a:r>
            <a:r>
              <a:rPr lang="ru-RU" sz="1950" b="1">
                <a:solidFill>
                  <a:srgbClr val="0066CC"/>
                </a:solidFill>
                <a:latin typeface="Calibri Light"/>
                <a:cs typeface="Calibri Light"/>
              </a:rPr>
              <a:t>на 12 262 (3%)</a:t>
            </a:r>
            <a:endParaRPr sz="1575"/>
          </a:p>
          <a:p>
            <a:pPr marL="128588" indent="-128588" defTabSz="514350">
              <a:spcBef>
                <a:spcPts val="563"/>
              </a:spcBef>
              <a:buNone/>
              <a:defRPr/>
            </a:pPr>
            <a:endParaRPr lang="ru-RU" sz="1950" b="1">
              <a:solidFill>
                <a:srgbClr val="0066CC"/>
              </a:solidFill>
              <a:latin typeface="Calibri Light"/>
              <a:cs typeface="Calibri Light"/>
            </a:endParaRPr>
          </a:p>
          <a:p>
            <a:pPr marL="128588" indent="-128588" defTabSz="514350">
              <a:spcBef>
                <a:spcPts val="563"/>
              </a:spcBef>
              <a:buNone/>
              <a:defRPr/>
            </a:pPr>
            <a:r>
              <a:rPr lang="ru-RU" sz="2400" b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 Light"/>
                <a:cs typeface="Calibri Light"/>
              </a:rPr>
              <a:t>2023 г. – 483 779</a:t>
            </a:r>
          </a:p>
        </p:txBody>
      </p:sp>
      <p:graphicFrame>
        <p:nvGraphicFramePr>
          <p:cNvPr id="10" name="Содержимое 10"/>
          <p:cNvGraphicFramePr/>
          <p:nvPr>
            <p:extLst>
              <p:ext uri="{D42A27DB-BD31-4B8C-83A1-F6EECF244321}">
                <p14:modId xmlns:p14="http://schemas.microsoft.com/office/powerpoint/2010/main" val="845902004"/>
              </p:ext>
            </p:extLst>
          </p:nvPr>
        </p:nvGraphicFramePr>
        <p:xfrm>
          <a:off x="4040660" y="2311645"/>
          <a:ext cx="4547286" cy="381730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4" name="Прямоугольник 13"/>
          <p:cNvSpPr/>
          <p:nvPr/>
        </p:nvSpPr>
        <p:spPr bwMode="auto">
          <a:xfrm>
            <a:off x="404211" y="4805285"/>
            <a:ext cx="4687661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250">
                <a:solidFill>
                  <a:prstClr val="black"/>
                </a:solidFill>
                <a:latin typeface="Calibri Light"/>
              </a:rPr>
              <a:t>Жители Сургутского района сэкономили</a:t>
            </a:r>
            <a:r>
              <a:rPr lang="ru-RU" sz="2250">
                <a:solidFill>
                  <a:srgbClr val="3D4FA9"/>
                </a:solidFill>
                <a:latin typeface="Calibri Light"/>
              </a:rPr>
              <a:t>   - </a:t>
            </a:r>
            <a:r>
              <a:rPr lang="ru-RU" sz="2700" b="1">
                <a:solidFill>
                  <a:srgbClr val="C00000"/>
                </a:solidFill>
                <a:latin typeface="Calibri Light"/>
              </a:rPr>
              <a:t>247,5 млн. руб.</a:t>
            </a:r>
            <a:endParaRPr sz="1350"/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1728987" y="1937569"/>
            <a:ext cx="5339078" cy="23493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Стрелка вниз 8"/>
          <p:cNvSpPr/>
          <p:nvPr/>
        </p:nvSpPr>
        <p:spPr bwMode="auto">
          <a:xfrm rot="10800000">
            <a:off x="898634" y="3269893"/>
            <a:ext cx="534969" cy="64589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66AC">
              <a:lumMod val="75000"/>
            </a:srgbClr>
          </a:solidFill>
          <a:ln w="12700" cap="flat" cmpd="sng" algn="ctr">
            <a:solidFill>
              <a:srgbClr val="4A66AC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ru-RU" sz="1013">
              <a:solidFill>
                <a:prstClr val="white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44606" y="1500180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ЭЛЕКТРОННАЯ БИБЛИОТЕКА ЛИТРЕС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1703981" y="2028604"/>
            <a:ext cx="5800589" cy="695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TextBox 8"/>
          <p:cNvSpPr txBox="1"/>
          <p:nvPr/>
        </p:nvSpPr>
        <p:spPr bwMode="auto">
          <a:xfrm>
            <a:off x="1169926" y="2420727"/>
            <a:ext cx="2031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100" b="1">
                <a:solidFill>
                  <a:srgbClr val="3D4FA9"/>
                </a:solidFill>
                <a:latin typeface="+mj-lt"/>
              </a:rPr>
              <a:t>Выдано</a:t>
            </a:r>
            <a:endParaRPr lang="ru-RU" sz="2700" b="1">
              <a:solidFill>
                <a:srgbClr val="3D4FA9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737652" y="2420727"/>
            <a:ext cx="2031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100" b="1">
                <a:solidFill>
                  <a:srgbClr val="3D4FA9"/>
                </a:solidFill>
                <a:latin typeface="+mj-lt"/>
              </a:rPr>
              <a:t>Пользователей</a:t>
            </a:r>
            <a:endParaRPr lang="ru-RU" sz="2700" b="1">
              <a:solidFill>
                <a:srgbClr val="3D4FA9"/>
              </a:solidFill>
              <a:latin typeface="+mj-lt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55978909"/>
              </p:ext>
            </p:extLst>
          </p:nvPr>
        </p:nvGraphicFramePr>
        <p:xfrm>
          <a:off x="172653" y="2836225"/>
          <a:ext cx="4026065" cy="348258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823614911"/>
              </p:ext>
            </p:extLst>
          </p:nvPr>
        </p:nvGraphicFramePr>
        <p:xfrm>
          <a:off x="4791244" y="2936665"/>
          <a:ext cx="3924336" cy="335292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224659" y="1519970"/>
            <a:ext cx="8919341" cy="914609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ЭЛЕКТРОННАЯ БИБЛИОТЕКА ЛИТРЕС</a:t>
            </a:r>
            <a:endParaRPr lang="en-US" sz="2700" b="1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(финансы в тыс. руб.)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1784034" y="2438442"/>
            <a:ext cx="5800589" cy="695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36625711"/>
              </p:ext>
            </p:extLst>
          </p:nvPr>
        </p:nvGraphicFramePr>
        <p:xfrm>
          <a:off x="2916621" y="2978686"/>
          <a:ext cx="5728201" cy="367988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05182" y="1404151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НОВЫЕ ПОСТУПЛЕНИЯ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2183311" y="1908453"/>
            <a:ext cx="4841931" cy="5482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TextBox 8"/>
          <p:cNvSpPr txBox="1"/>
          <p:nvPr/>
        </p:nvSpPr>
        <p:spPr bwMode="auto">
          <a:xfrm>
            <a:off x="1449219" y="2005108"/>
            <a:ext cx="680349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>
                <a:solidFill>
                  <a:srgbClr val="3D4FA9"/>
                </a:solidFill>
                <a:latin typeface="Calibri Light"/>
              </a:rPr>
              <a:t>Величина совокупного фонда – </a:t>
            </a:r>
            <a:r>
              <a:rPr lang="ru-RU" b="1">
                <a:solidFill>
                  <a:srgbClr val="2F956C"/>
                </a:solidFill>
              </a:rPr>
              <a:t>389 237</a:t>
            </a:r>
            <a:r>
              <a:rPr lang="ru-RU">
                <a:solidFill>
                  <a:srgbClr val="35B170"/>
                </a:solidFill>
                <a:latin typeface="Calibri Light"/>
              </a:rPr>
              <a:t>                    </a:t>
            </a:r>
            <a:r>
              <a:rPr lang="ru-RU">
                <a:solidFill>
                  <a:srgbClr val="3D4FA9"/>
                </a:solidFill>
                <a:latin typeface="Calibri Light"/>
              </a:rPr>
              <a:t>(1208 экз. (0,3%)</a:t>
            </a:r>
          </a:p>
          <a:p>
            <a:pPr defTabSz="685800">
              <a:defRPr/>
            </a:pPr>
            <a:endParaRPr sz="135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ru-RU">
                <a:solidFill>
                  <a:srgbClr val="3D4FA9"/>
                </a:solidFill>
                <a:latin typeface="Calibri Light"/>
              </a:rPr>
              <a:t>Новые поступления -  </a:t>
            </a:r>
            <a:r>
              <a:rPr lang="ru-RU" b="1">
                <a:solidFill>
                  <a:srgbClr val="2F956C"/>
                </a:solidFill>
              </a:rPr>
              <a:t>14,7 тыс. экз</a:t>
            </a:r>
            <a:r>
              <a:rPr lang="ru-RU">
                <a:solidFill>
                  <a:srgbClr val="35B170"/>
                </a:solidFill>
                <a:latin typeface="Calibri Light"/>
              </a:rPr>
              <a:t>. </a:t>
            </a:r>
            <a:r>
              <a:rPr lang="ru-RU">
                <a:solidFill>
                  <a:srgbClr val="3D4FA9"/>
                </a:solidFill>
                <a:latin typeface="Calibri Light"/>
              </a:rPr>
              <a:t>                           (-765 экз. (-5 %)</a:t>
            </a:r>
            <a:r>
              <a:rPr lang="ru-RU">
                <a:solidFill>
                  <a:srgbClr val="629DD1">
                    <a:lumMod val="75000"/>
                  </a:srgbClr>
                </a:solidFill>
                <a:latin typeface="Calibri Light"/>
              </a:rPr>
              <a:t>                                          </a:t>
            </a:r>
            <a:endParaRPr sz="1350"/>
          </a:p>
        </p:txBody>
      </p:sp>
      <p:sp>
        <p:nvSpPr>
          <p:cNvPr id="10" name="Стрелка вниз 9"/>
          <p:cNvSpPr/>
          <p:nvPr/>
        </p:nvSpPr>
        <p:spPr bwMode="auto">
          <a:xfrm rot="10800000">
            <a:off x="5722467" y="2101461"/>
            <a:ext cx="403376" cy="25441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 w="12700" cap="flat" cmpd="sng" algn="ctr">
            <a:solidFill>
              <a:srgbClr val="4A66A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ru-RU" sz="1013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5722467" y="2544115"/>
            <a:ext cx="403376" cy="31507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ru-RU" sz="1013">
              <a:solidFill>
                <a:prstClr val="white"/>
              </a:solidFill>
              <a:latin typeface="Calibri"/>
              <a:cs typeface="Arial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4197230"/>
              </p:ext>
            </p:extLst>
          </p:nvPr>
        </p:nvGraphicFramePr>
        <p:xfrm>
          <a:off x="762388" y="2701651"/>
          <a:ext cx="8177158" cy="381201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04813" y="1322497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/>
              <a:t>РЕЙТИНГ В ОКРУГЕ ПО ОСНОВНЫМ ПОКАЗАТЕЛЯМ</a:t>
            </a:r>
            <a:endParaRPr sz="2700" b="1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79380" y="1919092"/>
            <a:ext cx="7970206" cy="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TextBox 8"/>
          <p:cNvSpPr txBox="1"/>
          <p:nvPr/>
        </p:nvSpPr>
        <p:spPr bwMode="auto">
          <a:xfrm>
            <a:off x="304801" y="2065361"/>
            <a:ext cx="9013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2400" b="1"/>
              <a:t>Число пользователей библиотек </a:t>
            </a:r>
            <a:r>
              <a:rPr lang="ru-RU" sz="2400"/>
              <a:t>– 1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место среди районов, 4 в Югре;</a:t>
            </a:r>
            <a:endParaRPr sz="1600"/>
          </a:p>
          <a:p>
            <a:pPr defTabSz="685800">
              <a:defRPr/>
            </a:pPr>
            <a:r>
              <a:rPr lang="ru-RU" sz="2400" b="1"/>
              <a:t>Число посещений библиотек в стационарных условиях </a:t>
            </a:r>
            <a:r>
              <a:rPr lang="ru-RU" sz="2400"/>
              <a:t>– 2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место среди районов,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4 место в Югре;</a:t>
            </a:r>
            <a:endParaRPr sz="1600"/>
          </a:p>
          <a:p>
            <a:pPr defTabSz="685800">
              <a:defRPr/>
            </a:pPr>
            <a:r>
              <a:rPr lang="ru-RU" sz="2400" b="1"/>
              <a:t>Книговыдача</a:t>
            </a:r>
            <a:r>
              <a:rPr lang="ru-RU" sz="2400"/>
              <a:t> –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3 место среди районов, 7 место в Югре;</a:t>
            </a:r>
            <a:endParaRPr sz="1600"/>
          </a:p>
          <a:p>
            <a:pPr defTabSz="685800">
              <a:defRPr/>
            </a:pPr>
            <a:r>
              <a:rPr lang="ru-RU" sz="2400" b="1"/>
              <a:t>Новые поступления</a:t>
            </a:r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/>
              <a:t>– 1 место среди районов, 4 место в Югре;</a:t>
            </a:r>
            <a:endParaRPr sz="1600"/>
          </a:p>
          <a:p>
            <a:pPr defTabSz="685800">
              <a:defRPr/>
            </a:pPr>
            <a:r>
              <a:rPr lang="ru-RU" sz="2400" b="1"/>
              <a:t>Обновляемость фонда </a:t>
            </a:r>
            <a:r>
              <a:rPr lang="ru-RU" sz="2400"/>
              <a:t>–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1 место среди районов, 4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место в Югре;</a:t>
            </a:r>
            <a:endParaRPr sz="1600"/>
          </a:p>
          <a:p>
            <a:pPr defTabSz="685800">
              <a:defRPr/>
            </a:pPr>
            <a:r>
              <a:rPr lang="ru-RU" sz="2400">
                <a:solidFill>
                  <a:srgbClr val="FF0000"/>
                </a:solidFill>
              </a:rPr>
              <a:t> 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2"/>
          <a:srcRect b="33628"/>
          <a:stretch>
            <a:fillRect/>
          </a:stretch>
        </p:blipFill>
        <p:spPr bwMode="auto">
          <a:xfrm>
            <a:off x="1" y="0"/>
            <a:ext cx="9144000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12329" y="1312983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/>
              <a:t>РЕЙТИНГ В ОКРУГЕ ПО ОСНОВНЫМ ПОКАЗАТЕЛЯМ</a:t>
            </a:r>
            <a:endParaRPr sz="2700" b="1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86896" y="1945445"/>
            <a:ext cx="7970206" cy="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402770" y="2085978"/>
            <a:ext cx="8628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2250" b="1"/>
              <a:t>Количество библиотечных пунктов </a:t>
            </a:r>
            <a:r>
              <a:rPr lang="ru-RU" sz="2250"/>
              <a:t>– 3 место среди районов; 3 место в Югре;</a:t>
            </a:r>
          </a:p>
          <a:p>
            <a:pPr marL="0" marR="0" lvl="0" indent="0" algn="l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50" b="1"/>
              <a:t>Объем электронного каталога </a:t>
            </a:r>
            <a:r>
              <a:rPr lang="ru-RU" sz="2250"/>
              <a:t>– 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Arial"/>
              </a:rPr>
              <a:t>1 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место среди районов, 3 в Югре;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defTabSz="685800">
              <a:defRPr/>
            </a:pPr>
            <a:r>
              <a:rPr lang="ru-RU" sz="2250" b="1"/>
              <a:t>Объем электронной библиотеки </a:t>
            </a:r>
            <a:r>
              <a:rPr lang="ru-RU" sz="2250"/>
              <a:t>– 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3 место среди районов, 5 место в Югре.</a:t>
            </a:r>
          </a:p>
          <a:p>
            <a:pPr defTabSz="685800">
              <a:defRPr/>
            </a:pPr>
            <a:endParaRPr lang="ru-RU" sz="2100">
              <a:solidFill>
                <a:srgbClr val="FF0000"/>
              </a:solidFill>
            </a:endParaRPr>
          </a:p>
          <a:p>
            <a:pPr defTabSz="685800">
              <a:defRPr/>
            </a:pPr>
            <a:endParaRPr lang="ru-RU" sz="2100">
              <a:solidFill>
                <a:srgbClr val="FF0000"/>
              </a:solidFill>
            </a:endParaRPr>
          </a:p>
          <a:p>
            <a:pPr defTabSz="685800">
              <a:defRPr/>
            </a:pPr>
            <a:r>
              <a:rPr lang="ru-RU" sz="2100">
                <a:solidFill>
                  <a:srgbClr val="FF0000"/>
                </a:solidFill>
              </a:rPr>
              <a:t> </a:t>
            </a:r>
            <a:endParaRPr sz="135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86897" y="1221969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ПРЕДСТАВИТЕЛЬСТВО БИБЛИОТЕК В СЕТИ ИНТЕРНЕТ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619174" y="1784285"/>
            <a:ext cx="7970206" cy="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9" name="Группа 8"/>
          <p:cNvGrpSpPr/>
          <p:nvPr/>
        </p:nvGrpSpPr>
        <p:grpSpPr>
          <a:xfrm>
            <a:off x="1151961" y="1975867"/>
            <a:ext cx="6824644" cy="3277014"/>
            <a:chOff x="1167277" y="1625625"/>
            <a:chExt cx="6504495" cy="254895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167277" y="1625625"/>
              <a:ext cx="6504495" cy="2545784"/>
              <a:chOff x="1184749" y="1649812"/>
              <a:chExt cx="6504495" cy="2545784"/>
            </a:xfrm>
          </p:grpSpPr>
          <p:sp>
            <p:nvSpPr>
              <p:cNvPr id="12" name="Прямоугольник 11"/>
              <p:cNvSpPr/>
              <p:nvPr/>
            </p:nvSpPr>
            <p:spPr bwMode="auto">
              <a:xfrm>
                <a:off x="1184749" y="1658454"/>
                <a:ext cx="1350770" cy="684326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125">
                    <a:solidFill>
                      <a:prstClr val="white"/>
                    </a:solidFill>
                    <a:latin typeface="Calibri"/>
                    <a:cs typeface="Arial"/>
                  </a:rPr>
                  <a:t>Сайты органов местного самоуправления</a:t>
                </a:r>
                <a:endParaRPr sz="1125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 bwMode="auto">
              <a:xfrm>
                <a:off x="2747751" y="1660147"/>
                <a:ext cx="1570977" cy="690802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Портал 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«Библиотеки Югры»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 bwMode="auto">
              <a:xfrm>
                <a:off x="4530960" y="1649812"/>
                <a:ext cx="1525465" cy="690801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Портал 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«Югра литературная»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1184749" y="2511958"/>
                <a:ext cx="1350770" cy="753520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Социальная сеть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«Одноклассники»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2747751" y="2510300"/>
                <a:ext cx="1570977" cy="747991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Социальная сеть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«ВКонтакте»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6268657" y="2515786"/>
                <a:ext cx="1420587" cy="731445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Портал 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«Хронолента Сургутского района»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 bwMode="auto">
              <a:xfrm>
                <a:off x="1828872" y="3428932"/>
                <a:ext cx="1515517" cy="766664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Официальные сайты библиотек (6) 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 bwMode="auto">
              <a:xfrm>
                <a:off x="3573419" y="3428932"/>
                <a:ext cx="1490618" cy="766664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Районный портал «Культура»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 bwMode="auto">
              <a:xfrm>
                <a:off x="6268657" y="1660147"/>
                <a:ext cx="1420586" cy="690801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Канал видеосервиса «</a:t>
                </a:r>
                <a:r>
                  <a:rPr lang="en-US" sz="1200">
                    <a:solidFill>
                      <a:prstClr val="white"/>
                    </a:solidFill>
                    <a:latin typeface="Calibri"/>
                    <a:cs typeface="Arial"/>
                  </a:rPr>
                  <a:t>Rutube</a:t>
                </a: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 bwMode="auto">
            <a:xfrm flipH="1">
              <a:off x="5275711" y="3407916"/>
              <a:ext cx="1526482" cy="766664"/>
            </a:xfrm>
            <a:prstGeom prst="rect">
              <a:avLst/>
            </a:prstGeom>
            <a:solidFill>
              <a:srgbClr val="4A66AC"/>
            </a:solidFill>
            <a:ln w="12700" cap="flat" cmpd="sng" algn="ctr">
              <a:solidFill>
                <a:srgbClr val="4A66AC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ru-RU" sz="1200">
                  <a:solidFill>
                    <a:prstClr val="white"/>
                  </a:solidFill>
                  <a:latin typeface="Calibri"/>
                  <a:cs typeface="Arial"/>
                </a:rPr>
                <a:t>Портал </a:t>
              </a:r>
              <a:endParaRPr lang="en-US" sz="1200">
                <a:solidFill>
                  <a:prstClr val="white"/>
                </a:solidFill>
                <a:latin typeface="Calibri"/>
                <a:cs typeface="Arial"/>
              </a:endParaRPr>
            </a:p>
            <a:p>
              <a:pPr algn="ctr" defTabSz="685800">
                <a:defRPr/>
              </a:pPr>
              <a:r>
                <a:rPr lang="ru-RU" sz="1200">
                  <a:solidFill>
                    <a:prstClr val="white"/>
                  </a:solidFill>
                  <a:latin typeface="Calibri"/>
                  <a:cs typeface="Arial"/>
                </a:rPr>
                <a:t>«</a:t>
              </a:r>
              <a:r>
                <a:rPr lang="en-US" sz="1200">
                  <a:solidFill>
                    <a:prstClr val="white"/>
                  </a:solidFill>
                  <a:latin typeface="Calibri"/>
                  <a:cs typeface="Arial"/>
                </a:rPr>
                <a:t>PRO.</a:t>
              </a:r>
              <a:r>
                <a:rPr lang="ru-RU" sz="1200" err="1">
                  <a:solidFill>
                    <a:prstClr val="white"/>
                  </a:solidFill>
                  <a:latin typeface="Calibri"/>
                  <a:cs typeface="Arial"/>
                </a:rPr>
                <a:t>Культура.РФ»</a:t>
              </a:r>
              <a:endParaRPr sz="120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1726423" y="5556782"/>
            <a:ext cx="648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>
                <a:solidFill>
                  <a:prstClr val="black"/>
                </a:solidFill>
                <a:latin typeface="Calibri Light"/>
              </a:rPr>
              <a:t>19 библиотек ведут 37 (+5) страниц в социальных сетях</a:t>
            </a:r>
            <a:endParaRPr sz="135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ru-RU">
                <a:solidFill>
                  <a:prstClr val="black"/>
                </a:solidFill>
                <a:latin typeface="Calibri Light"/>
              </a:rPr>
              <a:t>32 524 (+</a:t>
            </a:r>
            <a:r>
              <a:rPr lang="en-US">
                <a:solidFill>
                  <a:prstClr val="black"/>
                </a:solidFill>
                <a:latin typeface="Calibri Light"/>
              </a:rPr>
              <a:t>1</a:t>
            </a:r>
            <a:r>
              <a:rPr lang="ru-RU">
                <a:solidFill>
                  <a:prstClr val="black"/>
                </a:solidFill>
                <a:latin typeface="Calibri Light"/>
              </a:rPr>
              <a:t> </a:t>
            </a:r>
            <a:r>
              <a:rPr lang="en-US">
                <a:solidFill>
                  <a:prstClr val="black"/>
                </a:solidFill>
                <a:latin typeface="Calibri Light"/>
              </a:rPr>
              <a:t>530</a:t>
            </a:r>
            <a:r>
              <a:rPr lang="ru-RU">
                <a:solidFill>
                  <a:prstClr val="black"/>
                </a:solidFill>
                <a:latin typeface="Calibri Light"/>
              </a:rPr>
              <a:t>) подписчиков, </a:t>
            </a:r>
            <a:r>
              <a:rPr lang="en-US">
                <a:solidFill>
                  <a:prstClr val="black"/>
                </a:solidFill>
                <a:latin typeface="Calibri Light"/>
              </a:rPr>
              <a:t>17545</a:t>
            </a:r>
            <a:r>
              <a:rPr lang="ru-RU">
                <a:solidFill>
                  <a:prstClr val="black"/>
                </a:solidFill>
                <a:latin typeface="Calibri Light"/>
              </a:rPr>
              <a:t>(</a:t>
            </a:r>
            <a:r>
              <a:rPr lang="en-US">
                <a:solidFill>
                  <a:prstClr val="black"/>
                </a:solidFill>
                <a:latin typeface="Calibri Light"/>
              </a:rPr>
              <a:t>-1651</a:t>
            </a:r>
            <a:r>
              <a:rPr lang="ru-RU">
                <a:solidFill>
                  <a:prstClr val="black"/>
                </a:solidFill>
                <a:latin typeface="Calibri Light"/>
              </a:rPr>
              <a:t>) публикаций</a:t>
            </a:r>
            <a:endParaRPr lang="ru-RU" sz="1575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2" name="Picture 2" descr="https://avatars.mds.yandex.net/i?id=7c3ea81ca3d775513e6f68ad7dd2e52bb3d67bc7-10105725-images-thumbs&amp;n=13"/>
          <p:cNvPicPr>
            <a:picLocks noChangeAspect="1" noChangeArrowheads="1"/>
          </p:cNvPicPr>
          <p:nvPr/>
        </p:nvPicPr>
        <p:blipFill>
          <a:blip r:embed="rId4"/>
          <a:srcRect l="27111" t="17850" r="29010" b="12373"/>
          <a:stretch>
            <a:fillRect/>
          </a:stretch>
        </p:blipFill>
        <p:spPr bwMode="auto">
          <a:xfrm>
            <a:off x="295918" y="5248804"/>
            <a:ext cx="1019027" cy="908149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23" name="Прямоугольник 22"/>
          <p:cNvSpPr/>
          <p:nvPr/>
        </p:nvSpPr>
        <p:spPr bwMode="auto">
          <a:xfrm>
            <a:off x="4662873" y="3082137"/>
            <a:ext cx="1600548" cy="947421"/>
          </a:xfrm>
          <a:prstGeom prst="rect">
            <a:avLst/>
          </a:prstGeom>
          <a:solidFill>
            <a:srgbClr val="4A66AC"/>
          </a:solidFill>
          <a:ln w="12700" cap="flat" cmpd="sng" algn="ctr">
            <a:solidFill>
              <a:srgbClr val="4A66A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ru-RU" sz="1200" err="1">
                <a:solidFill>
                  <a:prstClr val="white"/>
                </a:solidFill>
                <a:latin typeface="Calibri"/>
                <a:cs typeface="Arial"/>
              </a:rPr>
              <a:t>Телеграм-канал</a:t>
            </a:r>
            <a:endParaRPr sz="1200">
              <a:solidFill>
                <a:prstClr val="white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2406456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2" y="1086"/>
            <a:ext cx="9208557" cy="1071563"/>
          </a:xfrm>
          <a:prstGeom prst="rect">
            <a:avLst/>
          </a:prstGeom>
        </p:spPr>
      </p:pic>
      <p:pic>
        <p:nvPicPr>
          <p:cNvPr id="1396662497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7" y="4980679"/>
            <a:ext cx="9129713" cy="1877321"/>
          </a:xfrm>
          <a:prstGeom prst="rect">
            <a:avLst/>
          </a:prstGeom>
        </p:spPr>
      </p:pic>
      <p:pic>
        <p:nvPicPr>
          <p:cNvPr id="1959932930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47139" y="3474924"/>
            <a:ext cx="1620425" cy="1615060"/>
          </a:xfrm>
          <a:prstGeom prst="rect">
            <a:avLst/>
          </a:prstGeom>
          <a:ln w="6349">
            <a:solidFill>
              <a:schemeClr val="tx1">
                <a:lumMod val="50196"/>
                <a:lumOff val="49804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8445972" name="TextBox 428445971"/>
          <p:cNvSpPr txBox="1"/>
          <p:nvPr/>
        </p:nvSpPr>
        <p:spPr bwMode="auto">
          <a:xfrm>
            <a:off x="5546081" y="5089984"/>
            <a:ext cx="3022541" cy="491866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ДЕСЯТИЛЕТИЕ ДЕТСТВА </a:t>
            </a:r>
            <a:endParaRPr sz="900"/>
          </a:p>
          <a:p>
            <a:pPr algn="ctr">
              <a:defRPr/>
            </a:pPr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В РОССИИ</a:t>
            </a:r>
            <a:endParaRPr sz="900"/>
          </a:p>
          <a:p>
            <a:pPr algn="ctr">
              <a:defRPr/>
            </a:pPr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(Сургутский район - Год здоровья)</a:t>
            </a:r>
            <a:endParaRPr sz="9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78808868" name="Picture 10" descr="2024: Год народного сплочения и дальнейшего развития Югры"/>
          <p:cNvPicPr>
            <a:picLocks noChangeAspect="1" noChangeArrowheads="1"/>
          </p:cNvPicPr>
          <p:nvPr/>
        </p:nvPicPr>
        <p:blipFill>
          <a:blip r:embed="rId6"/>
          <a:srcRect l="35138" t="20888" r="33597" b="58853"/>
          <a:stretch>
            <a:fillRect/>
          </a:stretch>
        </p:blipFill>
        <p:spPr bwMode="auto">
          <a:xfrm>
            <a:off x="2300298" y="2057426"/>
            <a:ext cx="2949001" cy="1273433"/>
          </a:xfrm>
          <a:prstGeom prst="rect">
            <a:avLst/>
          </a:prstGeom>
          <a:noFill/>
          <a:ln w="6349">
            <a:solidFill>
              <a:schemeClr val="tx1">
                <a:lumMod val="50196"/>
                <a:lumOff val="49804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3946937" name="Picture 2" descr="https://sch155.gosuslugi.ru/netcat_files/userfiles/Glavnaya/God_sem_i/afbd14a9_05d0_468d_9d45_29228583b25e_page_0001.jpg"/>
          <p:cNvPicPr>
            <a:picLocks noChangeAspect="1" noChangeArrowheads="1"/>
          </p:cNvPicPr>
          <p:nvPr/>
        </p:nvPicPr>
        <p:blipFill>
          <a:blip r:embed="rId7"/>
          <a:srcRect l="28355" t="25340" r="29959" b="22747"/>
          <a:stretch>
            <a:fillRect/>
          </a:stretch>
        </p:blipFill>
        <p:spPr bwMode="auto">
          <a:xfrm>
            <a:off x="78906" y="2057426"/>
            <a:ext cx="1817872" cy="1273433"/>
          </a:xfrm>
          <a:prstGeom prst="rect">
            <a:avLst/>
          </a:prstGeom>
          <a:noFill/>
          <a:ln w="6349">
            <a:solidFill>
              <a:schemeClr val="tx1">
                <a:lumMod val="50196"/>
                <a:lumOff val="49804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6732577" name="Рисунок 17"/>
          <p:cNvPicPr>
            <a:picLocks noChangeAspect="1"/>
          </p:cNvPicPr>
          <p:nvPr/>
        </p:nvPicPr>
        <p:blipFill>
          <a:blip r:embed="rId8"/>
          <a:srcRect l="15348" t="16806" r="15319" b="21563"/>
          <a:stretch>
            <a:fillRect/>
          </a:stretch>
        </p:blipFill>
        <p:spPr bwMode="auto">
          <a:xfrm>
            <a:off x="1265735" y="3474924"/>
            <a:ext cx="1807202" cy="1606401"/>
          </a:xfrm>
          <a:prstGeom prst="rect">
            <a:avLst/>
          </a:prstGeom>
          <a:noFill/>
          <a:ln w="6349">
            <a:solidFill>
              <a:schemeClr val="tx1">
                <a:lumMod val="50196"/>
                <a:lumOff val="49804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86216495" name="Picture 6" descr="https://avatars.dzeninfra.ru/get-zen_doc/44972/pub_60f6e63584118354de1a7de8_60f6f63da71f5a3ec8214d51/scale_1200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481226" y="3474924"/>
            <a:ext cx="2367722" cy="1580454"/>
          </a:xfrm>
          <a:prstGeom prst="rect">
            <a:avLst/>
          </a:prstGeom>
          <a:noFill/>
          <a:ln w="6349">
            <a:solidFill>
              <a:schemeClr val="tx1">
                <a:lumMod val="50196"/>
                <a:lumOff val="49804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9790249" name="Picture 8" descr="https://avatars.mds.yandex.net/i?id=dabbe3f1e43824900eb3fd79864844614dd3323a-8406302-images-thumbs&amp;n=13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652721" y="2057426"/>
            <a:ext cx="3183584" cy="1273433"/>
          </a:xfrm>
          <a:prstGeom prst="rect">
            <a:avLst/>
          </a:prstGeom>
          <a:noFill/>
          <a:ln w="6349">
            <a:solidFill>
              <a:schemeClr val="tx1">
                <a:lumMod val="50196"/>
                <a:lumOff val="49804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39794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04812" y="1239731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КАДРЫ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2955653" y="1731661"/>
            <a:ext cx="3262267" cy="19262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69019"/>
              </p:ext>
            </p:extLst>
          </p:nvPr>
        </p:nvGraphicFramePr>
        <p:xfrm>
          <a:off x="460162" y="1899829"/>
          <a:ext cx="8253248" cy="344603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4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887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 </a:t>
                      </a:r>
                      <a:endParaRPr sz="1200"/>
                    </a:p>
                  </a:txBody>
                  <a:tcPr marL="2315" marR="2315" marT="1736" marB="0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2022</a:t>
                      </a:r>
                      <a:endParaRPr lang="ru-RU" sz="20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2023</a:t>
                      </a:r>
                      <a:endParaRPr sz="20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2024</a:t>
                      </a:r>
                      <a:endParaRPr lang="ru-RU" sz="20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92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Всего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84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86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u="none" strike="noStrike" cap="none" spc="0">
                          <a:ln>
                            <a:noFill/>
                          </a:ln>
                        </a:rPr>
                        <a:t>84</a:t>
                      </a:r>
                      <a:endParaRPr lang="ru-RU" sz="20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+mn-lt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3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Библиотечных работников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60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62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62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283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 С высшим образованием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49 (82%)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46 (79%)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48 (76%)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174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С высшим библиотечным образованием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34 (57%)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30 (48%)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35(56%)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35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До 30 лет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5 (8,3%)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7 (11%)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5 (8%)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559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От 30 до 55 лет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50 (83,3%)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51 (82%)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47 (75%)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73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55 лет и старше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5 (8,3%)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5 (8%)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3 (5%)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2"/>
          <a:srcRect b="33628"/>
          <a:stretch>
            <a:fillRect/>
          </a:stretch>
        </p:blipFill>
        <p:spPr bwMode="auto">
          <a:xfrm>
            <a:off x="-4689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14159" y="1225105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КАДРЫ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289799" y="1804722"/>
            <a:ext cx="2568059" cy="3098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41464" y="2379377"/>
            <a:ext cx="1175106" cy="2697714"/>
          </a:xfrm>
          <a:prstGeom prst="rect">
            <a:avLst/>
          </a:prstGeom>
        </p:spPr>
      </p:pic>
      <p:sp>
        <p:nvSpPr>
          <p:cNvPr id="8" name="Прямоугольник: скругленные углы 2"/>
          <p:cNvSpPr/>
          <p:nvPr/>
        </p:nvSpPr>
        <p:spPr bwMode="auto">
          <a:xfrm>
            <a:off x="2400349" y="2650182"/>
            <a:ext cx="981355" cy="662267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 w="12700" cap="flat" cmpd="sng" algn="ctr">
            <a:solidFill>
              <a:srgbClr val="4A66AC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ru-RU" sz="3375" b="1">
                <a:solidFill>
                  <a:prstClr val="white"/>
                </a:solidFill>
                <a:latin typeface="Calibri"/>
                <a:cs typeface="Arial"/>
              </a:rPr>
              <a:t>84</a:t>
            </a:r>
            <a:endParaRPr sz="135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949262" y="2627316"/>
            <a:ext cx="1249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575" b="1">
                <a:solidFill>
                  <a:srgbClr val="3D4FA9"/>
                </a:solidFill>
                <a:latin typeface="Calibri Light"/>
              </a:rPr>
              <a:t>сотрудников</a:t>
            </a:r>
            <a:r>
              <a:rPr lang="ru-RU" sz="1575">
                <a:solidFill>
                  <a:srgbClr val="3D4FA9"/>
                </a:solidFill>
                <a:latin typeface="Calibri Light"/>
              </a:rPr>
              <a:t> </a:t>
            </a:r>
            <a:r>
              <a:rPr lang="ru-RU" sz="1575" b="1">
                <a:solidFill>
                  <a:srgbClr val="3D4FA9"/>
                </a:solidFill>
                <a:latin typeface="Calibri Light"/>
              </a:rPr>
              <a:t>библиотек</a:t>
            </a:r>
            <a:endParaRPr sz="1575" b="1">
              <a:solidFill>
                <a:srgbClr val="3D4FA9"/>
              </a:solidFill>
              <a:latin typeface="Calibri Light" panose="020f0302020204030204"/>
            </a:endParaRPr>
          </a:p>
        </p:txBody>
      </p:sp>
      <p:sp>
        <p:nvSpPr>
          <p:cNvPr id="11" name="Прямоугольник: скругленные углы 4"/>
          <p:cNvSpPr/>
          <p:nvPr/>
        </p:nvSpPr>
        <p:spPr bwMode="auto">
          <a:xfrm>
            <a:off x="2400349" y="3434355"/>
            <a:ext cx="981355" cy="674467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 w="12700" cap="flat" cmpd="sng" algn="ctr">
            <a:solidFill>
              <a:srgbClr val="4A66AC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3375" b="1">
                <a:solidFill>
                  <a:prstClr val="white"/>
                </a:solidFill>
                <a:latin typeface="Calibri"/>
                <a:cs typeface="Arial"/>
              </a:rPr>
              <a:t>84</a:t>
            </a:r>
            <a:endParaRPr sz="3375" b="1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49263" y="3312449"/>
            <a:ext cx="3520345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75" b="1">
                <a:solidFill>
                  <a:srgbClr val="3D4FA9"/>
                </a:solidFill>
                <a:latin typeface="Calibri Light"/>
              </a:rPr>
              <a:t>мероприятия</a:t>
            </a:r>
            <a:r>
              <a:rPr lang="ru-RU" sz="1575">
                <a:solidFill>
                  <a:srgbClr val="3D4FA9"/>
                </a:solidFill>
                <a:latin typeface="Calibri Light"/>
              </a:rPr>
              <a:t> </a:t>
            </a:r>
            <a:r>
              <a:rPr lang="ru-RU" sz="1575" b="1">
                <a:solidFill>
                  <a:srgbClr val="3D4FA9"/>
                </a:solidFill>
                <a:latin typeface="Calibri Light"/>
              </a:rPr>
              <a:t>по повышению квалификации посетили сотрудники библиотек</a:t>
            </a:r>
            <a:endParaRPr sz="1575" b="1">
              <a:solidFill>
                <a:srgbClr val="3D4FA9"/>
              </a:solidFill>
              <a:latin typeface="Calibri Light"/>
            </a:endParaRPr>
          </a:p>
        </p:txBody>
      </p:sp>
      <p:sp>
        <p:nvSpPr>
          <p:cNvPr id="13" name="Прямоугольник: скругленные углы 6"/>
          <p:cNvSpPr/>
          <p:nvPr/>
        </p:nvSpPr>
        <p:spPr bwMode="auto">
          <a:xfrm>
            <a:off x="2400349" y="4228312"/>
            <a:ext cx="981355" cy="720089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 w="12700" cap="flat" cmpd="sng" algn="ctr">
            <a:solidFill>
              <a:srgbClr val="4A66AC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3375" b="1">
                <a:solidFill>
                  <a:prstClr val="white"/>
                </a:solidFill>
                <a:latin typeface="Calibri"/>
                <a:cs typeface="Arial"/>
              </a:rPr>
              <a:t>45</a:t>
            </a:r>
            <a:endParaRPr sz="3375" b="1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963370" y="4372799"/>
            <a:ext cx="3520345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75" b="1">
                <a:solidFill>
                  <a:srgbClr val="3D4FA9"/>
                </a:solidFill>
                <a:latin typeface="Calibri Light"/>
              </a:rPr>
              <a:t>средний возраст сотрудников</a:t>
            </a:r>
            <a:endParaRPr sz="1575" b="1">
              <a:solidFill>
                <a:srgbClr val="3D4FA9"/>
              </a:solidFill>
              <a:latin typeface="Calibri Light"/>
            </a:endParaRPr>
          </a:p>
        </p:txBody>
      </p:sp>
      <p:sp>
        <p:nvSpPr>
          <p:cNvPr id="15" name="Прямоугольник: скругленные углы 8"/>
          <p:cNvSpPr/>
          <p:nvPr/>
        </p:nvSpPr>
        <p:spPr bwMode="auto">
          <a:xfrm>
            <a:off x="2400348" y="5077093"/>
            <a:ext cx="981355" cy="698999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 w="12700" cap="flat" cmpd="sng" algn="ctr">
            <a:solidFill>
              <a:srgbClr val="4A66AC">
                <a:shade val="1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ru-RU" sz="3375" b="1">
                <a:solidFill>
                  <a:prstClr val="white"/>
                </a:solidFill>
                <a:latin typeface="Calibri"/>
                <a:cs typeface="Arial"/>
              </a:rPr>
              <a:t>11</a:t>
            </a:r>
            <a:endParaRPr sz="135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963370" y="4948401"/>
            <a:ext cx="321398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75" b="1">
                <a:solidFill>
                  <a:srgbClr val="3D4FA9"/>
                </a:solidFill>
                <a:latin typeface="Calibri Light"/>
              </a:rPr>
              <a:t>мероприятий по повышению квалификации сотрудников проводит районная библиотека ежегодно</a:t>
            </a:r>
            <a:endParaRPr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-13607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44606" y="1247411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ПРИВЛЕЧЕНО СРЕДСТВ В 2024 Г.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2050262" y="1747793"/>
            <a:ext cx="5108027" cy="0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70160"/>
              </p:ext>
            </p:extLst>
          </p:nvPr>
        </p:nvGraphicFramePr>
        <p:xfrm>
          <a:off x="695959" y="2380867"/>
          <a:ext cx="7942945" cy="352145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4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0276"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Учреждение, поселение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Всего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Федеральных/ окружных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 err="1"/>
                        <a:t>Недро-пользо-вателей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Конкурс субсидий на улучше-ние МТБ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 err="1"/>
                        <a:t>Детутат-ских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Платные услуги (включая Пушкин-скую карту)</a:t>
                      </a:r>
                      <a:endParaRPr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843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800"/>
                        <a:t>СРЦБС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3 552,0</a:t>
                      </a:r>
                      <a:endParaRPr lang="ru-RU" sz="1800" b="1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1 870, 2</a:t>
                      </a:r>
                      <a:endParaRPr lang="ru-RU" sz="1800" b="0" i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lang="ru-RU" sz="1800" b="0" i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1 256,6</a:t>
                      </a:r>
                      <a:endParaRPr lang="ru-RU" sz="1800" b="0" i="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425,1</a:t>
                      </a:r>
                      <a:endParaRPr lang="ru-RU" sz="1800" b="0" i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96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800"/>
                        <a:t>Лянтор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1 348,0</a:t>
                      </a:r>
                      <a:endParaRPr lang="ru-RU" sz="18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758,2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300,0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289,8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996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800"/>
                        <a:t>Федоровский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lang="ru-RU" sz="1800" b="1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5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800"/>
                        <a:t>Нижнесортымский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96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800"/>
                        <a:t>ИТОГО: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4 900,0</a:t>
                      </a:r>
                      <a:endParaRPr lang="ru-RU" sz="1800" b="1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2 628,4</a:t>
                      </a:r>
                      <a:endParaRPr lang="ru-RU" sz="1800" b="1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lang="ru-RU" sz="1800" b="1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1256,6</a:t>
                      </a:r>
                      <a:endParaRPr lang="ru-RU" sz="1800" b="1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300,0</a:t>
                      </a:r>
                      <a:endParaRPr lang="ru-RU" sz="1800" b="1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714,9</a:t>
                      </a:r>
                      <a:endParaRPr lang="ru-RU" sz="18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39424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39918" y="1254214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Израсходовано на укрепление МТБ в тыс. руб.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969577" y="1746144"/>
            <a:ext cx="7260021" cy="0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6991337"/>
              </p:ext>
            </p:extLst>
          </p:nvPr>
        </p:nvGraphicFramePr>
        <p:xfrm>
          <a:off x="969579" y="2482537"/>
          <a:ext cx="3349872" cy="3626167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20888016"/>
              </p:ext>
            </p:extLst>
          </p:nvPr>
        </p:nvGraphicFramePr>
        <p:xfrm>
          <a:off x="5344528" y="2661660"/>
          <a:ext cx="3346626" cy="3382297"/>
        </p:xfrm>
        <a:graphic>
          <a:graphicData uri="http://schemas.openxmlformats.org/drawingml/2006/diagram">
            <dgm:relIds xmlns:dgm="http://schemas.openxmlformats.org/drawingml/2006/diagram" r:dm="rId10" r:lo="rId11" r:qs="rId12" r:cs="rId13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1824299" y="2061855"/>
            <a:ext cx="1842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600" b="1">
                <a:solidFill>
                  <a:srgbClr val="3D4FA9"/>
                </a:solidFill>
              </a:rPr>
              <a:t>Оборудование</a:t>
            </a:r>
            <a:endParaRPr sz="135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049189" y="2081091"/>
            <a:ext cx="23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600" b="1">
                <a:solidFill>
                  <a:srgbClr val="3D4FA9"/>
                </a:solidFill>
              </a:rPr>
              <a:t>Комплектование БФ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32821888"/>
              </p:ext>
            </p:extLst>
          </p:nvPr>
        </p:nvGraphicFramePr>
        <p:xfrm>
          <a:off x="3683455" y="2721107"/>
          <a:ext cx="5976375" cy="32148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2365446" y="12120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100" b="1">
                <a:solidFill>
                  <a:srgbClr val="002060"/>
                </a:solidFill>
              </a:rPr>
              <a:t>Реализация программы «Пушкинская карта»</a:t>
            </a:r>
            <a:endParaRPr sz="135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752154"/>
              </p:ext>
            </p:extLst>
          </p:nvPr>
        </p:nvGraphicFramePr>
        <p:xfrm>
          <a:off x="4232365" y="3349677"/>
          <a:ext cx="4781008" cy="164984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195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363"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2023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2024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+/-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63">
                <a:tc>
                  <a:txBody>
                    <a:bodyPr vert="horz" wrap="square"/>
                    <a:lstStyle/>
                    <a:p>
                      <a:r>
                        <a:rPr lang="ru-RU" sz="1600"/>
                        <a:t>Билеты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/>
                        <a:t>1 355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/>
                        <a:t>1 674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/>
                        <a:t>+319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63">
                <a:tc>
                  <a:txBody>
                    <a:bodyPr vert="horz" wrap="square"/>
                    <a:lstStyle/>
                    <a:p>
                      <a:r>
                        <a:rPr lang="ru-RU" sz="1600"/>
                        <a:t>Финансы, руб.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/>
                        <a:t>332 790,00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/>
                        <a:t>425 070,00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/>
                        <a:t>+92 280,00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Заголовок 56">
            <a:extLst>
              <a:ext uri="{FF2B5EF4-FFF2-40B4-BE49-F238E27FC236}">
                <a16:creationId xmlns:a16="http://schemas.microsoft.com/office/drawing/2014/main" id="{00326D99-DAD3-4FED-A95F-BFF05E5E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29" y="1248858"/>
            <a:ext cx="7886700" cy="42407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700" b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Модернизация библиотек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E2DDC6E-D6E2-48CA-B1EF-8C512954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8879" y="1891009"/>
            <a:ext cx="1937122" cy="373872"/>
          </a:xfrm>
        </p:spPr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 rtl="0"/>
            <a:r>
              <a:rPr lang="ru-RU"/>
              <a:t>Дек 2022 - Янв 2023 г.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02ECB06-815A-4232-9EEF-1CE3EAD4C0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8879" y="2458760"/>
            <a:ext cx="1688673" cy="609305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sz="1350" cap="all">
                <a:latin typeface="Segoe UI" panose="020b0502040204020203" pitchFamily="34" charset="0"/>
              </a:rPr>
              <a:t>Барсовская библиотека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D6A052F4-BE1D-4BBE-A5E4-53A6742C70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3634" y="1903084"/>
            <a:ext cx="2516728" cy="37387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err="1"/>
              <a:t>Авг 2023 г. – январь 2024 г.</a:t>
            </a:r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id="{743F630F-37B8-4375-B8FE-CBB4D55AB1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27662" y="2465904"/>
            <a:ext cx="1688673" cy="60930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1350" cap="all">
                <a:latin typeface="Segoe UI" panose="020b0502040204020203" pitchFamily="34" charset="0"/>
              </a:rPr>
              <a:t>Русскинская библиотека 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E4CB779B-590A-4742-8EDD-C90A8A6EAA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05006" y="1891009"/>
            <a:ext cx="1688673" cy="37387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2026 г.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24"/>
          </p:nvPr>
        </p:nvSpPr>
        <p:spPr>
          <a:xfrm>
            <a:off x="6890063" y="2276956"/>
            <a:ext cx="2118558" cy="505262"/>
          </a:xfrm>
        </p:spPr>
        <p:txBody>
          <a:bodyPr>
            <a:noAutofit/>
          </a:bodyPr>
          <a:lstStyle/>
          <a:p>
            <a:r>
              <a:rPr lang="ru-RU" sz="1350" cap="all">
                <a:latin typeface="Segoe UI" panose="020b0502040204020203" pitchFamily="34" charset="0"/>
              </a:rPr>
              <a:t>Солнечная модельная библиотека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E06F30E7-03A1-4D44-9BA2-623641E222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37552" y="4475865"/>
            <a:ext cx="1688672" cy="373872"/>
          </a:xfrm>
        </p:spPr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 rtl="0"/>
            <a:r>
              <a:rPr lang="ru-RU"/>
              <a:t>Март - май 2023 г.</a:t>
            </a:r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id="{C48F1B39-48E7-4559-9D08-B8E2C5824A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72068" y="4967767"/>
            <a:ext cx="2219640" cy="59667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sz="1275" cap="all">
                <a:latin typeface="Segoe UI" panose="020b0502040204020203" pitchFamily="34" charset="0"/>
              </a:rPr>
              <a:t>Белоярская библиотека</a:t>
            </a:r>
          </a:p>
          <a:p>
            <a:r>
              <a:rPr lang="ru-RU" sz="1275" cap="all">
                <a:latin typeface="Segoe UI" panose="020b0502040204020203" pitchFamily="34" charset="0"/>
              </a:rPr>
              <a:t> им. Г.Г. Кушникова 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66CE0DB3-8A0B-4B77-9619-D0B01BF427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07322" y="4475865"/>
            <a:ext cx="2435891" cy="373872"/>
          </a:xfrm>
        </p:spPr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 rtl="0"/>
            <a:r>
              <a:rPr lang="ru-RU" err="1">
                <a:solidFill>
                  <a:schemeClr val="accent3">
                    <a:lumMod val="75000"/>
                  </a:schemeClr>
                </a:solidFill>
              </a:rPr>
              <a:t>Сент 2023 г. – апрель 2024 г.</a:t>
            </a:r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8321A23A-96BE-4EB4-ACB2-2C2A31CF58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01811" y="4975782"/>
            <a:ext cx="2046911" cy="59667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sz="1350" cap="all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</a:rPr>
              <a:t>Высокомысовская библиотека им. В.П. Замятина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921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-1327615" y="2014195"/>
            <a:ext cx="74322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chemeClr val="accent6">
                    <a:lumMod val="75000"/>
                  </a:schemeClr>
                </a:solidFill>
              </a:rPr>
              <a:t>Модернизация библиотек</a:t>
            </a:r>
            <a:endParaRPr sz="135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256568" y="2736503"/>
            <a:ext cx="369471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100" b="1">
                <a:solidFill>
                  <a:schemeClr val="accent6">
                    <a:lumMod val="75000"/>
                  </a:schemeClr>
                </a:solidFill>
              </a:rPr>
              <a:t>Высокомысовская модельная библиотека им. В.П. Замятина</a:t>
            </a:r>
            <a:endParaRPr sz="1350"/>
          </a:p>
          <a:p>
            <a:pPr>
              <a:defRPr/>
            </a:pPr>
            <a:r>
              <a:rPr lang="ru-RU" b="1"/>
              <a:t>(работы сентябрь 2023 года-февраль 2024 года)</a:t>
            </a:r>
            <a:endParaRPr sz="1350"/>
          </a:p>
          <a:p>
            <a:pPr>
              <a:defRPr/>
            </a:pPr>
            <a:r>
              <a:rPr lang="ru-RU" b="1"/>
              <a:t>Открытие – октябрь 2024 года</a:t>
            </a:r>
            <a:endParaRPr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t="2593" b="4295"/>
          <a:stretch>
            <a:fillRect/>
          </a:stretch>
        </p:blipFill>
        <p:spPr>
          <a:xfrm>
            <a:off x="5201431" y="1143000"/>
            <a:ext cx="3942569" cy="2565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 t="24443" b="16209"/>
          <a:stretch>
            <a:fillRect/>
          </a:stretch>
        </p:blipFill>
        <p:spPr>
          <a:xfrm>
            <a:off x="5201431" y="3779836"/>
            <a:ext cx="3942569" cy="2976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-1327615" y="2014195"/>
            <a:ext cx="74322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chemeClr val="accent6">
                    <a:lumMod val="75000"/>
                  </a:schemeClr>
                </a:solidFill>
              </a:rPr>
              <a:t>Модернизация библиотек</a:t>
            </a:r>
            <a:endParaRPr sz="135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389089" y="2666738"/>
            <a:ext cx="38353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100" b="1">
                <a:solidFill>
                  <a:schemeClr val="accent6">
                    <a:lumMod val="75000"/>
                  </a:schemeClr>
                </a:solidFill>
              </a:rPr>
              <a:t>Русскинская библиотека </a:t>
            </a:r>
            <a:endParaRPr sz="1350"/>
          </a:p>
          <a:p>
            <a:pPr>
              <a:defRPr/>
            </a:pPr>
            <a:r>
              <a:rPr lang="ru-RU" b="1"/>
              <a:t>(работы август-декабрь 2023 года)</a:t>
            </a:r>
            <a:endParaRPr sz="1350"/>
          </a:p>
          <a:p>
            <a:pPr>
              <a:defRPr/>
            </a:pPr>
            <a:r>
              <a:rPr lang="ru-RU" b="1"/>
              <a:t>Открытие – январь 2024 года</a:t>
            </a:r>
            <a:endParaRPr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l="3490" b="3961"/>
          <a:stretch>
            <a:fillRect/>
          </a:stretch>
        </p:blipFill>
        <p:spPr>
          <a:xfrm>
            <a:off x="5035973" y="3972488"/>
            <a:ext cx="4080353" cy="2771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b="7263"/>
          <a:stretch>
            <a:fillRect/>
          </a:stretch>
        </p:blipFill>
        <p:spPr>
          <a:xfrm>
            <a:off x="5035973" y="1201225"/>
            <a:ext cx="4108027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245EB1-E2B2-330B-10F7-B9A36849E16F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940703590" name="Рисунок 10">
            <a:extLst>
              <a:ext uri="{FF2B5EF4-FFF2-40B4-BE49-F238E27FC236}">
                <a16:creationId xmlns:a16="http://schemas.microsoft.com/office/drawing/2014/main" id="{8D153D07-8CF4-D261-66D6-C59F005E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7" cy="1071563"/>
          </a:xfrm>
          <a:prstGeom prst="rect">
            <a:avLst/>
          </a:prstGeom>
        </p:spPr>
      </p:pic>
      <p:sp>
        <p:nvSpPr>
          <p:cNvPr id="1611277308" name="TextBox 15">
            <a:extLst>
              <a:ext uri="{FF2B5EF4-FFF2-40B4-BE49-F238E27FC236}">
                <a16:creationId xmlns:a16="http://schemas.microsoft.com/office/drawing/2014/main" id="{099351D0-CF43-5541-1CC6-02D5AFD966A1}"/>
              </a:ext>
            </a:extLst>
          </p:cNvPr>
          <p:cNvSpPr txBox="1"/>
          <p:nvPr/>
        </p:nvSpPr>
        <p:spPr bwMode="auto">
          <a:xfrm>
            <a:off x="185057" y="1065278"/>
            <a:ext cx="461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Новая точка притяжения </a:t>
            </a:r>
          </a:p>
          <a:p>
            <a:pPr algn="ctr"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молодёжи в Лянторе:</a:t>
            </a:r>
          </a:p>
          <a:p>
            <a:pPr algn="ctr">
              <a:defRPr/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Молодёжная библиотека</a:t>
            </a:r>
          </a:p>
        </p:txBody>
      </p:sp>
      <p:pic>
        <p:nvPicPr>
          <p:cNvPr id="986493659" name="Рисунок 986493658">
            <a:extLst>
              <a:ext uri="{FF2B5EF4-FFF2-40B4-BE49-F238E27FC236}">
                <a16:creationId xmlns:a16="http://schemas.microsoft.com/office/drawing/2014/main" id="{C76A3CA0-F2C0-384E-D0DB-918ACC5A8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72612" y="4011033"/>
            <a:ext cx="4171388" cy="2739632"/>
          </a:xfrm>
          <a:prstGeom prst="rect">
            <a:avLst/>
          </a:prstGeom>
        </p:spPr>
      </p:pic>
      <p:pic>
        <p:nvPicPr>
          <p:cNvPr id="1026" name="Picture 2" descr="https://sun9-80.userapi.com/impg/CfYcpLkXWzMNkE3J8raZSvWO_g0ojs-aUBYd9A/Rtt3Rf-SjhU.jpg?size=1280x853&amp;quality=95&amp;sign=a53595c75969457b86e1c9448df3327a&amp;type=album">
            <a:extLst>
              <a:ext uri="{FF2B5EF4-FFF2-40B4-BE49-F238E27FC236}">
                <a16:creationId xmlns:a16="http://schemas.microsoft.com/office/drawing/2014/main" id="{7C8E3AAF-CD7A-B6DC-9F10-B42BB181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612" y="1151378"/>
            <a:ext cx="4171388" cy="27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4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2294" y="3009956"/>
            <a:ext cx="1972637" cy="1994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2424286" y="1904887"/>
            <a:ext cx="6554250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/>
              <a:t>Сургутский муниципальный район - «Самый  читающий муниципалитет»</a:t>
            </a:r>
          </a:p>
          <a:p>
            <a:pPr>
              <a:defRPr/>
            </a:pPr>
            <a:endParaRPr lang="ru-RU" sz="1500"/>
          </a:p>
          <a:p>
            <a:pPr>
              <a:defRPr/>
            </a:pPr>
            <a:r>
              <a:rPr lang="ru-RU" sz="1500"/>
              <a:t>Манн Ирина Петровна – III место во Всероссийском конкурсе «Инновационные технологии в правовом просвещении по вопросам прав и свобод граждан, форм и методов их защиты» в номинации «Лучшая электронная библиотека материалов на правовую тематику»</a:t>
            </a:r>
            <a:endParaRPr sz="1350"/>
          </a:p>
          <a:p>
            <a:pPr>
              <a:defRPr/>
            </a:pPr>
            <a:endParaRPr lang="ru-RU" sz="1500"/>
          </a:p>
          <a:p>
            <a:pPr>
              <a:defRPr/>
            </a:pPr>
            <a:r>
              <a:rPr lang="ru-RU" sz="1500"/>
              <a:t>Сборник «Добрые сказки Югры» – II место в Региональном конкурсе «Югорская книга – 2024» среди 166 конкурсантов в номинации «Лучшая книга для детей и юношества»</a:t>
            </a:r>
          </a:p>
          <a:p>
            <a:pPr>
              <a:defRPr/>
            </a:pPr>
            <a:endParaRPr sz="1350"/>
          </a:p>
          <a:p>
            <a:pPr>
              <a:defRPr/>
            </a:pPr>
            <a:r>
              <a:rPr lang="ru-RU" sz="1500"/>
              <a:t>Клуб самобытных авторов «Первоцвет»  – III место Окружного конкурса литературных объединений ХМАО-Югры </a:t>
            </a:r>
            <a:r>
              <a:rPr lang="ru-RU" sz="1500">
                <a:solidFill>
                  <a:prstClr val="black"/>
                </a:solidFill>
              </a:rPr>
              <a:t>–</a:t>
            </a:r>
            <a:r>
              <a:rPr lang="ru-RU" sz="1500"/>
              <a:t> Детская библиотека </a:t>
            </a:r>
          </a:p>
          <a:p>
            <a:pPr>
              <a:defRPr/>
            </a:pPr>
            <a:endParaRPr lang="ru-RU" sz="1500"/>
          </a:p>
          <a:p>
            <a:pPr>
              <a:defRPr/>
            </a:pPr>
            <a:r>
              <a:rPr lang="ru-RU" sz="1500"/>
              <a:t>Лянторская ЦБС – победитель Всероссийского конкурса работников культуры «Профессиональный успех», в номинации «Культурная среда»</a:t>
            </a:r>
          </a:p>
          <a:p>
            <a:pPr>
              <a:defRPr/>
            </a:pPr>
            <a:endParaRPr lang="ru-RU" sz="1500"/>
          </a:p>
          <a:p>
            <a:pPr>
              <a:defRPr/>
            </a:pPr>
            <a:r>
              <a:rPr lang="ru-RU" sz="1500"/>
              <a:t>Лянторская детская библиотека – 2 место в Окружном конкурсе на лучшее библиографическое пособие для детей «Высший пилотаж» в номинации «Электронные книжные выставки»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970658" y="1234309"/>
            <a:ext cx="32672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Победы в конкурсах</a:t>
            </a:r>
            <a:endParaRPr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160190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-8557"/>
            <a:ext cx="9208557" cy="1071563"/>
          </a:xfrm>
          <a:prstGeom prst="rect">
            <a:avLst/>
          </a:prstGeom>
        </p:spPr>
      </p:pic>
      <p:pic>
        <p:nvPicPr>
          <p:cNvPr id="2017635836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19747" y="4999407"/>
            <a:ext cx="9129713" cy="1877321"/>
          </a:xfrm>
          <a:prstGeom prst="rect">
            <a:avLst/>
          </a:prstGeom>
        </p:spPr>
      </p:pic>
      <p:sp>
        <p:nvSpPr>
          <p:cNvPr id="182654903" name="TextBox 182654902"/>
          <p:cNvSpPr txBox="1"/>
          <p:nvPr/>
        </p:nvSpPr>
        <p:spPr bwMode="auto">
          <a:xfrm>
            <a:off x="1577104" y="1362855"/>
            <a:ext cx="6828866" cy="914546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БИБЛИОТЕКИ-ЮБИЛЯРЫ</a:t>
            </a:r>
            <a:r>
              <a:rPr sz="3600" b="1">
                <a:solidFill>
                  <a:srgbClr val="002060"/>
                </a:solidFill>
              </a:rPr>
              <a:t> 2025</a:t>
            </a:r>
            <a:r>
              <a:rPr sz="5400" b="1">
                <a:solidFill>
                  <a:srgbClr val="0070C0"/>
                </a:solidFill>
              </a:rPr>
              <a:t> </a:t>
            </a:r>
            <a:endParaRPr sz="1350"/>
          </a:p>
        </p:txBody>
      </p:sp>
      <p:sp>
        <p:nvSpPr>
          <p:cNvPr id="1128390439" name="TextBox 1128390438"/>
          <p:cNvSpPr txBox="1"/>
          <p:nvPr/>
        </p:nvSpPr>
        <p:spPr bwMode="auto">
          <a:xfrm>
            <a:off x="547009" y="2277401"/>
            <a:ext cx="8596991" cy="4348947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120 лет</a:t>
            </a:r>
            <a:r>
              <a:rPr lang="ru-RU" sz="2800">
                <a:latin typeface="Calibri"/>
                <a:ea typeface="Calibri"/>
                <a:cs typeface="Calibri"/>
              </a:rPr>
              <a:t> - </a:t>
            </a: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 открытия первой публичной библиотеки в Сургутском уезде</a:t>
            </a:r>
            <a:endParaRPr sz="2800"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en-US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70 </a:t>
            </a: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лет –</a:t>
            </a:r>
            <a:r>
              <a:rPr lang="ru-RU" sz="2800">
                <a:latin typeface="Calibri"/>
                <a:ea typeface="Calibri"/>
                <a:cs typeface="Calibri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Лянторская</a:t>
            </a:r>
            <a:r>
              <a:rPr lang="ru-RU" sz="2800">
                <a:latin typeface="Calibri"/>
                <a:ea typeface="Calibri"/>
                <a:cs typeface="Calibri"/>
              </a:rPr>
              <a:t> г</a:t>
            </a: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ородская библиотека</a:t>
            </a:r>
            <a:endParaRPr sz="2800" b="1"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45</a:t>
            </a:r>
            <a:r>
              <a:rPr lang="en-US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лет</a:t>
            </a:r>
            <a:r>
              <a:rPr lang="ru-RU" sz="2800">
                <a:latin typeface="Calibri"/>
                <a:ea typeface="Calibri"/>
                <a:cs typeface="Calibri"/>
              </a:rPr>
              <a:t> - </a:t>
            </a: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Барсовская библиотека</a:t>
            </a:r>
          </a:p>
          <a:p>
            <a:pPr>
              <a:lnSpc>
                <a:spcPct val="114999"/>
              </a:lnSpc>
              <a:defRPr/>
            </a:pP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45</a:t>
            </a:r>
            <a:r>
              <a:rPr lang="en-US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лет</a:t>
            </a:r>
            <a:r>
              <a:rPr lang="ru-RU" sz="2800">
                <a:latin typeface="Calibri"/>
                <a:ea typeface="Calibri"/>
                <a:cs typeface="Calibri"/>
              </a:rPr>
              <a:t> - </a:t>
            </a: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Солнечная модельная библиотека</a:t>
            </a:r>
            <a:endParaRPr sz="2800" b="1"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en-US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30 </a:t>
            </a: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лет</a:t>
            </a:r>
            <a:r>
              <a:rPr lang="ru-RU" sz="2800" b="1">
                <a:latin typeface="Calibri"/>
                <a:ea typeface="Calibri"/>
                <a:cs typeface="Calibri"/>
              </a:rPr>
              <a:t> </a:t>
            </a:r>
            <a:r>
              <a:rPr lang="ru-RU" sz="2800">
                <a:latin typeface="Calibri"/>
                <a:ea typeface="Calibri"/>
                <a:cs typeface="Calibri"/>
              </a:rPr>
              <a:t>- </a:t>
            </a:r>
            <a:r>
              <a:rPr lang="ru-RU" sz="2800" b="1">
                <a:solidFill>
                  <a:srgbClr val="002060"/>
                </a:solidFill>
                <a:ea typeface="Calibri"/>
                <a:cs typeface="Calibri"/>
              </a:rPr>
              <a:t>Лянторская</a:t>
            </a:r>
            <a:r>
              <a:rPr lang="ru-RU" sz="2800">
                <a:ea typeface="Calibri"/>
                <a:cs typeface="Calibri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детская библиотека 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30 лет</a:t>
            </a:r>
            <a:r>
              <a:rPr lang="ru-RU" sz="2800">
                <a:latin typeface="Calibri"/>
                <a:ea typeface="Calibri"/>
                <a:cs typeface="Calibri"/>
              </a:rPr>
              <a:t> - </a:t>
            </a: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Сайгатинская библиотека</a:t>
            </a:r>
            <a:endParaRPr sz="2800" b="1">
              <a:solidFill>
                <a:srgbClr val="002060"/>
              </a:solidFill>
              <a:latin typeface="Times New Roman" panose="02020603050405020304" charset="0"/>
              <a:cs typeface="Times New Roman"/>
            </a:endParaRPr>
          </a:p>
          <a:p>
            <a:pPr>
              <a:defRPr/>
            </a:pPr>
            <a:endParaRPr lang="ru-RU" sz="2400">
              <a:latin typeface="Calibri"/>
              <a:cs typeface="Calibri"/>
            </a:endParaRPr>
          </a:p>
          <a:p>
            <a:pPr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4980678"/>
            <a:ext cx="9129713" cy="187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989601" y="1710375"/>
            <a:ext cx="485864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/>
              <a:t>6</a:t>
            </a:r>
            <a:r>
              <a:rPr lang="en-US" sz="6600" b="1"/>
              <a:t> </a:t>
            </a:r>
            <a:r>
              <a:rPr lang="ru-RU" sz="6600" b="1"/>
              <a:t>      </a:t>
            </a:r>
            <a:r>
              <a:rPr lang="ru-RU" sz="2400"/>
              <a:t>творческих конкурсов  </a:t>
            </a:r>
          </a:p>
          <a:p>
            <a:pPr>
              <a:defRPr/>
            </a:pPr>
            <a:r>
              <a:rPr lang="ru-RU" sz="3300" b="1"/>
              <a:t>1 128 </a:t>
            </a:r>
            <a:r>
              <a:rPr lang="ru-RU" sz="2400"/>
              <a:t>       мероприятий </a:t>
            </a:r>
            <a:endParaRPr sz="1350"/>
          </a:p>
          <a:p>
            <a:pPr>
              <a:defRPr/>
            </a:pPr>
            <a:r>
              <a:rPr lang="ru-RU" sz="3300" b="1"/>
              <a:t>53 836    </a:t>
            </a:r>
            <a:r>
              <a:rPr lang="ru-RU" sz="2400"/>
              <a:t>участников</a:t>
            </a:r>
          </a:p>
          <a:p>
            <a:pPr>
              <a:defRPr/>
            </a:pPr>
            <a:endParaRPr sz="33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728288" y="1238101"/>
            <a:ext cx="4062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Креативная деятельность</a:t>
            </a:r>
            <a:endParaRPr sz="27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sun9-77.userapi.com/impg/-q5cwEtzgSVl72x0xsyZ6TIbakGtS3NkFGPzng/lsHPeIDPtzw.jpg?size=833x834&amp;quality=95&amp;sign=8f0c7a1d077982e921b71be143bffe63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901" y="2019844"/>
            <a:ext cx="3485232" cy="348941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419919" y="1179994"/>
            <a:ext cx="40222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Креативная</a:t>
            </a:r>
            <a:r>
              <a:rPr lang="ru-RU" sz="135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деятельность</a:t>
            </a:r>
            <a:endParaRPr sz="135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815672" y="1770177"/>
            <a:ext cx="632832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88     </a:t>
            </a:r>
            <a:r>
              <a:rPr lang="ru-RU" sz="2400"/>
              <a:t> страниц</a:t>
            </a:r>
            <a:endParaRPr sz="135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241</a:t>
            </a:r>
            <a:r>
              <a:rPr lang="ru-RU" sz="330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400"/>
              <a:t>памятная дата</a:t>
            </a:r>
            <a:endParaRPr lang="ru-RU" sz="1350"/>
          </a:p>
          <a:p>
            <a:pPr>
              <a:defRPr/>
            </a:pPr>
            <a:r>
              <a:rPr lang="ru-RU" sz="3300" b="1">
                <a:solidFill>
                  <a:srgbClr val="C00000"/>
                </a:solidFill>
              </a:rPr>
              <a:t>50</a:t>
            </a:r>
            <a:r>
              <a:rPr lang="ru-RU" sz="3300">
                <a:solidFill>
                  <a:srgbClr val="C00000"/>
                </a:solidFill>
              </a:rPr>
              <a:t>      </a:t>
            </a:r>
            <a:r>
              <a:rPr lang="ru-RU" sz="2400">
                <a:solidFill>
                  <a:srgbClr val="C00000"/>
                </a:solidFill>
              </a:rPr>
              <a:t>биографий юбиляров ветеранов и    	 участников Великой Отечественной 	 войны, ушедших на фронт с  	 	 территории Сургутского района</a:t>
            </a:r>
            <a:endParaRPr sz="135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117</a:t>
            </a:r>
            <a:r>
              <a:rPr lang="ru-RU" sz="33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/>
              <a:t>    юбиляров</a:t>
            </a:r>
            <a:endParaRPr sz="135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73 </a:t>
            </a:r>
            <a:r>
              <a:rPr lang="ru-RU" sz="330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/>
              <a:t>    юбилея организаций и коллективов</a:t>
            </a:r>
            <a:endParaRPr sz="135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51</a:t>
            </a:r>
            <a:r>
              <a:rPr lang="en-US" sz="4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/>
              <a:t>     событие</a:t>
            </a:r>
            <a:r>
              <a:rPr lang="ru-RU" sz="3300"/>
              <a:t>  </a:t>
            </a:r>
          </a:p>
          <a:p>
            <a:pPr>
              <a:defRPr/>
            </a:pPr>
            <a:endParaRPr sz="33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24" y="1770177"/>
            <a:ext cx="2255716" cy="321896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C665FC-49E3-4651-B874-47E7F6A8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0" cy="1065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5C6B2CB-78BC-E85E-EF94-9A5D55E75740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73F0665-B2C8-7830-E012-733DC6ACF034}"/>
              </a:ext>
            </a:extLst>
          </p:cNvPr>
          <p:cNvCxnSpPr/>
          <p:nvPr/>
        </p:nvCxnSpPr>
        <p:spPr bwMode="auto">
          <a:xfrm>
            <a:off x="-76200" y="3480707"/>
            <a:ext cx="9220200" cy="108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3E0D1BB-5583-84BA-8C74-5438DCEEDE68}"/>
              </a:ext>
            </a:extLst>
          </p:cNvPr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36FA29-3D83-0141-30D2-4D042FEB3D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70" r="10966" b="6373"/>
          <a:stretch>
            <a:fillRect/>
          </a:stretch>
        </p:blipFill>
        <p:spPr bwMode="auto">
          <a:xfrm>
            <a:off x="0" y="4417011"/>
            <a:ext cx="3854903" cy="22877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30AAC3-E084-9050-5938-B80451E6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46" t="14821" r="346" b="3449"/>
          <a:stretch>
            <a:fillRect/>
          </a:stretch>
        </p:blipFill>
        <p:spPr bwMode="auto">
          <a:xfrm>
            <a:off x="-5898" y="100663"/>
            <a:ext cx="3860800" cy="22825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6FBC29-3818-2587-E9CE-CB586D8DB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16105" y="141136"/>
            <a:ext cx="2676831" cy="18833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2BE5B4-BFA1-B1B4-068B-2E4FE7DC14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12" t="21505" r="310" b="4762"/>
          <a:stretch>
            <a:fillRect/>
          </a:stretch>
        </p:blipFill>
        <p:spPr bwMode="auto">
          <a:xfrm>
            <a:off x="-34964" y="2451477"/>
            <a:ext cx="3889866" cy="1897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FCD16A-00FE-2EB3-6B6E-35FD67C85117}"/>
              </a:ext>
            </a:extLst>
          </p:cNvPr>
          <p:cNvSpPr txBox="1"/>
          <p:nvPr/>
        </p:nvSpPr>
        <p:spPr bwMode="auto">
          <a:xfrm>
            <a:off x="4016105" y="2383198"/>
            <a:ext cx="485864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4132 </a:t>
            </a:r>
            <a:r>
              <a:rPr lang="ru-RU" sz="2400"/>
              <a:t> участников </a:t>
            </a:r>
            <a:endParaRPr sz="135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43</a:t>
            </a:r>
            <a:r>
              <a:rPr lang="en-US" sz="3300" b="1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/>
              <a:t>    конкурсных работ</a:t>
            </a:r>
            <a:endParaRPr sz="135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800 </a:t>
            </a:r>
            <a:r>
              <a:rPr lang="ru-RU" sz="2400"/>
              <a:t>    участников фестиваля</a:t>
            </a:r>
            <a:endParaRPr lang="en-US" sz="2400"/>
          </a:p>
          <a:p>
            <a:pPr>
              <a:defRPr/>
            </a:pPr>
            <a:r>
              <a:rPr lang="en-US" sz="3300" b="1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en-US" sz="45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5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/>
              <a:t>     регионов</a:t>
            </a:r>
            <a:r>
              <a:rPr lang="ru-RU" sz="3300"/>
              <a:t>  </a:t>
            </a:r>
          </a:p>
          <a:p>
            <a:pPr>
              <a:defRPr/>
            </a:pPr>
            <a:endParaRPr sz="33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5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/>
          <p:cNvCxnSpPr/>
          <p:nvPr/>
        </p:nvCxnSpPr>
        <p:spPr bwMode="auto">
          <a:xfrm>
            <a:off x="-76200" y="3480707"/>
            <a:ext cx="9220200" cy="108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6F716C-3019-F580-398D-100D0F7D07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00" b="7308"/>
          <a:stretch>
            <a:fillRect/>
          </a:stretch>
        </p:blipFill>
        <p:spPr>
          <a:xfrm>
            <a:off x="6868" y="89672"/>
            <a:ext cx="3881538" cy="20239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3CD077-F86C-D777-56D2-44F8C02187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853"/>
          <a:stretch>
            <a:fillRect/>
          </a:stretch>
        </p:blipFill>
        <p:spPr>
          <a:xfrm>
            <a:off x="0" y="4425689"/>
            <a:ext cx="3889866" cy="23162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F05B14-4A5B-EF19-96C6-D5DAE734F179}"/>
              </a:ext>
            </a:extLst>
          </p:cNvPr>
          <p:cNvSpPr txBox="1"/>
          <p:nvPr/>
        </p:nvSpPr>
        <p:spPr bwMode="auto">
          <a:xfrm>
            <a:off x="4266042" y="89672"/>
            <a:ext cx="4391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КНИЖНАЯ ЯРМАРКА</a:t>
            </a:r>
            <a:endParaRPr sz="3600" b="1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EE9E5A-7EDD-19D3-A4E3-EF8C1DA3B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042" y="1124551"/>
            <a:ext cx="4163929" cy="6889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034F35-2535-2682-B9E6-F0149F9B3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431" y="2394882"/>
            <a:ext cx="969348" cy="10425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F45CE7-068F-E6DC-0E0F-7C9C06B9101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611"/>
          <a:stretch>
            <a:fillRect/>
          </a:stretch>
        </p:blipFill>
        <p:spPr>
          <a:xfrm>
            <a:off x="-15019" y="2180469"/>
            <a:ext cx="3903426" cy="216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6BEA435-8D8B-E72A-9238-77BC53B889F2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BA3C755-6865-A872-EAFD-1247C7DB79AC}"/>
              </a:ext>
            </a:extLst>
          </p:cNvPr>
          <p:cNvCxnSpPr/>
          <p:nvPr/>
        </p:nvCxnSpPr>
        <p:spPr bwMode="auto">
          <a:xfrm>
            <a:off x="-76200" y="3480707"/>
            <a:ext cx="9220200" cy="108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BBBC952-2B87-BF84-D5D3-62C6D0B85509}"/>
              </a:ext>
            </a:extLst>
          </p:cNvPr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C2A63-9714-9316-DC4C-4B73DBCB15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853"/>
          <a:stretch>
            <a:fillRect/>
          </a:stretch>
        </p:blipFill>
        <p:spPr>
          <a:xfrm>
            <a:off x="0" y="4425689"/>
            <a:ext cx="3889866" cy="23162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4C4C66-FC43-7537-FEBD-D39AEA4542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094" t="20960" b="9897"/>
          <a:stretch>
            <a:fillRect/>
          </a:stretch>
        </p:blipFill>
        <p:spPr>
          <a:xfrm>
            <a:off x="8329" y="2266929"/>
            <a:ext cx="3881537" cy="21030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7C8552-62EF-F445-11C7-FECE55995CB9}"/>
              </a:ext>
            </a:extLst>
          </p:cNvPr>
          <p:cNvSpPr txBox="1"/>
          <p:nvPr/>
        </p:nvSpPr>
        <p:spPr bwMode="auto">
          <a:xfrm>
            <a:off x="4266042" y="89672"/>
            <a:ext cx="43910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/>
              </a:rPr>
              <a:t>РАЙОННЫЙ СЕМИНАР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/>
              </a:rPr>
              <a:t>«КНИГА КАК ИНСТРУМЕНТ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/>
              </a:rPr>
              <a:t>ВОСПИТАНИЯ ДЕТЕЙ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/>
              </a:rPr>
              <a:t>И ПОДРОСТКОВ»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5A52AB-F510-6090-FAC2-B1703BFE2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042" y="1886693"/>
            <a:ext cx="4163929" cy="688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D28460-E46A-9748-9F0E-3395224EA8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4548" b="8243"/>
          <a:stretch>
            <a:fillRect/>
          </a:stretch>
        </p:blipFill>
        <p:spPr>
          <a:xfrm>
            <a:off x="0" y="116085"/>
            <a:ext cx="3872582" cy="21030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B3EEAE-CDC7-ADE4-71DF-03A96AB76C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4416" b="2008"/>
          <a:stretch>
            <a:fillRect/>
          </a:stretch>
        </p:blipFill>
        <p:spPr>
          <a:xfrm>
            <a:off x="8329" y="4425689"/>
            <a:ext cx="3904387" cy="23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b="14104"/>
          <a:stretch>
            <a:fillRect/>
          </a:stretch>
        </p:blipFill>
        <p:spPr bwMode="auto">
          <a:xfrm>
            <a:off x="-5" y="4721912"/>
            <a:ext cx="3772142" cy="20986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t="14497"/>
          <a:stretch>
            <a:fillRect/>
          </a:stretch>
        </p:blipFill>
        <p:spPr bwMode="auto">
          <a:xfrm>
            <a:off x="-6" y="2588987"/>
            <a:ext cx="3772143" cy="2088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6" y="101875"/>
            <a:ext cx="3772144" cy="24431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3772138" y="1088576"/>
            <a:ext cx="552040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/>
              <a:buChar char="ü"/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 Комплектование библиотек</a:t>
            </a:r>
          </a:p>
          <a:p>
            <a:pPr marL="214313" indent="-214313">
              <a:buFont typeface="Wingdings"/>
              <a:buChar char="ü"/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 Совместные «круглые столы»</a:t>
            </a:r>
          </a:p>
          <a:p>
            <a:pPr marL="214313" indent="-214313">
              <a:buFont typeface="Wingdings"/>
              <a:buChar char="ü"/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 Организация семинаров, </a:t>
            </a:r>
          </a:p>
          <a:p>
            <a:pPr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    вебинаров и мастер-классов для библиотекарей</a:t>
            </a:r>
          </a:p>
          <a:p>
            <a:pPr marL="214313" indent="-214313">
              <a:buFont typeface="Wingdings"/>
              <a:buChar char="ü"/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 Встречи с писателями и  художниками</a:t>
            </a:r>
            <a:endParaRPr sz="27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 l="23437" t="50000" r="4414" b="26093"/>
          <a:stretch>
            <a:fillRect/>
          </a:stretch>
        </p:blipFill>
        <p:spPr bwMode="auto">
          <a:xfrm>
            <a:off x="3772138" y="244542"/>
            <a:ext cx="4339828" cy="718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4151"/>
          <a:stretch>
            <a:fillRect/>
          </a:stretch>
        </p:blipFill>
        <p:spPr bwMode="auto">
          <a:xfrm>
            <a:off x="0" y="106016"/>
            <a:ext cx="3917528" cy="3065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626"/>
          <a:stretch>
            <a:fillRect/>
          </a:stretch>
        </p:blipFill>
        <p:spPr bwMode="auto">
          <a:xfrm>
            <a:off x="0" y="3268314"/>
            <a:ext cx="3917527" cy="34802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96657" y="0"/>
            <a:ext cx="553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>
                <a:solidFill>
                  <a:srgbClr val="002060"/>
                </a:solidFill>
              </a:rPr>
              <a:t>СЕТЕВАЯ ВЫСТАВКА</a:t>
            </a:r>
          </a:p>
          <a:p>
            <a:pPr lvl="0">
              <a:defRPr/>
            </a:pPr>
            <a:r>
              <a:rPr lang="ru-RU" sz="3200" b="1">
                <a:solidFill>
                  <a:srgbClr val="002060"/>
                </a:solidFill>
              </a:rPr>
              <a:t>«СОБИРАТЕЛИ ЗЕМЛИ </a:t>
            </a:r>
          </a:p>
          <a:p>
            <a:pPr lvl="0">
              <a:defRPr/>
            </a:pPr>
            <a:r>
              <a:rPr lang="ru-RU" sz="3200" b="1">
                <a:solidFill>
                  <a:srgbClr val="002060"/>
                </a:solidFill>
              </a:rPr>
              <a:t>РУССКОЙ»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223" y="1638712"/>
            <a:ext cx="963251" cy="1042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t="11175" b="9997"/>
          <a:stretch>
            <a:fillRect/>
          </a:stretch>
        </p:blipFill>
        <p:spPr bwMode="auto">
          <a:xfrm>
            <a:off x="0" y="109885"/>
            <a:ext cx="3920068" cy="23730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 t="14552" r="10769"/>
          <a:stretch>
            <a:fillRect/>
          </a:stretch>
        </p:blipFill>
        <p:spPr bwMode="auto">
          <a:xfrm>
            <a:off x="0" y="4375028"/>
            <a:ext cx="3909183" cy="23730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l="23437" t="50000" r="4414" b="26093"/>
          <a:stretch>
            <a:fillRect/>
          </a:stretch>
        </p:blipFill>
        <p:spPr bwMode="auto">
          <a:xfrm>
            <a:off x="4200069" y="1679544"/>
            <a:ext cx="4168378" cy="690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200069" y="109884"/>
            <a:ext cx="44483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ВСТРЕЧА С ПИСАТЕЛЕМ</a:t>
            </a: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ЮЛИЕЙ ЛАВРЯШИНОЙ</a:t>
            </a: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(Москва)</a:t>
            </a:r>
          </a:p>
          <a:p>
            <a:pPr>
              <a:defRPr/>
            </a:pPr>
            <a:endParaRPr lang="ru-RU" sz="32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7726D7-EE6A-CAFF-F5B5-BC1062ACD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576426"/>
            <a:ext cx="1654630" cy="1712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0BD7F-0732-D104-3409-09A4C49F8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20958" r="5141" b="15195"/>
          <a:stretch>
            <a:fillRect/>
          </a:stretch>
        </p:blipFill>
        <p:spPr>
          <a:xfrm>
            <a:off x="1654629" y="2569028"/>
            <a:ext cx="2254554" cy="1712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68D0342-7565-F797-55A1-51DC185E77F7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A498CC-B4CD-EFEF-5996-F68E7CA4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75" b="9997"/>
          <a:stretch>
            <a:fillRect/>
          </a:stretch>
        </p:blipFill>
        <p:spPr bwMode="auto">
          <a:xfrm>
            <a:off x="0" y="109885"/>
            <a:ext cx="3920068" cy="2373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EB73A0-C95D-19A4-09A0-2829C8F14216}"/>
              </a:ext>
            </a:extLst>
          </p:cNvPr>
          <p:cNvSpPr txBox="1"/>
          <p:nvPr/>
        </p:nvSpPr>
        <p:spPr bwMode="auto">
          <a:xfrm>
            <a:off x="4200069" y="100516"/>
            <a:ext cx="44483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ВСТРЕЧА С ПИСАТЕЛЕМ</a:t>
            </a: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АСЕЙ УМАРОВОЙ</a:t>
            </a: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(Грозный)</a:t>
            </a: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400 участников</a:t>
            </a: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3 поселения</a:t>
            </a:r>
          </a:p>
          <a:p>
            <a:pPr>
              <a:defRPr/>
            </a:pPr>
            <a:endParaRPr lang="ru-RU" sz="32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092D55-3C75-E3F5-21AF-BDAE8DDF58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049" r="8759" b="12120"/>
          <a:stretch>
            <a:fillRect/>
          </a:stretch>
        </p:blipFill>
        <p:spPr>
          <a:xfrm>
            <a:off x="-1" y="51243"/>
            <a:ext cx="3889016" cy="24710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A28CF8-A7F6-FDCC-9C63-BF6161B015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977" r="-2758" b="10437"/>
          <a:stretch>
            <a:fillRect/>
          </a:stretch>
        </p:blipFill>
        <p:spPr>
          <a:xfrm>
            <a:off x="-1" y="4586375"/>
            <a:ext cx="4005943" cy="21617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045032-26DD-B631-C4AA-30546AE50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558" y="2573662"/>
            <a:ext cx="1702457" cy="1948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2C8868-C3A4-88C6-CF7A-C216DF0E2D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844" r="13831"/>
          <a:stretch>
            <a:fillRect/>
          </a:stretch>
        </p:blipFill>
        <p:spPr>
          <a:xfrm>
            <a:off x="4059842" y="3429000"/>
            <a:ext cx="2422879" cy="9754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B61031-749D-BD38-4E69-9173F38772E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3651" b="4776"/>
          <a:stretch>
            <a:fillRect/>
          </a:stretch>
        </p:blipFill>
        <p:spPr>
          <a:xfrm>
            <a:off x="-5152" y="2580942"/>
            <a:ext cx="2205062" cy="19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13AA7A6-1A4B-9B8B-D726-485EE5A7E961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DE6D97-E2B1-01DB-F29D-8D9250B4FDF3}"/>
              </a:ext>
            </a:extLst>
          </p:cNvPr>
          <p:cNvSpPr txBox="1"/>
          <p:nvPr/>
        </p:nvSpPr>
        <p:spPr bwMode="auto">
          <a:xfrm>
            <a:off x="4200069" y="100516"/>
            <a:ext cx="44483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ВСТРЕЧА С ПОЭТЕССОЙ,</a:t>
            </a: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ДРАМАТУРГОМ И ЛИТЕРАТОРОМ</a:t>
            </a: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ЕЛЕНОЙ СОЙНИ </a:t>
            </a:r>
            <a:r>
              <a:rPr lang="ru-RU" sz="3200" b="1">
                <a:solidFill>
                  <a:srgbClr val="002060"/>
                </a:solidFill>
              </a:rPr>
              <a:t>(Петрозаводск)</a:t>
            </a: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100 участников</a:t>
            </a: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3 поселения</a:t>
            </a:r>
          </a:p>
          <a:p>
            <a:pPr>
              <a:defRPr/>
            </a:pPr>
            <a:endParaRPr lang="ru-RU" sz="320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08B245-1FA5-0FDE-9B99-A564887533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4" r="13831"/>
          <a:stretch>
            <a:fillRect/>
          </a:stretch>
        </p:blipFill>
        <p:spPr>
          <a:xfrm>
            <a:off x="4043547" y="4221609"/>
            <a:ext cx="2422879" cy="9754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5EA1F-C256-BAE3-4AC0-5A28FA21C6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862"/>
          <a:stretch>
            <a:fillRect/>
          </a:stretch>
        </p:blipFill>
        <p:spPr>
          <a:xfrm>
            <a:off x="0" y="2599730"/>
            <a:ext cx="3889015" cy="19485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B4A817-2290-0125-CC99-0ECB13A00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39986"/>
            <a:ext cx="3889015" cy="21049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BCBE67-72B2-1BCB-A411-7509383457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775" r="9458"/>
          <a:stretch>
            <a:fillRect/>
          </a:stretch>
        </p:blipFill>
        <p:spPr>
          <a:xfrm>
            <a:off x="1" y="70979"/>
            <a:ext cx="3889014" cy="24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5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3355069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10029" y="-6126"/>
            <a:ext cx="9144000" cy="1071563"/>
          </a:xfrm>
          <a:prstGeom prst="rect">
            <a:avLst/>
          </a:prstGeom>
        </p:spPr>
      </p:pic>
      <p:pic>
        <p:nvPicPr>
          <p:cNvPr id="1730318886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980679"/>
            <a:ext cx="9169133" cy="1877321"/>
          </a:xfrm>
          <a:prstGeom prst="rect">
            <a:avLst/>
          </a:prstGeom>
        </p:spPr>
      </p:pic>
      <p:sp>
        <p:nvSpPr>
          <p:cNvPr id="267993541" name="TextBox 267993540"/>
          <p:cNvSpPr txBox="1"/>
          <p:nvPr/>
        </p:nvSpPr>
        <p:spPr bwMode="auto">
          <a:xfrm>
            <a:off x="2910648" y="1651239"/>
            <a:ext cx="3347835" cy="914546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002060"/>
                </a:solidFill>
              </a:rPr>
              <a:t>ЮБИЛЯРЫ 2025</a:t>
            </a:r>
            <a:r>
              <a:rPr sz="5400" b="1">
                <a:solidFill>
                  <a:srgbClr val="0070C0"/>
                </a:solidFill>
              </a:rPr>
              <a:t> </a:t>
            </a:r>
            <a:endParaRPr sz="1350"/>
          </a:p>
        </p:txBody>
      </p:sp>
      <p:sp>
        <p:nvSpPr>
          <p:cNvPr id="71598724" name="TextBox 71598723"/>
          <p:cNvSpPr txBox="1"/>
          <p:nvPr/>
        </p:nvSpPr>
        <p:spPr bwMode="auto">
          <a:xfrm>
            <a:off x="945215" y="2916262"/>
            <a:ext cx="8223918" cy="3312702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24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22 марта -</a:t>
            </a:r>
            <a:r>
              <a:rPr lang="ru-RU">
                <a:latin typeface="Calibri"/>
                <a:ea typeface="Calibri"/>
                <a:cs typeface="Calibri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Хайруллина Альбина Раяновна (Лянтор)</a:t>
            </a:r>
            <a:endParaRPr lang="ru-RU" sz="2400" b="1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ru-RU" sz="24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23 июля -</a:t>
            </a:r>
            <a:r>
              <a:rPr lang="ru-RU">
                <a:latin typeface="Calibri"/>
                <a:ea typeface="Calibri"/>
                <a:cs typeface="Calibri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Чарикова Татьяна Николаевна (Солнечный)</a:t>
            </a:r>
            <a:endParaRPr lang="ru-RU" sz="2400" b="1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ru-RU" sz="24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3 октября -</a:t>
            </a:r>
            <a:r>
              <a:rPr lang="ru-RU" sz="1400">
                <a:latin typeface="Calibri"/>
                <a:ea typeface="Calibri"/>
                <a:cs typeface="Calibri"/>
              </a:rPr>
              <a:t> </a:t>
            </a:r>
            <a:r>
              <a:rPr lang="ru-RU" sz="2400" b="1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Картовенко Анна Васильевна (ЦРБ)</a:t>
            </a:r>
          </a:p>
          <a:p>
            <a:pPr lvl="0">
              <a:lnSpc>
                <a:spcPct val="114999"/>
              </a:lnSpc>
              <a:defRPr/>
            </a:pPr>
            <a:r>
              <a:rPr lang="ru-RU" sz="2400" b="1">
                <a:solidFill>
                  <a:srgbClr val="063826"/>
                </a:solidFill>
                <a:ea typeface="Calibri"/>
                <a:cs typeface="Calibri"/>
              </a:rPr>
              <a:t>9 октября –</a:t>
            </a:r>
            <a:r>
              <a:rPr lang="ru-RU" sz="1400">
                <a:solidFill>
                  <a:prstClr val="black"/>
                </a:solidFill>
                <a:ea typeface="Calibri"/>
                <a:cs typeface="Calibri"/>
              </a:rPr>
              <a:t> </a:t>
            </a:r>
            <a:r>
              <a:rPr lang="ru-RU" sz="2400" b="1">
                <a:solidFill>
                  <a:srgbClr val="002060"/>
                </a:solidFill>
                <a:ea typeface="Calibri"/>
                <a:cs typeface="Calibri"/>
              </a:rPr>
              <a:t>Рудая Марина Ивановна (Лянтор)</a:t>
            </a:r>
          </a:p>
          <a:p>
            <a:pPr>
              <a:lnSpc>
                <a:spcPct val="114999"/>
              </a:lnSpc>
              <a:defRPr/>
            </a:pPr>
            <a:r>
              <a:rPr lang="ru-RU" sz="24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4 ноября -</a:t>
            </a:r>
            <a:r>
              <a:rPr lang="ru-RU">
                <a:latin typeface="Calibri"/>
                <a:ea typeface="Calibri"/>
                <a:cs typeface="Calibri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Бронникова Людмила Анатольевна (Сытомино)</a:t>
            </a:r>
            <a:endParaRPr lang="ru-RU" sz="2400" b="1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ru-RU" sz="24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25 декабря -</a:t>
            </a:r>
            <a:r>
              <a:rPr lang="ru-RU">
                <a:latin typeface="Calibri"/>
                <a:ea typeface="Calibri"/>
                <a:cs typeface="Calibri"/>
              </a:rPr>
              <a:t> </a:t>
            </a:r>
            <a:r>
              <a:rPr lang="ru-RU" sz="2400" b="1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Радостева Алёна Юрьевна </a:t>
            </a:r>
            <a:r>
              <a:rPr lang="ru-RU" sz="2400" b="1">
                <a:solidFill>
                  <a:srgbClr val="002060"/>
                </a:solidFill>
                <a:ea typeface="Calibri"/>
                <a:cs typeface="Calibri"/>
              </a:rPr>
              <a:t>(ЦРБ)</a:t>
            </a:r>
            <a:endParaRPr lang="ru-RU" sz="2400" b="1">
              <a:solidFill>
                <a:srgbClr val="002060"/>
              </a:solidFill>
              <a:cs typeface="Calibri"/>
            </a:endParaRPr>
          </a:p>
          <a:p>
            <a:pPr>
              <a:lnSpc>
                <a:spcPct val="114999"/>
              </a:lnSpc>
              <a:defRPr/>
            </a:pPr>
            <a:endParaRPr lang="ru-RU" sz="2400" b="1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3E4066D-1447-B187-0DB0-B48D6136832C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31BEB0-1CFC-14F2-BE79-FE86C25089DA}"/>
              </a:ext>
            </a:extLst>
          </p:cNvPr>
          <p:cNvSpPr txBox="1"/>
          <p:nvPr/>
        </p:nvSpPr>
        <p:spPr bwMode="auto">
          <a:xfrm>
            <a:off x="4200069" y="100516"/>
            <a:ext cx="44483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ВСТРЕЧА С ЮГОРСКИМ</a:t>
            </a: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ПИСАТЕЛЕМ</a:t>
            </a: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ВЯЧЕСЛАВОМ КОНДИНЫМ</a:t>
            </a: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(Ханты-Мансийск)</a:t>
            </a: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Барсовская библиотека</a:t>
            </a:r>
          </a:p>
          <a:p>
            <a:pPr>
              <a:defRPr/>
            </a:pPr>
            <a:endParaRPr lang="ru-RU" sz="320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19206E-B397-95D4-C96B-EC5D2EAC2A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4" r="13831"/>
          <a:stretch>
            <a:fillRect/>
          </a:stretch>
        </p:blipFill>
        <p:spPr>
          <a:xfrm>
            <a:off x="4001380" y="3828675"/>
            <a:ext cx="2422879" cy="975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A4D23A-6281-EC5B-D294-4C8E470E42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75" r="9458"/>
          <a:stretch>
            <a:fillRect/>
          </a:stretch>
        </p:blipFill>
        <p:spPr>
          <a:xfrm>
            <a:off x="1" y="70979"/>
            <a:ext cx="3889014" cy="24370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0A19F-62E2-9B48-92E7-C31787B99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70980"/>
            <a:ext cx="3889014" cy="25966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8B3ABB-2838-ADCD-D15A-3E2AD7CE9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420961"/>
            <a:ext cx="3889014" cy="24370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BC8A51-9DE0-15AB-C053-B721346B0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841" y="2772092"/>
            <a:ext cx="2068355" cy="15512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558A42-3C34-FF70-AA51-E8D5B5AD762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902" r="42124" b="46786"/>
          <a:stretch>
            <a:fillRect/>
          </a:stretch>
        </p:blipFill>
        <p:spPr>
          <a:xfrm>
            <a:off x="-10819" y="2765130"/>
            <a:ext cx="1820660" cy="15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950346C-9FE2-13BE-1EB3-70383C61D8F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7ABD4D-D476-B220-1083-E5E2E0066641}"/>
              </a:ext>
            </a:extLst>
          </p:cNvPr>
          <p:cNvSpPr txBox="1"/>
          <p:nvPr/>
        </p:nvSpPr>
        <p:spPr bwMode="auto">
          <a:xfrm>
            <a:off x="4200068" y="100516"/>
            <a:ext cx="494393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ВСТРЕЧА С ПОЭТЕССОЙ</a:t>
            </a: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АЛЛОЙ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ИШТИМИРОВОЙ-ПОСОХОВОЙ</a:t>
            </a:r>
          </a:p>
          <a:p>
            <a:pPr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(Ханты-Мансийск)</a:t>
            </a: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Барсовская библиотека</a:t>
            </a: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Презентация сборника</a:t>
            </a:r>
          </a:p>
          <a:p>
            <a:pPr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«Я – Луна. Я – Солнце»</a:t>
            </a: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2F79F3-57CA-58E5-BDAD-43E6256A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4" r="13831"/>
          <a:stretch>
            <a:fillRect/>
          </a:stretch>
        </p:blipFill>
        <p:spPr>
          <a:xfrm>
            <a:off x="4084647" y="4178228"/>
            <a:ext cx="2422879" cy="975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0053FF-EA52-7C09-7934-D373576BCD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75" r="9458"/>
          <a:stretch>
            <a:fillRect/>
          </a:stretch>
        </p:blipFill>
        <p:spPr>
          <a:xfrm>
            <a:off x="1" y="70979"/>
            <a:ext cx="3889014" cy="24370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108761-6C95-2F74-13BE-5909D09F4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70980"/>
            <a:ext cx="3889014" cy="259664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7F75D5-79AF-1DED-2025-35308B109A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927"/>
          <a:stretch>
            <a:fillRect/>
          </a:stretch>
        </p:blipFill>
        <p:spPr>
          <a:xfrm>
            <a:off x="0" y="36820"/>
            <a:ext cx="3847914" cy="26649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4E01E0-BF48-7FED-1740-8A4F665806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968" t="39094" r="11429" b="9524"/>
          <a:stretch>
            <a:fillRect/>
          </a:stretch>
        </p:blipFill>
        <p:spPr>
          <a:xfrm>
            <a:off x="21570" y="4463142"/>
            <a:ext cx="3826343" cy="2323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386F36-C51F-82BE-3322-CF72B974B02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4446" b="3192"/>
          <a:stretch>
            <a:fillRect/>
          </a:stretch>
        </p:blipFill>
        <p:spPr>
          <a:xfrm>
            <a:off x="1" y="2508019"/>
            <a:ext cx="3847914" cy="18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7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9D1C8F9-10F8-D701-D501-9AFADCA4835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D9E983-5B20-156B-26FC-0FB5296F866B}"/>
              </a:ext>
            </a:extLst>
          </p:cNvPr>
          <p:cNvSpPr txBox="1"/>
          <p:nvPr/>
        </p:nvSpPr>
        <p:spPr bwMode="auto">
          <a:xfrm>
            <a:off x="4200068" y="100516"/>
            <a:ext cx="494393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ВСТРЕЧА С ПИСАТЕЛЕМ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АНЖЕЛИКОЙ БИВОЛ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(Сургут)</a:t>
            </a: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5A85AC-B6E9-1308-08E7-C824471EF4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38" b="3437"/>
          <a:stretch>
            <a:fillRect/>
          </a:stretch>
        </p:blipFill>
        <p:spPr>
          <a:xfrm>
            <a:off x="0" y="4789874"/>
            <a:ext cx="3826343" cy="20681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130D35-5D94-973B-9A68-2DBBC2DAE6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9344"/>
          <a:stretch>
            <a:fillRect/>
          </a:stretch>
        </p:blipFill>
        <p:spPr>
          <a:xfrm>
            <a:off x="-8039" y="100517"/>
            <a:ext cx="3826343" cy="24041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A1CF08-DBCB-9B9E-7C03-F19006203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71865"/>
            <a:ext cx="3818304" cy="215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4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1D1B772-DA79-5661-7F32-FAD053CC204A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307305-1B08-B154-8FA3-A939D5F3CBD4}"/>
              </a:ext>
            </a:extLst>
          </p:cNvPr>
          <p:cNvSpPr txBox="1"/>
          <p:nvPr/>
        </p:nvSpPr>
        <p:spPr bwMode="auto">
          <a:xfrm>
            <a:off x="4200068" y="100516"/>
            <a:ext cx="494393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«БИБЛИОНОЧЬ - 2024»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Тема года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– «Читаем всей семьёй»</a:t>
            </a: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14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библиотек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59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мероприятий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784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участника</a:t>
            </a: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CF042A-D4F1-9D77-6F34-7C86E309A0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02"/>
          <a:stretch>
            <a:fillRect/>
          </a:stretch>
        </p:blipFill>
        <p:spPr>
          <a:xfrm>
            <a:off x="0" y="3526971"/>
            <a:ext cx="3805573" cy="32303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22DD31-358E-6025-2E9E-1F35FB81D1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60" t="27694" r="25271"/>
          <a:stretch>
            <a:fillRect/>
          </a:stretch>
        </p:blipFill>
        <p:spPr>
          <a:xfrm>
            <a:off x="0" y="100658"/>
            <a:ext cx="3805572" cy="33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DE6D037-6A4A-DC42-4355-7C0C6E353F2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58924B-94D0-AEBD-91E0-5D5C11661D18}"/>
              </a:ext>
            </a:extLst>
          </p:cNvPr>
          <p:cNvSpPr txBox="1"/>
          <p:nvPr/>
        </p:nvSpPr>
        <p:spPr bwMode="auto">
          <a:xfrm>
            <a:off x="4200067" y="100516"/>
            <a:ext cx="5531761" cy="834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«ГЕРОИ СВО.ОДНОСЕЛЬЧАНЕ»</a:t>
            </a: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 marL="514350" indent="-514350">
              <a:buAutoNum type="arabicPlain" startAt="40"/>
              <a:defRPr/>
            </a:pPr>
            <a:r>
              <a:rPr lang="ru-RU" sz="2800" b="1">
                <a:solidFill>
                  <a:srgbClr val="C00000"/>
                </a:solidFill>
              </a:rPr>
              <a:t>   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семей участников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36     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интервью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3000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посетителей выставки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45160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просмотров публикаций </a:t>
            </a:r>
            <a:r>
              <a:rPr lang="ru-RU" sz="2000" b="1">
                <a:solidFill>
                  <a:srgbClr val="002060"/>
                </a:solidFill>
              </a:rPr>
              <a:t>	  (</a:t>
            </a:r>
            <a:r>
              <a:rPr lang="en-US" sz="2000" b="1" err="1">
                <a:solidFill>
                  <a:srgbClr val="002060"/>
                </a:solidFill>
              </a:rPr>
              <a:t>Rutube</a:t>
            </a:r>
            <a:r>
              <a:rPr lang="ru-RU" sz="2000" b="1">
                <a:solidFill>
                  <a:srgbClr val="002060"/>
                </a:solidFill>
              </a:rPr>
              <a:t>, социальные сети)</a:t>
            </a:r>
          </a:p>
          <a:p>
            <a:pPr>
              <a:defRPr/>
            </a:pPr>
            <a:endParaRPr lang="ru-RU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Партнёры проекта: </a:t>
            </a:r>
          </a:p>
          <a:p>
            <a:pPr>
              <a:defRPr/>
            </a:pPr>
            <a:endParaRPr lang="ru-RU" sz="12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Филиал Государственного фонда «Защитники Отечества»</a:t>
            </a:r>
          </a:p>
          <a:p>
            <a:pPr>
              <a:defRPr/>
            </a:pPr>
            <a:endParaRPr lang="ru-RU" sz="1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МКУК «Ресурсный центр культуры»</a:t>
            </a:r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376015-A4E2-8CAB-7824-F749957A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194"/>
          <a:stretch>
            <a:fillRect/>
          </a:stretch>
        </p:blipFill>
        <p:spPr>
          <a:xfrm>
            <a:off x="1" y="118158"/>
            <a:ext cx="3805572" cy="20994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50C49-186A-B251-F67D-DDFF442B4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0361"/>
            <a:ext cx="3764243" cy="22494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0BD2DE-7C24-4F02-683E-9295004F1C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186" r="4297" b="9856"/>
          <a:stretch>
            <a:fillRect/>
          </a:stretch>
        </p:blipFill>
        <p:spPr>
          <a:xfrm>
            <a:off x="0" y="2304259"/>
            <a:ext cx="3764243" cy="20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2157339-373A-6FE1-64B5-184969E52192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EEEE6A-0681-DE66-2573-A348AB1605ED}"/>
              </a:ext>
            </a:extLst>
          </p:cNvPr>
          <p:cNvSpPr txBox="1"/>
          <p:nvPr/>
        </p:nvSpPr>
        <p:spPr bwMode="auto">
          <a:xfrm>
            <a:off x="4200067" y="100516"/>
            <a:ext cx="553176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«ЧТЕНИЕ – ЭТО СЕМЕЙНОЕ»</a:t>
            </a: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Мероприятия:</a:t>
            </a:r>
          </a:p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«Программа «КЛАССное чтение»</a:t>
            </a:r>
          </a:p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Акция «Библиотека в каждый дом»</a:t>
            </a:r>
          </a:p>
          <a:p>
            <a:pPr>
              <a:defRPr/>
            </a:pPr>
            <a:endParaRPr lang="ru-RU" sz="24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1 675   </a:t>
            </a:r>
            <a:r>
              <a:rPr lang="ru-RU" sz="2400" b="1">
                <a:solidFill>
                  <a:srgbClr val="002060"/>
                </a:solidFill>
              </a:rPr>
              <a:t>посещений</a:t>
            </a:r>
          </a:p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142</a:t>
            </a:r>
            <a:r>
              <a:rPr lang="ru-RU" sz="2400" b="1">
                <a:solidFill>
                  <a:srgbClr val="002060"/>
                </a:solidFill>
              </a:rPr>
              <a:t>      мероприятия</a:t>
            </a:r>
          </a:p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13        </a:t>
            </a:r>
            <a:r>
              <a:rPr lang="ru-RU" sz="2400" b="1">
                <a:solidFill>
                  <a:srgbClr val="002060"/>
                </a:solidFill>
              </a:rPr>
              <a:t>библиотек</a:t>
            </a:r>
          </a:p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13        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школ</a:t>
            </a: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ru-RU" sz="32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632C7C-88C9-6978-2036-62107A84C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3598"/>
            <a:ext cx="3733856" cy="29081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D4D528-BF6F-2197-E162-58BE912299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36" r="3735"/>
          <a:stretch>
            <a:fillRect/>
          </a:stretch>
        </p:blipFill>
        <p:spPr>
          <a:xfrm>
            <a:off x="1" y="3166539"/>
            <a:ext cx="3733856" cy="35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6195465-1E30-993C-57F8-6097F7E24FC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20190F-A8B7-DE70-6922-ADF12502B57C}"/>
              </a:ext>
            </a:extLst>
          </p:cNvPr>
          <p:cNvSpPr txBox="1"/>
          <p:nvPr/>
        </p:nvSpPr>
        <p:spPr bwMode="auto">
          <a:xfrm>
            <a:off x="4167410" y="100516"/>
            <a:ext cx="5531761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ЛЕКЦИИ</a:t>
            </a: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4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4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5           </a:t>
            </a:r>
            <a:r>
              <a:rPr lang="ru-RU" sz="2400" b="1">
                <a:solidFill>
                  <a:srgbClr val="002060"/>
                </a:solidFill>
              </a:rPr>
              <a:t>лекций</a:t>
            </a:r>
          </a:p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4</a:t>
            </a:r>
            <a:r>
              <a:rPr lang="ru-RU" sz="2400" b="1">
                <a:solidFill>
                  <a:srgbClr val="002060"/>
                </a:solidFill>
              </a:rPr>
              <a:t>           библиотеки</a:t>
            </a:r>
          </a:p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155       </a:t>
            </a:r>
            <a:r>
              <a:rPr lang="ru-RU" sz="2400" b="1">
                <a:solidFill>
                  <a:srgbClr val="002060"/>
                </a:solidFill>
              </a:rPr>
              <a:t>участников</a:t>
            </a:r>
          </a:p>
          <a:p>
            <a:pPr>
              <a:defRPr/>
            </a:pPr>
            <a:endParaRPr lang="ru-RU" sz="24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Темы:</a:t>
            </a:r>
          </a:p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Герои СВО</a:t>
            </a:r>
          </a:p>
          <a:p>
            <a:pPr>
              <a:defRPr/>
            </a:pPr>
            <a:endParaRPr lang="ru-RU" sz="1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Коренные жители Югры и туристические места Сургутского района </a:t>
            </a:r>
          </a:p>
          <a:p>
            <a:pPr>
              <a:defRPr/>
            </a:pPr>
            <a:endParaRPr lang="ru-RU" sz="24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ru-RU" sz="32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FDA1A5-AC44-3973-842B-E975669D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42"/>
          <a:stretch>
            <a:fillRect/>
          </a:stretch>
        </p:blipFill>
        <p:spPr>
          <a:xfrm>
            <a:off x="1" y="100516"/>
            <a:ext cx="3775281" cy="2418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B71435-920F-2056-6120-7D87437CF3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977" b="3939"/>
          <a:stretch>
            <a:fillRect/>
          </a:stretch>
        </p:blipFill>
        <p:spPr>
          <a:xfrm>
            <a:off x="0" y="2601686"/>
            <a:ext cx="3775282" cy="2057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D39740-FCB9-5996-F57C-6AD1DE3F4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399" y="463678"/>
            <a:ext cx="2353260" cy="124978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CDFEA5-0FCF-BC82-B1A9-1EBC24341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223"/>
          <a:stretch>
            <a:fillRect/>
          </a:stretch>
        </p:blipFill>
        <p:spPr bwMode="auto">
          <a:xfrm>
            <a:off x="0" y="4744802"/>
            <a:ext cx="3775282" cy="20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1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2123277-C859-1081-745E-6F7750E715E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603DC0-D874-2817-5147-A2E1EB3F5D84}"/>
              </a:ext>
            </a:extLst>
          </p:cNvPr>
          <p:cNvSpPr txBox="1"/>
          <p:nvPr/>
        </p:nvSpPr>
        <p:spPr bwMode="auto">
          <a:xfrm>
            <a:off x="4200068" y="100516"/>
            <a:ext cx="47371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ОТКРЫТИЕ ПЕРВИЧНОГО ОТДЕЛЕНИЯ</a:t>
            </a:r>
          </a:p>
          <a:p>
            <a:pPr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В БАРСОВСКОЙ БИБЛИОТЕКЕ</a:t>
            </a:r>
          </a:p>
          <a:p>
            <a:pPr>
              <a:defRPr/>
            </a:pPr>
            <a:endParaRPr lang="ru-RU" sz="24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ru-RU" sz="32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62E76E-A23D-6637-8AD7-06BD3C92B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516"/>
            <a:ext cx="3775282" cy="24508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7B0C85-BDE2-2747-A999-7CBD5D691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51893"/>
            <a:ext cx="3840813" cy="19569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A5FE8B-044D-58EB-68D3-6AB17190F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598" y="1732911"/>
            <a:ext cx="1633870" cy="2194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94F1CE-C149-25F8-19CE-C9E141E702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204"/>
          <a:stretch>
            <a:fillRect/>
          </a:stretch>
        </p:blipFill>
        <p:spPr>
          <a:xfrm>
            <a:off x="0" y="4709452"/>
            <a:ext cx="3840813" cy="20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b="33628"/>
          <a:stretch>
            <a:fillRect/>
          </a:stretch>
        </p:blipFill>
        <p:spPr bwMode="auto">
          <a:xfrm>
            <a:off x="-26560" y="0"/>
            <a:ext cx="9208558" cy="10715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7" y="4980678"/>
            <a:ext cx="9129713" cy="18773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2139295" y="1928813"/>
            <a:ext cx="46025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>
                <a:solidFill>
                  <a:schemeClr val="accent6">
                    <a:lumMod val="75000"/>
                  </a:schemeClr>
                </a:solidFill>
              </a:rPr>
              <a:t>Ключевые направления 2025</a:t>
            </a:r>
            <a:endParaRPr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6894" y="2566786"/>
            <a:ext cx="1998593" cy="1249121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3656444" y="2592891"/>
            <a:ext cx="1763706" cy="1382033"/>
            <a:chOff x="2928220" y="334418"/>
            <a:chExt cx="2351608" cy="184271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2928220" y="1500020"/>
              <a:ext cx="2351608" cy="677108"/>
            </a:xfrm>
            <a:prstGeom prst="rect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ru-RU" sz="1350" b="1">
                  <a:solidFill>
                    <a:schemeClr val="accent1"/>
                  </a:solidFill>
                </a:rPr>
                <a:t>Десятилетие детства</a:t>
              </a:r>
              <a:endParaRPr sz="1350" b="1">
                <a:solidFill>
                  <a:schemeClr val="accent1"/>
                </a:solidFill>
              </a:endParaRPr>
            </a:p>
            <a:p>
              <a:pPr algn="ctr" defTabSz="685800">
                <a:defRPr/>
              </a:pPr>
              <a:r>
                <a:rPr lang="ru-RU" sz="1350" b="1">
                  <a:solidFill>
                    <a:schemeClr val="accent1"/>
                  </a:solidFill>
                </a:rPr>
                <a:t>Год здоровья</a:t>
              </a:r>
              <a:endParaRPr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554538" y="334418"/>
              <a:ext cx="1098973" cy="1095334"/>
            </a:xfrm>
            <a:prstGeom prst="rect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</p:pic>
      </p:grpSp>
      <p:pic>
        <p:nvPicPr>
          <p:cNvPr id="14" name="Picture 4" descr="https://api.rbsmi.ru/attachments/3ca5348384fca69d2ba5bbf9645348a9f61b23ff/store/crop/0/0/946/636/1600/0/0/70088c1019964c8b1c6c7c6dc78a65b49e420e09f0bed2a9a21579b284ca/6278a854e5cd6817835d2be50439ce5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91106" y="2604295"/>
            <a:ext cx="1801654" cy="121161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4950413" y="4323012"/>
            <a:ext cx="3673050" cy="30008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50" b="1">
                <a:solidFill>
                  <a:schemeClr val="accent1"/>
                </a:solidFill>
              </a:rPr>
              <a:t>ГОД ИСТОРИЧЕСКОГО НАСЛЕДИЯ В ЮГРЕ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rcRect r="74291"/>
          <a:stretch>
            <a:fillRect/>
          </a:stretch>
        </p:blipFill>
        <p:spPr bwMode="auto">
          <a:xfrm>
            <a:off x="906864" y="4020123"/>
            <a:ext cx="804976" cy="1035012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 bwMode="auto">
          <a:xfrm>
            <a:off x="1921078" y="4320493"/>
            <a:ext cx="19461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50" b="1">
                <a:solidFill>
                  <a:schemeClr val="accent1"/>
                </a:solidFill>
              </a:rPr>
              <a:t>130-летие С.А. Есенина</a:t>
            </a:r>
            <a:endParaRPr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92667" y="0"/>
            <a:ext cx="9736667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-592667" y="4157133"/>
            <a:ext cx="4809669" cy="2700867"/>
            <a:chOff x="4470401" y="4157133"/>
            <a:chExt cx="4809669" cy="270086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470401" y="4157133"/>
              <a:ext cx="4673600" cy="2700867"/>
              <a:chOff x="4852989" y="3861839"/>
              <a:chExt cx="7658100" cy="398488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4852989" y="3861839"/>
                <a:ext cx="7658100" cy="3984889"/>
              </a:xfrm>
              <a:prstGeom prst="rect">
                <a:avLst/>
              </a:prstGeom>
              <a:solidFill>
                <a:schemeClr val="bg1">
                  <a:lumMod val="95000"/>
                  <a:alpha val="8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52989" y="4806732"/>
                <a:ext cx="7658100" cy="2491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ru-RU" sz="4050"/>
                  <a:t>1. Ресурсы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ru-RU" sz="4050"/>
                  <a:t>2. Кадры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ru-RU" sz="4050"/>
                  <a:t>3. Качество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606470" y="4276050"/>
              <a:ext cx="467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>
                  <a:solidFill>
                    <a:srgbClr val="E37B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Фокус в </a:t>
              </a:r>
              <a:r>
                <a:rPr lang="en-US" sz="3600" b="1">
                  <a:solidFill>
                    <a:srgbClr val="E37B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202</a:t>
              </a:r>
              <a:r>
                <a:rPr lang="ru-RU" sz="3600" b="1">
                  <a:solidFill>
                    <a:srgbClr val="E37B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 году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05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8796090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15114" y="0"/>
            <a:ext cx="9208556" cy="1071563"/>
          </a:xfrm>
          <a:prstGeom prst="rect">
            <a:avLst/>
          </a:prstGeom>
        </p:spPr>
      </p:pic>
      <p:pic>
        <p:nvPicPr>
          <p:cNvPr id="2016321576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980680"/>
            <a:ext cx="9159114" cy="1877320"/>
          </a:xfrm>
          <a:prstGeom prst="rect">
            <a:avLst/>
          </a:prstGeom>
        </p:spPr>
      </p:pic>
      <p:sp>
        <p:nvSpPr>
          <p:cNvPr id="35940921" name="TextBox 35940920"/>
          <p:cNvSpPr txBox="1"/>
          <p:nvPr/>
        </p:nvSpPr>
        <p:spPr bwMode="auto">
          <a:xfrm>
            <a:off x="2539009" y="1071563"/>
            <a:ext cx="4100310" cy="914546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002060"/>
                </a:solidFill>
              </a:rPr>
              <a:t>НАЗНАЧЕНИЯ 2024</a:t>
            </a:r>
            <a:r>
              <a:rPr sz="5400" b="1">
                <a:solidFill>
                  <a:srgbClr val="0070C0"/>
                </a:solidFill>
              </a:rPr>
              <a:t> </a:t>
            </a:r>
            <a:endParaRPr sz="1350"/>
          </a:p>
        </p:txBody>
      </p:sp>
      <p:graphicFrame>
        <p:nvGraphicFramePr>
          <p:cNvPr id="856675308" name="Таблица 856675307"/>
          <p:cNvGraphicFramePr/>
          <p:nvPr>
            <p:extLst>
              <p:ext uri="{D42A27DB-BD31-4B8C-83A1-F6EECF244321}">
                <p14:modId xmlns:p14="http://schemas.microsoft.com/office/powerpoint/2010/main" val="972154922"/>
              </p:ext>
            </p:extLst>
          </p:nvPr>
        </p:nvGraphicFramePr>
        <p:xfrm>
          <a:off x="345260" y="1986109"/>
          <a:ext cx="8798740" cy="349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940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rgbClr val="063826"/>
                          </a:solidFill>
                          <a:latin typeface="Calibri"/>
                          <a:ea typeface="Calibri"/>
                          <a:cs typeface="Calibri"/>
                        </a:rPr>
                        <a:t>Шукшина Александра Андреевна</a:t>
                      </a:r>
                      <a:endParaRPr sz="24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заведующий Русскинской модельной  библиотекой					</a:t>
                      </a:r>
                      <a:endParaRPr sz="2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rgbClr val="063826"/>
                          </a:solidFill>
                          <a:latin typeface="Calibri"/>
                          <a:ea typeface="Calibri"/>
                          <a:cs typeface="Calibri"/>
                        </a:rPr>
                        <a:t>Куклина Анна Александровна</a:t>
                      </a:r>
                    </a:p>
                    <a:p>
                      <a:pPr>
                        <a:defRPr/>
                      </a:pPr>
                      <a:endParaRPr sz="24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заведующий Ульт-Ягунской библиотекой</a:t>
                      </a:r>
                      <a:endParaRPr sz="2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2400" b="1" i="0" u="none" strike="noStrike" cap="none" spc="0" err="1">
                          <a:solidFill>
                            <a:srgbClr val="063826"/>
                          </a:solidFill>
                          <a:latin typeface="Calibri"/>
                          <a:ea typeface="Calibri"/>
                          <a:cs typeface="Calibri"/>
                        </a:rPr>
                        <a:t>Радостева Алёна</a:t>
                      </a:r>
                    </a:p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rgbClr val="063826"/>
                          </a:solidFill>
                          <a:latin typeface="Calibri"/>
                          <a:ea typeface="Calibri"/>
                          <a:cs typeface="Calibri"/>
                        </a:rPr>
                        <a:t>Юрьевна</a:t>
                      </a:r>
                      <a:endParaRPr sz="2400" b="1" i="0" u="none" strike="noStrike" cap="none" spc="0">
                        <a:solidFill>
                          <a:srgbClr val="06382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заведующий отделом административно-хозяйственной            деятельности </a:t>
                      </a:r>
                    </a:p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ЦРБ им. Г. А. Пирожникова</a:t>
                      </a:r>
                      <a:endParaRPr sz="2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60928" y="1173410"/>
            <a:ext cx="7886700" cy="994172"/>
          </a:xfrm>
        </p:spPr>
        <p:txBody>
          <a:bodyPr anchor="t">
            <a:normAutofit/>
          </a:bodyPr>
          <a:lstStyle/>
          <a:p>
            <a:pPr algn="ctr">
              <a:defRPr/>
            </a:pPr>
            <a:br>
              <a:rPr lang="ru-RU" sz="1350" b="1"/>
            </a:br>
            <a:r>
              <a:rPr lang="ru-RU" sz="2000" b="1">
                <a:solidFill>
                  <a:srgbClr val="002060"/>
                </a:solidFill>
              </a:rPr>
              <a:t>Библиотечная сеть Сургутского района на 31.12.2024 г. представлена 50 библиотеками всех систем и ведомств  (31.12. 2023 г.- 49) </a:t>
            </a:r>
            <a:endParaRPr sz="440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46518966"/>
              </p:ext>
            </p:extLst>
          </p:nvPr>
        </p:nvGraphicFramePr>
        <p:xfrm>
          <a:off x="6549081" y="2395024"/>
          <a:ext cx="4103574" cy="453113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6" name="Рисунок 10"/>
          <p:cNvPicPr>
            <a:picLocks noChangeAspect="1"/>
          </p:cNvPicPr>
          <p:nvPr/>
        </p:nvPicPr>
        <p:blipFill>
          <a:blip r:embed="rId4"/>
          <a:srcRect b="33628"/>
          <a:stretch>
            <a:fillRect/>
          </a:stretch>
        </p:blipFill>
        <p:spPr bwMode="auto">
          <a:xfrm>
            <a:off x="0" y="0"/>
            <a:ext cx="9208556" cy="107156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99210948"/>
              </p:ext>
            </p:extLst>
          </p:nvPr>
        </p:nvGraphicFramePr>
        <p:xfrm>
          <a:off x="830437" y="2456936"/>
          <a:ext cx="4103574" cy="453113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421224" y="1738356"/>
            <a:ext cx="6550901" cy="1165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ru-RU" sz="1575">
              <a:solidFill>
                <a:srgbClr val="629DD1">
                  <a:lumMod val="75000"/>
                </a:srgbClr>
              </a:solidFill>
              <a:latin typeface="Calibri Light" panose="020f0302020204030204"/>
            </a:endParaRPr>
          </a:p>
          <a:p>
            <a:pPr algn="just">
              <a:defRPr/>
            </a:pPr>
            <a:r>
              <a:rPr lang="ru-RU" sz="1575">
                <a:solidFill>
                  <a:srgbClr val="002060"/>
                </a:solidFill>
                <a:latin typeface="Calibri Light"/>
              </a:rPr>
              <a:t>     </a:t>
            </a:r>
            <a:r>
              <a:rPr lang="ru-RU" b="1">
                <a:solidFill>
                  <a:srgbClr val="002060"/>
                </a:solidFill>
                <a:latin typeface="Calibri Light"/>
              </a:rPr>
              <a:t>Книговыдача – </a:t>
            </a:r>
            <a:r>
              <a:rPr lang="ru-RU" b="1">
                <a:solidFill>
                  <a:srgbClr val="C00000"/>
                </a:solidFill>
                <a:latin typeface="Calibri Light"/>
              </a:rPr>
              <a:t>371,4 тыс. экз.</a:t>
            </a:r>
            <a:r>
              <a:rPr lang="ru-RU" b="1">
                <a:solidFill>
                  <a:srgbClr val="FF0000"/>
                </a:solidFill>
                <a:latin typeface="Calibri Light"/>
              </a:rPr>
              <a:t>            </a:t>
            </a:r>
            <a:r>
              <a:rPr lang="ru-RU" b="1">
                <a:solidFill>
                  <a:srgbClr val="002060"/>
                </a:solidFill>
                <a:latin typeface="Calibri Light"/>
              </a:rPr>
              <a:t>(-23,1 тыс. экз. (-6%)</a:t>
            </a:r>
            <a:endParaRPr sz="135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b="1">
                <a:solidFill>
                  <a:srgbClr val="3D4FA9"/>
                </a:solidFill>
                <a:latin typeface="Calibri Light"/>
              </a:rPr>
              <a:t>    </a:t>
            </a:r>
            <a:r>
              <a:rPr lang="ru-RU" b="1">
                <a:solidFill>
                  <a:srgbClr val="002060"/>
                </a:solidFill>
                <a:latin typeface="Calibri Light"/>
              </a:rPr>
              <a:t>Пользователи – </a:t>
            </a:r>
            <a:r>
              <a:rPr lang="ru-RU" b="1">
                <a:solidFill>
                  <a:srgbClr val="C00000"/>
                </a:solidFill>
                <a:latin typeface="Calibri Light"/>
              </a:rPr>
              <a:t>17,7 тыс</a:t>
            </a:r>
            <a:r>
              <a:rPr lang="ru-RU" b="1">
                <a:solidFill>
                  <a:srgbClr val="002060"/>
                </a:solidFill>
                <a:latin typeface="Calibri Light"/>
              </a:rPr>
              <a:t>.                     (+0,3 тыс. (+2%)</a:t>
            </a:r>
          </a:p>
          <a:p>
            <a:pPr algn="just">
              <a:defRPr/>
            </a:pPr>
            <a:r>
              <a:rPr lang="ru-RU" b="1">
                <a:solidFill>
                  <a:srgbClr val="002060"/>
                </a:solidFill>
                <a:latin typeface="Calibri Light"/>
              </a:rPr>
              <a:t>    Посещения – </a:t>
            </a:r>
            <a:r>
              <a:rPr lang="ru-RU" b="1">
                <a:solidFill>
                  <a:srgbClr val="C00000"/>
                </a:solidFill>
                <a:latin typeface="Calibri Light"/>
              </a:rPr>
              <a:t>171,0 тыс.               </a:t>
            </a:r>
            <a:r>
              <a:rPr lang="ru-RU" b="1">
                <a:solidFill>
                  <a:srgbClr val="3D4FA9"/>
                </a:solidFill>
                <a:latin typeface="Calibri Light"/>
              </a:rPr>
              <a:t>         </a:t>
            </a:r>
            <a:r>
              <a:rPr lang="ru-RU" b="1">
                <a:solidFill>
                  <a:srgbClr val="002060"/>
                </a:solidFill>
                <a:latin typeface="Calibri Light"/>
              </a:rPr>
              <a:t>(+3,4 тыс. (+2%)</a:t>
            </a:r>
            <a:endParaRPr lang="ru-RU" sz="1575" b="1">
              <a:solidFill>
                <a:srgbClr val="002060"/>
              </a:solidFill>
              <a:latin typeface="Calibri Light" panose="020f0302020204030204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21724329"/>
              </p:ext>
            </p:extLst>
          </p:nvPr>
        </p:nvGraphicFramePr>
        <p:xfrm>
          <a:off x="2063552" y="3479800"/>
          <a:ext cx="8407784" cy="326351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3" name="Прямоугольник 8"/>
          <p:cNvSpPr txBox="1">
            <a:spLocks noChangeArrowheads="1"/>
          </p:cNvSpPr>
          <p:nvPr/>
        </p:nvSpPr>
        <p:spPr bwMode="auto">
          <a:xfrm rot="10800000" flipV="1">
            <a:off x="355915" y="1333243"/>
            <a:ext cx="8334827" cy="405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51435" tIns="25718" rIns="51435" bIns="25718" rtlCol="0" anchor="ctr">
            <a:spAutoFit/>
          </a:bodyPr>
          <a:lstStyle>
            <a:lvl1pPr algn="ctr" defTabSz="457200">
              <a:spcBef>
                <a:spcPct val="0"/>
              </a:spcBef>
              <a:buNone/>
              <a:defRPr sz="40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685800">
              <a:lnSpc>
                <a:spcPct val="85000"/>
              </a:lnSpc>
              <a:defRPr/>
            </a:pPr>
            <a:r>
              <a:rPr lang="ru-RU" sz="2700" b="1">
                <a:solidFill>
                  <a:srgbClr val="002060"/>
                </a:solidFill>
              </a:rPr>
              <a:t>Основные показатели деятельности школьных библиотек</a:t>
            </a:r>
            <a:endParaRPr lang="ru-RU" sz="2700" b="1" spc="-38">
              <a:solidFill>
                <a:srgbClr val="002060"/>
              </a:solidFill>
            </a:endParaRPr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4"/>
          <a:srcRect b="33628"/>
          <a:stretch>
            <a:fillRect/>
          </a:stretch>
        </p:blipFill>
        <p:spPr bwMode="auto">
          <a:xfrm>
            <a:off x="0" y="0"/>
            <a:ext cx="9208556" cy="1071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09728" y="2112314"/>
            <a:ext cx="187469" cy="1646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rot="10800000">
            <a:off x="4670475" y="2334003"/>
            <a:ext cx="226722" cy="19907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355915" y="1906370"/>
            <a:ext cx="8596148" cy="0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rot="10800000">
            <a:off x="4690101" y="2573163"/>
            <a:ext cx="226722" cy="1990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7104241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xfrm>
            <a:off x="33846" y="1282542"/>
            <a:ext cx="9143999" cy="840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>
                <a:ln w="3175" cmpd="sng">
                  <a:noFill/>
                </a:ln>
                <a:solidFill>
                  <a:srgbClr val="002060"/>
                </a:solidFill>
              </a:rPr>
              <a:t>Основные показатели деятельности</a:t>
            </a:r>
            <a:br>
              <a:rPr lang="ru-RU" sz="2700" b="1">
                <a:ln w="3175" cmpd="sng">
                  <a:noFill/>
                </a:ln>
                <a:solidFill>
                  <a:srgbClr val="002060"/>
                </a:solidFill>
              </a:rPr>
            </a:br>
            <a:r>
              <a:rPr lang="ru-RU" sz="2700" b="1">
                <a:ln w="3175" cmpd="sng">
                  <a:noFill/>
                </a:ln>
                <a:solidFill>
                  <a:srgbClr val="002060"/>
                </a:solidFill>
              </a:rPr>
              <a:t> общедоступных библиотек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 rot="10800000" flipV="1">
            <a:off x="3132175" y="2265575"/>
            <a:ext cx="29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3D4FA9"/>
                </a:solidFill>
                <a:latin typeface="Calibri Light"/>
                <a:ea typeface="+mj-ea"/>
                <a:cs typeface="Calibri Light"/>
              </a:rPr>
              <a:t>Количество пользователей </a:t>
            </a:r>
            <a:endParaRPr lang="ru-RU" b="1">
              <a:solidFill>
                <a:srgbClr val="3D4FA9"/>
              </a:solidFill>
              <a:latin typeface="Calibri Light" panose="020f0302020204030204"/>
              <a:cs typeface="Calibri Light"/>
            </a:endParaRPr>
          </a:p>
        </p:txBody>
      </p:sp>
      <p:sp>
        <p:nvSpPr>
          <p:cNvPr id="7" name="Текст 3"/>
          <p:cNvSpPr txBox="1"/>
          <p:nvPr/>
        </p:nvSpPr>
        <p:spPr bwMode="auto">
          <a:xfrm>
            <a:off x="1477753" y="3185503"/>
            <a:ext cx="2742259" cy="2517011"/>
          </a:xfrm>
          <a:prstGeom prst="rect">
            <a:avLst/>
          </a:prstGeom>
          <a:ln>
            <a:noFill/>
          </a:ln>
        </p:spPr>
        <p:txBody>
          <a:bodyPr vert="horz" lIns="51435" tIns="25718" rIns="51435" bIns="25718" rtlCol="0">
            <a:noAutofit/>
          </a:bodyPr>
          <a:lstStyle/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2024 г. </a:t>
            </a: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libri Light"/>
                <a:cs typeface="Calibri Light"/>
              </a:rPr>
              <a:t>– </a:t>
            </a:r>
            <a:r>
              <a:rPr lang="ru-RU" sz="240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/>
                <a:cs typeface="Calibri Light"/>
              </a:rPr>
              <a:t>30 317</a:t>
            </a:r>
          </a:p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mbria"/>
                <a:cs typeface="Times New Roman"/>
              </a:rPr>
              <a:t>                           </a:t>
            </a:r>
            <a:endParaRPr sz="1350"/>
          </a:p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mbria"/>
                <a:cs typeface="Times New Roman"/>
              </a:rPr>
              <a:t>              </a:t>
            </a:r>
            <a:r>
              <a:rPr lang="ru-RU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на</a:t>
            </a: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 999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(</a:t>
            </a: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3,3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%)</a:t>
            </a:r>
            <a:endParaRPr lang="ru-RU" sz="2400" b="1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70C0"/>
              </a:solidFill>
              <a:latin typeface="Calibri Light" panose="020f0302020204030204"/>
              <a:cs typeface="Calibri Light"/>
            </a:endParaRPr>
          </a:p>
          <a:p>
            <a:pPr marL="192881" indent="-192881">
              <a:defRPr/>
            </a:pPr>
            <a:endParaRPr lang="ru-RU" sz="2400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2023 г. – 29 318</a:t>
            </a:r>
            <a:endParaRPr sz="1350"/>
          </a:p>
          <a:p>
            <a:pPr marL="192881" indent="-192881">
              <a:defRPr/>
            </a:pPr>
            <a:endParaRPr lang="ru-RU" b="1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</p:txBody>
      </p:sp>
      <p:sp>
        <p:nvSpPr>
          <p:cNvPr id="11" name="Стрелка вверх 10"/>
          <p:cNvSpPr/>
          <p:nvPr/>
        </p:nvSpPr>
        <p:spPr bwMode="auto">
          <a:xfrm>
            <a:off x="1706538" y="3893653"/>
            <a:ext cx="380618" cy="55035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013">
              <a:solidFill>
                <a:prstClr val="black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43179776"/>
              </p:ext>
            </p:extLst>
          </p:nvPr>
        </p:nvGraphicFramePr>
        <p:xfrm>
          <a:off x="4769106" y="2634909"/>
          <a:ext cx="3460494" cy="358054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9" name="Рисунок 10"/>
          <p:cNvPicPr>
            <a:picLocks noChangeAspect="1"/>
          </p:cNvPicPr>
          <p:nvPr/>
        </p:nvPicPr>
        <p:blipFill>
          <a:blip r:embed="rId4"/>
          <a:srcRect b="33628"/>
          <a:stretch>
            <a:fillRect/>
          </a:stretch>
        </p:blipFill>
        <p:spPr bwMode="auto">
          <a:xfrm>
            <a:off x="1" y="2498"/>
            <a:ext cx="9208556" cy="107156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1477753" y="2157877"/>
            <a:ext cx="6006926" cy="3356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894210" y="1506347"/>
            <a:ext cx="7420132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ЛИДЕРЫ ПО ПРИВЛЕЧЕНИЮ К ЧТЕНИЮ</a:t>
            </a:r>
            <a:endParaRPr sz="2700" b="1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828675" y="2741958"/>
            <a:ext cx="7730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+ 379 </a:t>
            </a: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ru-RU" sz="2800"/>
              <a:t> </a:t>
            </a: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</a:rPr>
              <a:t>Белоярская библиотека </a:t>
            </a:r>
          </a:p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им. Г.Г. Кушникова</a:t>
            </a:r>
            <a:endParaRPr sz="1400"/>
          </a:p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+ 150 </a:t>
            </a: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</a:rPr>
              <a:t>– ОБОН г.п. Фёдоровский</a:t>
            </a:r>
            <a:endParaRPr sz="1400"/>
          </a:p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+ 95   </a:t>
            </a:r>
            <a:r>
              <a:rPr lang="ru-RU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– Угутская библиотека им. Е.А. Эсауловой</a:t>
            </a:r>
            <a:endParaRPr sz="1400"/>
          </a:p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+ 94   </a:t>
            </a:r>
            <a:r>
              <a:rPr lang="ru-RU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– Русскинская модельная библиотека</a:t>
            </a:r>
            <a:endParaRPr sz="1400"/>
          </a:p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+ 64   </a:t>
            </a:r>
            <a:r>
              <a:rPr lang="ru-RU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– Солнечная модельная библиотека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1323078" y="2185926"/>
            <a:ext cx="6562397" cy="0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1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2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254</Paragraphs>
  <Slides>49</Slides>
  <Notes>43</Notes>
  <TotalTime>1200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baseType="lpstr" size="59">
      <vt:lpstr>Arial</vt:lpstr>
      <vt:lpstr>Calibri Light</vt:lpstr>
      <vt:lpstr>Calibri</vt:lpstr>
      <vt:lpstr>Segoe UI</vt:lpstr>
      <vt:lpstr>Times New Roman</vt:lpstr>
      <vt:lpstr>Cambria</vt:lpstr>
      <vt:lpstr>-apple-system</vt:lpstr>
      <vt:lpstr>Wingdings</vt:lpstr>
      <vt:lpstr>Arial Unicode MS</vt:lpstr>
      <vt:lpstr>3_Тема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Библиотечная сеть Сургутского района на 31.12.2024 г. представлена 50 библиотеками всех систем и ведомств  (31.12. 2023 г.- 49) </vt:lpstr>
      <vt:lpstr>PowerPoint Presentation</vt:lpstr>
      <vt:lpstr>Основные показатели деятельности общедоступных библиотек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Модернизация библиотек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Линда</dc:creator>
  <cp:lastModifiedBy>Ольга</cp:lastModifiedBy>
  <cp:revision>268</cp:revision>
  <cp:lastPrinted>2026-02-06T11:10:37.000</cp:lastPrinted>
  <dcterms:created xsi:type="dcterms:W3CDTF">2024-07-28T16:27:46Z</dcterms:created>
  <dcterms:modified xsi:type="dcterms:W3CDTF">2026-03-13T11:26:38Z</dcterms:modified>
</cp:coreProperties>
</file>