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charts/chart14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9"/>
  </p:notesMasterIdLst>
  <p:sldIdLst>
    <p:sldId id="315" r:id="rId2"/>
    <p:sldId id="297" r:id="rId3"/>
    <p:sldId id="296" r:id="rId4"/>
    <p:sldId id="299" r:id="rId5"/>
    <p:sldId id="272" r:id="rId6"/>
    <p:sldId id="298" r:id="rId7"/>
    <p:sldId id="319" r:id="rId8"/>
    <p:sldId id="277" r:id="rId9"/>
    <p:sldId id="278" r:id="rId10"/>
    <p:sldId id="273" r:id="rId11"/>
    <p:sldId id="274" r:id="rId12"/>
    <p:sldId id="275" r:id="rId13"/>
    <p:sldId id="276" r:id="rId14"/>
    <p:sldId id="279" r:id="rId15"/>
    <p:sldId id="280" r:id="rId16"/>
    <p:sldId id="281" r:id="rId17"/>
    <p:sldId id="282" r:id="rId18"/>
    <p:sldId id="306" r:id="rId19"/>
    <p:sldId id="289" r:id="rId20"/>
    <p:sldId id="302" r:id="rId21"/>
    <p:sldId id="288" r:id="rId22"/>
    <p:sldId id="284" r:id="rId23"/>
    <p:sldId id="285" r:id="rId24"/>
    <p:sldId id="317" r:id="rId25"/>
    <p:sldId id="290" r:id="rId26"/>
    <p:sldId id="287" r:id="rId27"/>
    <p:sldId id="291" r:id="rId28"/>
    <p:sldId id="292" r:id="rId29"/>
    <p:sldId id="316" r:id="rId30"/>
    <p:sldId id="294" r:id="rId31"/>
    <p:sldId id="295" r:id="rId32"/>
    <p:sldId id="307" r:id="rId33"/>
    <p:sldId id="301" r:id="rId34"/>
    <p:sldId id="312" r:id="rId35"/>
    <p:sldId id="318" r:id="rId36"/>
    <p:sldId id="313" r:id="rId37"/>
    <p:sldId id="267" r:id="rId38"/>
  </p:sldIdLst>
  <p:sldSz cx="9144000" cy="6858000" type="screen4x3"/>
  <p:notesSz cx="6888163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247" autoAdjust="0"/>
  </p:normalViewPr>
  <p:slideViewPr>
    <p:cSldViewPr>
      <p:cViewPr>
        <p:scale>
          <a:sx n="70" d="100"/>
          <a:sy n="70" d="100"/>
        </p:scale>
        <p:origin x="-75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22933</c:v>
                </c:pt>
                <c:pt idx="1">
                  <c:v>22731</c:v>
                </c:pt>
              </c:numCache>
            </c:numRef>
          </c:val>
        </c:ser>
        <c:shape val="cone"/>
        <c:axId val="84173952"/>
        <c:axId val="84175488"/>
        <c:axId val="0"/>
      </c:bar3DChart>
      <c:catAx>
        <c:axId val="84173952"/>
        <c:scaling>
          <c:orientation val="minMax"/>
        </c:scaling>
        <c:axPos val="b"/>
        <c:numFmt formatCode="General" sourceLinked="1"/>
        <c:tickLblPos val="nextTo"/>
        <c:crossAx val="84175488"/>
        <c:crosses val="autoZero"/>
        <c:auto val="1"/>
        <c:lblAlgn val="ctr"/>
        <c:lblOffset val="100"/>
        <c:tickLblSkip val="1"/>
      </c:catAx>
      <c:valAx>
        <c:axId val="84175488"/>
        <c:scaling>
          <c:orientation val="minMax"/>
          <c:min val="0"/>
        </c:scaling>
        <c:axPos val="l"/>
        <c:majorGridlines>
          <c:spPr>
            <a:ln>
              <a:solidFill>
                <a:schemeClr val="accent1"/>
              </a:solidFill>
            </a:ln>
          </c:spPr>
        </c:majorGridlines>
        <c:numFmt formatCode="General" sourceLinked="1"/>
        <c:tickLblPos val="nextTo"/>
        <c:crossAx val="8417395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lang="ru-RU" sz="2000" kern="1200" dirty="0">
                <a:solidFill>
                  <a:srgbClr val="153357"/>
                </a:solidFill>
                <a:latin typeface="Cambria" pitchFamily="18" charset="0"/>
                <a:ea typeface="+mn-ea"/>
                <a:cs typeface="+mn-cs"/>
              </a:defRPr>
            </a:pPr>
            <a:r>
              <a:rPr lang="ru-RU" sz="2000" kern="1200" dirty="0" smtClean="0">
                <a:solidFill>
                  <a:srgbClr val="153357"/>
                </a:solidFill>
                <a:latin typeface="Cambria" pitchFamily="18" charset="0"/>
                <a:ea typeface="+mn-ea"/>
                <a:cs typeface="+mn-cs"/>
              </a:rPr>
              <a:t>Лидеры</a:t>
            </a:r>
            <a:endParaRPr lang="ru-RU" sz="2000" kern="1200" dirty="0">
              <a:solidFill>
                <a:srgbClr val="153357"/>
              </a:solidFill>
              <a:latin typeface="Cambria" pitchFamily="18" charset="0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40878979033566076"/>
          <c:y val="9.0235451874856348E-2"/>
        </c:manualLayout>
      </c:layout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7.8250348447720025E-2"/>
          <c:y val="5.9555398237405154E-2"/>
          <c:w val="0.66578303238455483"/>
          <c:h val="0.88488843616859436"/>
        </c:manualLayout>
      </c:layout>
      <c:bar3DChart>
        <c:barDir val="col"/>
        <c:grouping val="clustered"/>
        <c:ser>
          <c:idx val="1"/>
          <c:order val="0"/>
          <c:tx>
            <c:strRef>
              <c:f>Лист1!$A$2</c:f>
              <c:strCache>
                <c:ptCount val="1"/>
                <c:pt idx="0">
                  <c:v>Солнечный</c:v>
                </c:pt>
              </c:strCache>
            </c:strRef>
          </c:tx>
          <c:dLbls>
            <c:dLbl>
              <c:idx val="0"/>
              <c:layout>
                <c:manualLayout>
                  <c:x val="1.2860205307874125E-2"/>
                  <c:y val="-3.0134894572437683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Лист1!$B$2</c:f>
              <c:numCache>
                <c:formatCode>0.0</c:formatCode>
                <c:ptCount val="1"/>
                <c:pt idx="0">
                  <c:v>30.2</c:v>
                </c:pt>
              </c:numCache>
            </c:numRef>
          </c:val>
        </c:ser>
        <c:ser>
          <c:idx val="2"/>
          <c:order val="1"/>
          <c:tx>
            <c:strRef>
              <c:f>Лист1!$A$3</c:f>
              <c:strCache>
                <c:ptCount val="1"/>
                <c:pt idx="0">
                  <c:v>ЦРБ</c:v>
                </c:pt>
              </c:strCache>
            </c:strRef>
          </c:tx>
          <c:dLbls>
            <c:dLbl>
              <c:idx val="0"/>
              <c:layout>
                <c:manualLayout>
                  <c:x val="2.0345811570719213E-2"/>
                  <c:y val="-4.172792170379002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22.5</c:v>
                </c:pt>
              </c:numCache>
            </c:numRef>
          </c:val>
        </c:ser>
        <c:ser>
          <c:idx val="3"/>
          <c:order val="2"/>
          <c:tx>
            <c:strRef>
              <c:f>Лист1!$A$4</c:f>
              <c:strCache>
                <c:ptCount val="1"/>
                <c:pt idx="0">
                  <c:v>Ульт-Ягун</c:v>
                </c:pt>
              </c:strCache>
            </c:strRef>
          </c:tx>
          <c:dLbls>
            <c:dLbl>
              <c:idx val="0"/>
              <c:layout>
                <c:manualLayout>
                  <c:x val="1.5493710125457879E-2"/>
                  <c:y val="-4.5829533152647123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Лист1!$B$4</c:f>
              <c:numCache>
                <c:formatCode>0.0</c:formatCode>
                <c:ptCount val="1"/>
                <c:pt idx="0">
                  <c:v>12.9</c:v>
                </c:pt>
              </c:numCache>
            </c:numRef>
          </c:val>
        </c:ser>
        <c:ser>
          <c:idx val="4"/>
          <c:order val="3"/>
          <c:tx>
            <c:strRef>
              <c:f>Лист1!$A$5</c:f>
              <c:strCache>
                <c:ptCount val="1"/>
                <c:pt idx="0">
                  <c:v>Лямина</c:v>
                </c:pt>
              </c:strCache>
            </c:strRef>
          </c:tx>
          <c:dLbls>
            <c:dLbl>
              <c:idx val="0"/>
              <c:layout>
                <c:manualLayout>
                  <c:x val="3.982575804603157E-2"/>
                  <c:y val="-4.7965277759835605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Лист1!$B$5</c:f>
              <c:numCache>
                <c:formatCode>0.0</c:formatCode>
                <c:ptCount val="1"/>
                <c:pt idx="0">
                  <c:v>10.3</c:v>
                </c:pt>
              </c:numCache>
            </c:numRef>
          </c:val>
        </c:ser>
        <c:ser>
          <c:idx val="5"/>
          <c:order val="4"/>
          <c:tx>
            <c:strRef>
              <c:f>Лист1!$A$6</c:f>
              <c:strCache>
                <c:ptCount val="1"/>
                <c:pt idx="0">
                  <c:v>Угут</c:v>
                </c:pt>
              </c:strCache>
            </c:strRef>
          </c:tx>
          <c:dLbls>
            <c:dLbl>
              <c:idx val="0"/>
              <c:layout>
                <c:manualLayout>
                  <c:x val="3.4522699695270047E-2"/>
                  <c:y val="-3.4948636198045176E-2"/>
                </c:manualLayout>
              </c:layout>
              <c:showVal val="1"/>
            </c:dLbl>
            <c:txPr>
              <a:bodyPr rot="0" vert="horz"/>
              <a:lstStyle/>
              <a:p>
                <a:pPr>
                  <a:defRPr sz="1800" baseline="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Лист1!$B$6</c:f>
              <c:numCache>
                <c:formatCode>0.0</c:formatCode>
                <c:ptCount val="1"/>
                <c:pt idx="0">
                  <c:v>8.6</c:v>
                </c:pt>
              </c:numCache>
            </c:numRef>
          </c:val>
        </c:ser>
        <c:ser>
          <c:idx val="0"/>
          <c:order val="5"/>
          <c:tx>
            <c:strRef>
              <c:f>Лист1!$A$7</c:f>
              <c:strCache>
                <c:ptCount val="1"/>
                <c:pt idx="0">
                  <c:v>Лянтор ЦГБ</c:v>
                </c:pt>
              </c:strCache>
            </c:strRef>
          </c:tx>
          <c:dLbls>
            <c:dLbl>
              <c:idx val="0"/>
              <c:layout>
                <c:manualLayout>
                  <c:x val="1.9444036943948563E-2"/>
                  <c:y val="-3.6743602562678253E-3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Лист1!$B$7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</c:ser>
        <c:ser>
          <c:idx val="6"/>
          <c:order val="6"/>
          <c:tx>
            <c:strRef>
              <c:f>Лист1!$A$8</c:f>
              <c:strCache>
                <c:ptCount val="1"/>
                <c:pt idx="0">
                  <c:v>Белый Яр (гор)</c:v>
                </c:pt>
              </c:strCache>
            </c:strRef>
          </c:tx>
          <c:dLbls>
            <c:dLbl>
              <c:idx val="0"/>
              <c:layout>
                <c:manualLayout>
                  <c:x val="3.0049875277011438E-2"/>
                  <c:y val="-2.5720521793874747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Val val="1"/>
          </c:dLbls>
          <c:cat>
            <c:strRef>
              <c:f>Лист1!$B$1</c:f>
              <c:strCache>
                <c:ptCount val="1"/>
                <c:pt idx="0">
                  <c:v>Доходы библиотек от ПУ в 2011 г.</c:v>
                </c:pt>
              </c:strCache>
            </c:strRef>
          </c:cat>
          <c:val>
            <c:numRef>
              <c:f>Лист1!$B$8</c:f>
              <c:numCache>
                <c:formatCode>0.0</c:formatCode>
                <c:ptCount val="1"/>
                <c:pt idx="0">
                  <c:v>6.2</c:v>
                </c:pt>
              </c:numCache>
            </c:numRef>
          </c:val>
        </c:ser>
        <c:dLbls>
          <c:showVal val="1"/>
        </c:dLbls>
        <c:shape val="box"/>
        <c:axId val="96429568"/>
        <c:axId val="96431104"/>
        <c:axId val="0"/>
      </c:bar3DChart>
      <c:catAx>
        <c:axId val="96429568"/>
        <c:scaling>
          <c:orientation val="minMax"/>
        </c:scaling>
        <c:delete val="1"/>
        <c:axPos val="b"/>
        <c:tickLblPos val="none"/>
        <c:crossAx val="96431104"/>
        <c:crosses val="autoZero"/>
        <c:auto val="1"/>
        <c:lblAlgn val="ctr"/>
        <c:lblOffset val="100"/>
      </c:catAx>
      <c:valAx>
        <c:axId val="96431104"/>
        <c:scaling>
          <c:orientation val="minMax"/>
        </c:scaling>
        <c:axPos val="l"/>
        <c:numFmt formatCode="0.0" sourceLinked="1"/>
        <c:maj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6429568"/>
        <c:crosses val="autoZero"/>
        <c:crossBetween val="between"/>
      </c:valAx>
      <c:spPr>
        <a:noFill/>
        <a:ln w="22193">
          <a:noFill/>
        </a:ln>
      </c:spPr>
    </c:plotArea>
    <c:legend>
      <c:legendPos val="r"/>
      <c:layout>
        <c:manualLayout>
          <c:xMode val="edge"/>
          <c:yMode val="edge"/>
          <c:x val="0.77826407201280756"/>
          <c:y val="0.22895806715920461"/>
          <c:w val="0.21314393522283029"/>
          <c:h val="0.58057975228597269"/>
        </c:manualLayout>
      </c:layout>
      <c:txPr>
        <a:bodyPr/>
        <a:lstStyle/>
        <a:p>
          <a:pPr>
            <a:defRPr sz="1600" baseline="0"/>
          </a:pPr>
          <a:endParaRPr lang="ru-RU"/>
        </a:p>
      </c:txPr>
    </c:legend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Сайгатино</c:v>
                </c:pt>
              </c:strCache>
            </c:strRef>
          </c:tx>
          <c:dLbls>
            <c:dLbl>
              <c:idx val="0"/>
              <c:layout>
                <c:manualLayout>
                  <c:x val="1.2345679012345678E-2"/>
                  <c:y val="-3.3672391930733854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455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Ульт-Ягун</c:v>
                </c:pt>
              </c:strCache>
            </c:strRef>
          </c:tx>
          <c:dLbls>
            <c:dLbl>
              <c:idx val="0"/>
              <c:layout>
                <c:manualLayout>
                  <c:x val="1.8518518518518517E-2"/>
                  <c:y val="-3.0866359269839369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327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Угут</c:v>
                </c:pt>
              </c:strCache>
            </c:strRef>
          </c:tx>
          <c:dLbls>
            <c:dLbl>
              <c:idx val="0"/>
              <c:layout>
                <c:manualLayout>
                  <c:x val="1.6975308641975308E-2"/>
                  <c:y val="-4.2090489913417323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Лист1!$B$4</c:f>
              <c:numCache>
                <c:formatCode>General</c:formatCode>
                <c:ptCount val="1"/>
                <c:pt idx="0">
                  <c:v>281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Лямина</c:v>
                </c:pt>
              </c:strCache>
            </c:strRef>
          </c:tx>
          <c:dLbls>
            <c:dLbl>
              <c:idx val="0"/>
              <c:layout>
                <c:manualLayout>
                  <c:x val="1.3888888888888888E-2"/>
                  <c:y val="-2.2448261287155904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Лист1!$B$5</c:f>
              <c:numCache>
                <c:formatCode>General</c:formatCode>
                <c:ptCount val="1"/>
                <c:pt idx="0">
                  <c:v>272</c:v>
                </c:pt>
              </c:numCache>
            </c:numRef>
          </c:val>
        </c:ser>
        <c:ser>
          <c:idx val="4"/>
          <c:order val="4"/>
          <c:tx>
            <c:strRef>
              <c:f>Лист1!$A$6</c:f>
              <c:strCache>
                <c:ptCount val="1"/>
                <c:pt idx="0">
                  <c:v>Лянтор ГБ №2</c:v>
                </c:pt>
              </c:strCache>
            </c:strRef>
          </c:tx>
          <c:dLbls>
            <c:dLbl>
              <c:idx val="0"/>
              <c:layout>
                <c:manualLayout>
                  <c:x val="3.0864197530864196E-3"/>
                  <c:y val="-1.9642228626261467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Лист1!$B$6</c:f>
              <c:numCache>
                <c:formatCode>General</c:formatCode>
                <c:ptCount val="1"/>
                <c:pt idx="0">
                  <c:v>264</c:v>
                </c:pt>
              </c:numCache>
            </c:numRef>
          </c:val>
        </c:ser>
        <c:ser>
          <c:idx val="5"/>
          <c:order val="5"/>
          <c:tx>
            <c:strRef>
              <c:f>Лист1!$A$7</c:f>
              <c:strCache>
                <c:ptCount val="1"/>
                <c:pt idx="0">
                  <c:v>Сытомино</c:v>
                </c:pt>
              </c:strCache>
            </c:strRef>
          </c:tx>
          <c:dLbls>
            <c:dLbl>
              <c:idx val="0"/>
              <c:layout>
                <c:manualLayout>
                  <c:x val="1.8518518518518517E-2"/>
                  <c:y val="-2.8060326608944881E-2"/>
                </c:manualLayout>
              </c:layout>
              <c:showVal val="1"/>
            </c:dLbl>
            <c:showVal val="1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Лист1!$B$7</c:f>
              <c:numCache>
                <c:formatCode>General</c:formatCode>
                <c:ptCount val="1"/>
                <c:pt idx="0">
                  <c:v>210</c:v>
                </c:pt>
              </c:numCache>
            </c:numRef>
          </c:val>
        </c:ser>
        <c:dLbls>
          <c:showVal val="1"/>
        </c:dLbls>
        <c:shape val="cylinder"/>
        <c:axId val="96989184"/>
        <c:axId val="96991104"/>
        <c:axId val="0"/>
      </c:bar3DChart>
      <c:catAx>
        <c:axId val="96989184"/>
        <c:scaling>
          <c:orientation val="minMax"/>
        </c:scaling>
        <c:delete val="1"/>
        <c:axPos val="b"/>
        <c:tickLblPos val="none"/>
        <c:crossAx val="96991104"/>
        <c:crosses val="autoZero"/>
        <c:auto val="1"/>
        <c:lblAlgn val="ctr"/>
        <c:lblOffset val="100"/>
      </c:catAx>
      <c:valAx>
        <c:axId val="96991104"/>
        <c:scaling>
          <c:orientation val="minMax"/>
        </c:scaling>
        <c:axPos val="l"/>
        <c:majorGridlines/>
        <c:numFmt formatCode="General" sourceLinked="1"/>
        <c:tickLblPos val="nextTo"/>
        <c:crossAx val="969891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perspective val="30"/>
    </c:view3D>
    <c:floor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plotArea>
      <c:layout>
        <c:manualLayout>
          <c:layoutTarget val="inner"/>
          <c:xMode val="edge"/>
          <c:yMode val="edge"/>
          <c:x val="8.2745256693237554E-2"/>
          <c:y val="3.083122862471491E-2"/>
          <c:w val="0.60584293050012183"/>
          <c:h val="0.8572034283090697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Нижнесортымская библиотека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2.213818887018025E-2"/>
                  <c:y val="3.928445725252283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2.8</c:v>
                </c:pt>
                <c:pt idx="1">
                  <c:v>4.5999999999999996</c:v>
                </c:pt>
                <c:pt idx="2">
                  <c:v>4.5999999999999996</c:v>
                </c:pt>
                <c:pt idx="3">
                  <c:v>8.3000000000000007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Федоровская библиотека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6.9258413444980821E-2"/>
                  <c:y val="1.68361959653669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6.9</c:v>
                </c:pt>
                <c:pt idx="1">
                  <c:v>9.1</c:v>
                </c:pt>
                <c:pt idx="2">
                  <c:v>10.4</c:v>
                </c:pt>
                <c:pt idx="3">
                  <c:v>12.9</c:v>
                </c:pt>
                <c:pt idx="4">
                  <c:v>26.6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МКУК "ЛЦБС"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3.9942274042475356E-2"/>
                  <c:y val="-1.1224130643578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32.700000000000003</c:v>
                </c:pt>
                <c:pt idx="1">
                  <c:v>38.950000000000003</c:v>
                </c:pt>
                <c:pt idx="2">
                  <c:v>42.5</c:v>
                </c:pt>
                <c:pt idx="3">
                  <c:v>46.7</c:v>
                </c:pt>
                <c:pt idx="4">
                  <c:v>78.900000000000006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МКУК "СРЦБС"</c:v>
                </c:pt>
              </c:strCache>
            </c:strRef>
          </c:tx>
          <c:spPr>
            <a:ln w="25400">
              <a:noFill/>
            </a:ln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5.0735525132904677E-3"/>
                  <c:y val="-0.26937913544587083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134</c:v>
                </c:pt>
                <c:pt idx="1">
                  <c:v>148.9</c:v>
                </c:pt>
                <c:pt idx="2">
                  <c:v>159.1</c:v>
                </c:pt>
                <c:pt idx="3">
                  <c:v>268.7</c:v>
                </c:pt>
                <c:pt idx="4">
                  <c:v>315.60000000000002</c:v>
                </c:pt>
              </c:numCache>
            </c:numRef>
          </c:val>
        </c:ser>
        <c:dLbls>
          <c:showVal val="1"/>
        </c:dLbls>
        <c:axId val="96463488"/>
        <c:axId val="96780672"/>
        <c:axId val="97054720"/>
      </c:area3DChart>
      <c:catAx>
        <c:axId val="96463488"/>
        <c:scaling>
          <c:orientation val="minMax"/>
        </c:scaling>
        <c:axPos val="b"/>
        <c:numFmt formatCode="#,##0" sourceLinked="0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96780672"/>
        <c:crosses val="autoZero"/>
        <c:auto val="1"/>
        <c:lblAlgn val="ctr"/>
        <c:lblOffset val="100"/>
      </c:catAx>
      <c:valAx>
        <c:axId val="9678067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6463488"/>
        <c:crosses val="autoZero"/>
        <c:crossBetween val="midCat"/>
      </c:valAx>
      <c:serAx>
        <c:axId val="97054720"/>
        <c:scaling>
          <c:orientation val="minMax"/>
        </c:scaling>
        <c:delete val="1"/>
        <c:axPos val="b"/>
        <c:tickLblPos val="none"/>
        <c:crossAx val="96780672"/>
        <c:crosses val="autoZero"/>
      </c:serAx>
    </c:plotArea>
    <c:legend>
      <c:legendPos val="r"/>
      <c:layout>
        <c:manualLayout>
          <c:xMode val="edge"/>
          <c:yMode val="edge"/>
          <c:x val="0.70687399350449931"/>
          <c:y val="0.21372622798728141"/>
          <c:w val="0.29196257050187591"/>
          <c:h val="0.58096542106066551"/>
        </c:manualLayout>
      </c:layout>
      <c:txPr>
        <a:bodyPr/>
        <a:lstStyle/>
        <a:p>
          <a:pPr>
            <a:defRPr sz="11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748938964618075"/>
          <c:y val="3.0831228624714838E-2"/>
          <c:w val="0.60584293050012283"/>
          <c:h val="0.85720342830906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Нижнесортымская библиотека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1224130643577952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Федоровская библиотека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1.6836195965366927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МКУК "ЛЦБС"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97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МКУК "СРЦБС"</c:v>
                </c:pt>
              </c:strCache>
            </c:strRef>
          </c:tx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686</c:v>
                </c:pt>
              </c:numCache>
            </c:numRef>
          </c:val>
        </c:ser>
        <c:dLbls>
          <c:showVal val="1"/>
        </c:dLbls>
        <c:shape val="box"/>
        <c:axId val="97027200"/>
        <c:axId val="97029504"/>
        <c:axId val="0"/>
      </c:bar3DChart>
      <c:catAx>
        <c:axId val="97027200"/>
        <c:scaling>
          <c:orientation val="minMax"/>
        </c:scaling>
        <c:axPos val="b"/>
        <c:numFmt formatCode="#,##0" sourceLinked="0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97029504"/>
        <c:crosses val="autoZero"/>
        <c:auto val="1"/>
        <c:lblAlgn val="ctr"/>
        <c:lblOffset val="100"/>
      </c:catAx>
      <c:valAx>
        <c:axId val="97029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02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687399350450053"/>
          <c:y val="0.21372622798728141"/>
          <c:w val="0.29312597403809376"/>
          <c:h val="0.39292411360852941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perspective val="30"/>
    </c:view3D>
    <c:plotArea>
      <c:layout>
        <c:manualLayout>
          <c:layoutTarget val="inner"/>
          <c:xMode val="edge"/>
          <c:yMode val="edge"/>
          <c:x val="8.2745256693237554E-2"/>
          <c:y val="3.0831228624714942E-2"/>
          <c:w val="0.60584293050012206"/>
          <c:h val="0.8572034283090697"/>
        </c:manualLayout>
      </c:layout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Нижнесортымская библиотека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1"/>
              <c:layout>
                <c:manualLayout>
                  <c:x val="-2.0049325969430893E-2"/>
                  <c:y val="-2.5254293948050392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</c:v>
                </c:pt>
                <c:pt idx="1">
                  <c:v>2012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Федоровская библиотека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dLbl>
              <c:idx val="1"/>
              <c:layout>
                <c:manualLayout>
                  <c:x val="-6.8375589806760903E-3"/>
                  <c:y val="-2.525429394805039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</c:v>
                </c:pt>
                <c:pt idx="1">
                  <c:v>2012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МКУК "ЛЦБС"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1"/>
              <c:layout>
                <c:manualLayout>
                  <c:x val="-4.2956620639138026E-4"/>
                  <c:y val="-4.2090489913417323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</c:v>
                </c:pt>
                <c:pt idx="1">
                  <c:v>2012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МКУК "СРЦБС"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layout>
                <c:manualLayout>
                  <c:x val="-4.1025353884056523E-2"/>
                  <c:y val="-0.10943527377488506"/>
                </c:manualLayout>
              </c:layout>
              <c:showVal val="1"/>
            </c:dLbl>
            <c:dLbl>
              <c:idx val="1"/>
              <c:layout>
                <c:manualLayout>
                  <c:x val="-2.3931456432366313E-2"/>
                  <c:y val="-0.26376707012408185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</c:v>
                </c:pt>
                <c:pt idx="1">
                  <c:v>2012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31</c:v>
                </c:pt>
                <c:pt idx="1">
                  <c:v>106</c:v>
                </c:pt>
              </c:numCache>
            </c:numRef>
          </c:val>
        </c:ser>
        <c:dLbls>
          <c:showVal val="1"/>
        </c:dLbls>
        <c:axId val="97308032"/>
        <c:axId val="97322112"/>
        <c:axId val="96791168"/>
      </c:area3DChart>
      <c:catAx>
        <c:axId val="97308032"/>
        <c:scaling>
          <c:orientation val="minMax"/>
        </c:scaling>
        <c:axPos val="b"/>
        <c:numFmt formatCode="#,##0" sourceLinked="0"/>
        <c:tickLblPos val="nextTo"/>
        <c:crossAx val="97322112"/>
        <c:crosses val="autoZero"/>
        <c:auto val="1"/>
        <c:lblAlgn val="ctr"/>
        <c:lblOffset val="100"/>
      </c:catAx>
      <c:valAx>
        <c:axId val="97322112"/>
        <c:scaling>
          <c:orientation val="minMax"/>
        </c:scaling>
        <c:axPos val="l"/>
        <c:majorGridlines/>
        <c:numFmt formatCode="General" sourceLinked="1"/>
        <c:tickLblPos val="nextTo"/>
        <c:crossAx val="97308032"/>
        <c:crosses val="autoZero"/>
        <c:crossBetween val="midCat"/>
      </c:valAx>
      <c:serAx>
        <c:axId val="96791168"/>
        <c:scaling>
          <c:orientation val="minMax"/>
        </c:scaling>
        <c:delete val="1"/>
        <c:axPos val="b"/>
        <c:tickLblPos val="none"/>
        <c:crossAx val="97322112"/>
        <c:crosses val="autoZero"/>
      </c:serAx>
    </c:plotArea>
    <c:legend>
      <c:legendPos val="r"/>
      <c:layout>
        <c:manualLayout>
          <c:xMode val="edge"/>
          <c:yMode val="edge"/>
          <c:x val="0.74234454175524756"/>
          <c:y val="0.25301068523980419"/>
          <c:w val="0.25304791934606136"/>
          <c:h val="0.6351505745849005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0.13434837127814919"/>
          <c:y val="2.241313064203132E-2"/>
          <c:w val="0.60584293050012306"/>
          <c:h val="0.857203428309069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Нижнесортымская библиотека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dLbls>
            <c:dLbl>
              <c:idx val="0"/>
              <c:layout>
                <c:manualLayout>
                  <c:x val="0"/>
                  <c:y val="-8.4180979826834635E-3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Федоровская библиотека</c:v>
                </c:pt>
              </c:strCache>
            </c:strRef>
          </c:tx>
          <c:spPr>
            <a:solidFill>
              <a:schemeClr val="accent3"/>
            </a:solidFill>
          </c:spPr>
          <c:dLbls>
            <c:dLbl>
              <c:idx val="0"/>
              <c:layout>
                <c:manualLayout>
                  <c:x val="1.5594432762945467E-2"/>
                  <c:y val="-1.12241306435779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271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МКУК "ЛЦБС"</c:v>
                </c:pt>
              </c:strCache>
            </c:strRef>
          </c:tx>
          <c:spPr>
            <a:solidFill>
              <a:schemeClr val="accent2"/>
            </a:solidFill>
          </c:spPr>
          <c:dLbls>
            <c:dLbl>
              <c:idx val="0"/>
              <c:layout>
                <c:manualLayout>
                  <c:x val="6.2377731051781867E-3"/>
                  <c:y val="-2.244826128715590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МКУК "СРЦБС"</c:v>
                </c:pt>
              </c:strCache>
            </c:strRef>
          </c:tx>
          <c:spPr>
            <a:solidFill>
              <a:schemeClr val="accent1"/>
            </a:solidFill>
          </c:spPr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2012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4778</c:v>
                </c:pt>
              </c:numCache>
            </c:numRef>
          </c:val>
        </c:ser>
        <c:dLbls>
          <c:showVal val="1"/>
        </c:dLbls>
        <c:shape val="box"/>
        <c:axId val="97380992"/>
        <c:axId val="97390976"/>
        <c:axId val="0"/>
      </c:bar3DChart>
      <c:catAx>
        <c:axId val="97380992"/>
        <c:scaling>
          <c:orientation val="minMax"/>
        </c:scaling>
        <c:axPos val="b"/>
        <c:numFmt formatCode="#,##0" sourceLinked="0"/>
        <c:tickLblPos val="nextTo"/>
        <c:spPr>
          <a:noFill/>
        </c:spPr>
        <c:txPr>
          <a:bodyPr/>
          <a:lstStyle/>
          <a:p>
            <a:pPr>
              <a:defRPr sz="1200"/>
            </a:pPr>
            <a:endParaRPr lang="ru-RU"/>
          </a:p>
        </c:txPr>
        <c:crossAx val="97390976"/>
        <c:crosses val="autoZero"/>
        <c:auto val="1"/>
        <c:lblAlgn val="ctr"/>
        <c:lblOffset val="100"/>
      </c:catAx>
      <c:valAx>
        <c:axId val="9739097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380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246845872485188"/>
          <c:y val="0.2081141626654924"/>
          <c:w val="0.2619371085122027"/>
          <c:h val="0.51919558334878124"/>
        </c:manualLayout>
      </c:layout>
      <c:txPr>
        <a:bodyPr/>
        <a:lstStyle/>
        <a:p>
          <a:pPr>
            <a:defRPr sz="12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2.2668756604283392E-2"/>
                  <c:y val="-0.36292397742857124"/>
                </c:manualLayout>
              </c:layout>
              <c:showVal val="1"/>
            </c:dLbl>
            <c:dLbl>
              <c:idx val="1"/>
              <c:layout>
                <c:manualLayout>
                  <c:x val="1.7437505080218043E-2"/>
                  <c:y val="-0.14516959097142851"/>
                </c:manualLayout>
              </c:layout>
              <c:showVal val="1"/>
            </c:dLbl>
            <c:dLbl>
              <c:idx val="2"/>
              <c:layout>
                <c:manualLayout>
                  <c:x val="2.7900008128348832E-2"/>
                  <c:y val="-0.2210536953428566"/>
                </c:manualLayout>
              </c:layout>
              <c:showVal val="1"/>
            </c:dLbl>
            <c:dLbl>
              <c:idx val="3"/>
              <c:layout>
                <c:manualLayout>
                  <c:x val="1.4252064024311553E-2"/>
                  <c:y val="-0.16079192638471107"/>
                </c:manualLayout>
              </c:layout>
              <c:showVal val="1"/>
            </c:dLbl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4</c:v>
                </c:pt>
                <c:pt idx="2">
                  <c:v>27</c:v>
                </c:pt>
                <c:pt idx="3">
                  <c:v>15</c:v>
                </c:pt>
              </c:numCache>
            </c:numRef>
          </c:val>
        </c:ser>
        <c:dLbls>
          <c:showVal val="1"/>
        </c:dLbls>
        <c:shape val="cone"/>
        <c:axId val="97990144"/>
        <c:axId val="97991680"/>
        <c:axId val="0"/>
      </c:bar3DChart>
      <c:catAx>
        <c:axId val="97990144"/>
        <c:scaling>
          <c:orientation val="minMax"/>
        </c:scaling>
        <c:axPos val="b"/>
        <c:numFmt formatCode="General" sourceLinked="1"/>
        <c:tickLblPos val="nextTo"/>
        <c:crossAx val="97991680"/>
        <c:crosses val="autoZero"/>
        <c:auto val="1"/>
        <c:lblAlgn val="ctr"/>
        <c:lblOffset val="100"/>
      </c:catAx>
      <c:valAx>
        <c:axId val="97991680"/>
        <c:scaling>
          <c:orientation val="minMax"/>
        </c:scaling>
        <c:axPos val="l"/>
        <c:majorGridlines/>
        <c:numFmt formatCode="General" sourceLinked="1"/>
        <c:tickLblPos val="nextTo"/>
        <c:crossAx val="97990144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0.11434746753779365"/>
          <c:y val="4.9960875984251973E-2"/>
          <c:w val="0.7620237988234676"/>
          <c:h val="0.81039591535433075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-1.5594432762945467E-3"/>
                  <c:y val="-1.5625E-2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  <c:pt idx="3">
                  <c:v>Отдет БОН п. Нижнесортымский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12211</c:v>
                </c:pt>
                <c:pt idx="1">
                  <c:v>5508</c:v>
                </c:pt>
                <c:pt idx="2">
                  <c:v>3226</c:v>
                </c:pt>
                <c:pt idx="3">
                  <c:v>1978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2.8069978973301872E-2"/>
                  <c:y val="-2.5000246062992143E-2"/>
                </c:manualLayout>
              </c:layout>
              <c:showVal val="1"/>
            </c:dLbl>
            <c:dLbl>
              <c:idx val="1"/>
              <c:layout>
                <c:manualLayout>
                  <c:x val="1.403498948665092E-2"/>
                  <c:y val="3.1249999999999425E-3"/>
                </c:manualLayout>
              </c:layout>
              <c:showVal val="1"/>
            </c:dLbl>
            <c:dLbl>
              <c:idx val="2"/>
              <c:layout>
                <c:manualLayout>
                  <c:x val="2.0272762591829106E-2"/>
                  <c:y val="-6.2500000000000003E-3"/>
                </c:manualLayout>
              </c:layout>
              <c:showVal val="1"/>
            </c:dLbl>
            <c:dLbl>
              <c:idx val="3"/>
              <c:layout>
                <c:manualLayout>
                  <c:x val="1.5594432762945467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500" baseline="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  <c:pt idx="3">
                  <c:v>Отдет БОН п. Нижнесортымский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12003</c:v>
                </c:pt>
                <c:pt idx="1">
                  <c:v>5508</c:v>
                </c:pt>
                <c:pt idx="2">
                  <c:v>3231</c:v>
                </c:pt>
                <c:pt idx="3">
                  <c:v>1989</c:v>
                </c:pt>
              </c:numCache>
            </c:numRef>
          </c:val>
        </c:ser>
        <c:dLbls>
          <c:showVal val="1"/>
        </c:dLbls>
        <c:shape val="box"/>
        <c:axId val="84207872"/>
        <c:axId val="69780608"/>
        <c:axId val="0"/>
      </c:bar3DChart>
      <c:catAx>
        <c:axId val="84207872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9780608"/>
        <c:crosses val="autoZero"/>
        <c:auto val="1"/>
        <c:lblAlgn val="ctr"/>
        <c:lblOffset val="100"/>
      </c:catAx>
      <c:valAx>
        <c:axId val="69780608"/>
        <c:scaling>
          <c:orientation val="minMax"/>
        </c:scaling>
        <c:axPos val="l"/>
        <c:majorGridlines/>
        <c:numFmt formatCode="General" sourceLinked="1"/>
        <c:tickLblPos val="nextTo"/>
        <c:crossAx val="842078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25927920566532953"/>
          <c:y val="3.0831228624714824E-2"/>
          <c:w val="0.7061295993661173"/>
          <c:h val="0.9102772161416256"/>
        </c:manualLayout>
      </c:layout>
      <c:bar3DChart>
        <c:barDir val="col"/>
        <c:grouping val="clustered"/>
        <c:ser>
          <c:idx val="0"/>
          <c:order val="0"/>
          <c:tx>
            <c:strRef>
              <c:f>Лист1!$A$2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197777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195866</c:v>
                </c:pt>
              </c:numCache>
            </c:numRef>
          </c:val>
        </c:ser>
        <c:shape val="box"/>
        <c:axId val="84936576"/>
        <c:axId val="84938112"/>
        <c:axId val="0"/>
      </c:bar3DChart>
      <c:catAx>
        <c:axId val="84936576"/>
        <c:scaling>
          <c:orientation val="minMax"/>
        </c:scaling>
        <c:delete val="1"/>
        <c:axPos val="b"/>
        <c:tickLblPos val="none"/>
        <c:crossAx val="84938112"/>
        <c:crosses val="autoZero"/>
        <c:auto val="1"/>
        <c:lblAlgn val="ctr"/>
        <c:lblOffset val="100"/>
      </c:catAx>
      <c:valAx>
        <c:axId val="84938112"/>
        <c:scaling>
          <c:orientation val="minMax"/>
          <c:min val="194500"/>
        </c:scaling>
        <c:axPos val="l"/>
        <c:majorGridlines/>
        <c:numFmt formatCode="General" sourceLinked="1"/>
        <c:tickLblPos val="nextTo"/>
        <c:crossAx val="849365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dLbls>
            <c:dLbl>
              <c:idx val="2"/>
              <c:layout>
                <c:manualLayout>
                  <c:x val="-1.5432098765432098E-3"/>
                  <c:y val="-2.2448261287155904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  <c:pt idx="3">
                  <c:v>Отдет БОН п. Нижнесортымский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127067</c:v>
                </c:pt>
                <c:pt idx="1">
                  <c:v>35929</c:v>
                </c:pt>
                <c:pt idx="2">
                  <c:v>19398</c:v>
                </c:pt>
                <c:pt idx="3">
                  <c:v>15383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dLbl>
              <c:idx val="0"/>
              <c:layout>
                <c:manualLayout>
                  <c:x val="3.5493827160493825E-2"/>
                  <c:y val="-8.4180979826834635E-3"/>
                </c:manualLayout>
              </c:layout>
              <c:showVal val="1"/>
            </c:dLbl>
            <c:dLbl>
              <c:idx val="1"/>
              <c:layout>
                <c:manualLayout>
                  <c:x val="2.3148148148148091E-2"/>
                  <c:y val="-1.403016330447244E-2"/>
                </c:manualLayout>
              </c:layout>
              <c:showVal val="1"/>
            </c:dLbl>
            <c:dLbl>
              <c:idx val="2"/>
              <c:layout>
                <c:manualLayout>
                  <c:x val="2.6234567901234566E-2"/>
                  <c:y val="-8.4180979826834635E-3"/>
                </c:manualLayout>
              </c:layout>
              <c:showVal val="1"/>
            </c:dLbl>
            <c:dLbl>
              <c:idx val="3"/>
              <c:layout>
                <c:manualLayout>
                  <c:x val="2.9320987654320986E-2"/>
                  <c:y val="-1.1224130643577952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  <c:pt idx="3">
                  <c:v>Отдет БОН п. Нижнесортымский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121378</c:v>
                </c:pt>
                <c:pt idx="1">
                  <c:v>39819</c:v>
                </c:pt>
                <c:pt idx="2">
                  <c:v>19181</c:v>
                </c:pt>
                <c:pt idx="3">
                  <c:v>15488</c:v>
                </c:pt>
              </c:numCache>
            </c:numRef>
          </c:val>
        </c:ser>
        <c:dLbls>
          <c:showVal val="1"/>
        </c:dLbls>
        <c:shape val="box"/>
        <c:axId val="84988672"/>
        <c:axId val="84990208"/>
        <c:axId val="0"/>
      </c:bar3DChart>
      <c:catAx>
        <c:axId val="84988672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84990208"/>
        <c:crosses val="autoZero"/>
        <c:auto val="1"/>
        <c:lblAlgn val="ctr"/>
        <c:lblOffset val="100"/>
      </c:catAx>
      <c:valAx>
        <c:axId val="84990208"/>
        <c:scaling>
          <c:orientation val="minMax"/>
        </c:scaling>
        <c:axPos val="l"/>
        <c:majorGridlines/>
        <c:numFmt formatCode="General" sourceLinked="1"/>
        <c:tickLblPos val="nextTo"/>
        <c:crossAx val="8498867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cat>
            <c:numRef>
              <c:f>Лист1!$A$2:$A$3</c:f>
              <c:numCache>
                <c:formatCode>General</c:formatCode>
                <c:ptCount val="2"/>
                <c:pt idx="0">
                  <c:v>2011</c:v>
                </c:pt>
                <c:pt idx="1">
                  <c:v>2012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15554</c:v>
                </c:pt>
                <c:pt idx="1">
                  <c:v>18741</c:v>
                </c:pt>
              </c:numCache>
            </c:numRef>
          </c:val>
        </c:ser>
        <c:shape val="cylinder"/>
        <c:axId val="94268800"/>
        <c:axId val="94270592"/>
        <c:axId val="0"/>
      </c:bar3DChart>
      <c:catAx>
        <c:axId val="94268800"/>
        <c:scaling>
          <c:orientation val="minMax"/>
        </c:scaling>
        <c:axPos val="b"/>
        <c:numFmt formatCode="General" sourceLinked="1"/>
        <c:tickLblPos val="nextTo"/>
        <c:crossAx val="94270592"/>
        <c:crosses val="autoZero"/>
        <c:auto val="1"/>
        <c:lblAlgn val="ctr"/>
        <c:lblOffset val="100"/>
      </c:catAx>
      <c:valAx>
        <c:axId val="94270592"/>
        <c:scaling>
          <c:orientation val="minMax"/>
        </c:scaling>
        <c:axPos val="l"/>
        <c:majorGridlines/>
        <c:numFmt formatCode="General" sourceLinked="1"/>
        <c:tickLblPos val="nextTo"/>
        <c:crossAx val="9426880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>
        <c:manualLayout>
          <c:layoutTarget val="inner"/>
          <c:xMode val="edge"/>
          <c:yMode val="edge"/>
          <c:x val="0.11649131279320218"/>
          <c:y val="3.4324769421311754E-2"/>
          <c:w val="0.55583161010783777"/>
          <c:h val="0.7948685403222133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посещений в год (в тыс.)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8.5339980145575211E-3"/>
                  <c:y val="2.81159024577432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1.4223330024262541E-2"/>
                  <c:y val="-9.3719674859143749E-3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7.3961316126165189E-2"/>
                  <c:y val="5.310781575351479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r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8.7000000000000011</c:v>
                </c:pt>
                <c:pt idx="1">
                  <c:v>25.6</c:v>
                </c:pt>
                <c:pt idx="2">
                  <c:v>36.1</c:v>
                </c:pt>
                <c:pt idx="3">
                  <c:v>30.2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просмортов в год (в тыс.)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2.8446660048525082E-3"/>
                  <c:y val="2.8115902457743154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0"/>
                  <c:y val="1.874393497182875E-2"/>
                </c:manualLayout>
              </c:layout>
              <c:dLblPos val="r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r"/>
            <c:showVal val="1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25.8</c:v>
                </c:pt>
                <c:pt idx="1">
                  <c:v>48.7</c:v>
                </c:pt>
                <c:pt idx="2" formatCode="0.0">
                  <c:v>64</c:v>
                </c:pt>
                <c:pt idx="3">
                  <c:v>67.400000000000006</c:v>
                </c:pt>
              </c:numCache>
            </c:numRef>
          </c:val>
        </c:ser>
        <c:dLbls>
          <c:showVal val="1"/>
        </c:dLbls>
        <c:marker val="1"/>
        <c:axId val="93984256"/>
        <c:axId val="93985792"/>
      </c:lineChart>
      <c:catAx>
        <c:axId val="93984256"/>
        <c:scaling>
          <c:orientation val="minMax"/>
        </c:scaling>
        <c:axPos val="b"/>
        <c:numFmt formatCode="General" sourceLinked="1"/>
        <c:majorTickMark val="none"/>
        <c:tickLblPos val="nextTo"/>
        <c:crossAx val="93985792"/>
        <c:crosses val="autoZero"/>
        <c:auto val="1"/>
        <c:lblAlgn val="ctr"/>
        <c:lblOffset val="100"/>
      </c:catAx>
      <c:valAx>
        <c:axId val="939857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3984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516758890589212"/>
          <c:y val="0.23014797131341602"/>
          <c:w val="0.30776441506499352"/>
          <c:h val="0.45848009317851213"/>
        </c:manualLayout>
      </c:layout>
      <c:txPr>
        <a:bodyPr/>
        <a:lstStyle/>
        <a:p>
          <a:pPr>
            <a:defRPr sz="1500" baseline="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5768931661320111E-2"/>
          <c:y val="4.126418013165984E-2"/>
          <c:w val="0.78188927772917272"/>
          <c:h val="0.75030710475240558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2011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  <c:pt idx="3">
                  <c:v>Отдет БОН п. Нижнесортымский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257410</c:v>
                </c:pt>
                <c:pt idx="1">
                  <c:v>105455</c:v>
                </c:pt>
                <c:pt idx="2">
                  <c:v>52514</c:v>
                </c:pt>
                <c:pt idx="3">
                  <c:v>34465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0"/>
              <c:layout>
                <c:manualLayout>
                  <c:x val="2.7777777777777776E-2"/>
                  <c:y val="-2.403584939741262E-4"/>
                </c:manualLayout>
              </c:layout>
              <c:showVal val="1"/>
            </c:dLbl>
            <c:dLbl>
              <c:idx val="1"/>
              <c:layout>
                <c:manualLayout>
                  <c:x val="2.6234567901234566E-2"/>
                  <c:y val="-2.4371679628514192E-2"/>
                </c:manualLayout>
              </c:layout>
              <c:showVal val="1"/>
            </c:dLbl>
            <c:dLbl>
              <c:idx val="2"/>
              <c:layout>
                <c:manualLayout>
                  <c:x val="2.6234567901234566E-2"/>
                  <c:y val="-6.0929199071285481E-3"/>
                </c:manualLayout>
              </c:layout>
              <c:showVal val="1"/>
            </c:dLbl>
            <c:dLbl>
              <c:idx val="3"/>
              <c:layout>
                <c:manualLayout>
                  <c:x val="1.6975308641975308E-2"/>
                  <c:y val="-1.5232299767821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  <c:pt idx="3">
                  <c:v>Отдет БОН п. Нижнесортымский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269912</c:v>
                </c:pt>
                <c:pt idx="1">
                  <c:v>107806</c:v>
                </c:pt>
                <c:pt idx="2">
                  <c:v>52817</c:v>
                </c:pt>
                <c:pt idx="3">
                  <c:v>35111</c:v>
                </c:pt>
              </c:numCache>
            </c:numRef>
          </c:val>
        </c:ser>
        <c:dLbls>
          <c:showVal val="1"/>
        </c:dLbls>
        <c:shape val="box"/>
        <c:axId val="94741248"/>
        <c:axId val="94742784"/>
        <c:axId val="0"/>
      </c:bar3DChart>
      <c:catAx>
        <c:axId val="94741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4742784"/>
        <c:crosses val="autoZero"/>
        <c:auto val="1"/>
        <c:lblAlgn val="ctr"/>
        <c:lblOffset val="100"/>
      </c:catAx>
      <c:valAx>
        <c:axId val="94742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7412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2083211293021338"/>
          <c:y val="4.9960875984251973E-2"/>
          <c:w val="0.69802780050252677"/>
          <c:h val="0.8230326700913301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экз.</c:v>
                </c:pt>
              </c:strCache>
            </c:strRef>
          </c:tx>
          <c:dLbls>
            <c:dLbl>
              <c:idx val="1"/>
              <c:layout>
                <c:manualLayout>
                  <c:x val="-1.6033572027350503E-2"/>
                  <c:y val="2.9672730807117054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-8.9075400151947485E-3"/>
                  <c:y val="-1.1869092322846784E-2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МКУК "ЛЦБС"</c:v>
                </c:pt>
                <c:pt idx="2">
                  <c:v>МКУК "Федоровская библиотека"</c:v>
                </c:pt>
                <c:pt idx="3">
                  <c:v>Отдел БОН п. Нижнесортымский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23222</c:v>
                </c:pt>
                <c:pt idx="1">
                  <c:v>1791</c:v>
                </c:pt>
                <c:pt idx="2">
                  <c:v>1351</c:v>
                </c:pt>
                <c:pt idx="3">
                  <c:v>956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Выбыло экз.</c:v>
                </c:pt>
              </c:strCache>
            </c:strRef>
          </c:tx>
          <c:dLbls>
            <c:dLbl>
              <c:idx val="0"/>
              <c:layout>
                <c:manualLayout>
                  <c:x val="1.6033572027350503E-2"/>
                  <c:y val="1.1869092322846784E-2"/>
                </c:manualLayout>
              </c:layout>
              <c:dLblPos val="outEnd"/>
              <c:showVal val="1"/>
            </c:dLbl>
            <c:dLbl>
              <c:idx val="1"/>
              <c:layout>
                <c:manualLayout>
                  <c:x val="1.2470556021272609E-2"/>
                  <c:y val="-2.9672730807117054E-3"/>
                </c:manualLayout>
              </c:layout>
              <c:dLblPos val="outEnd"/>
              <c:showVal val="1"/>
            </c:dLbl>
            <c:dLbl>
              <c:idx val="2"/>
              <c:layout>
                <c:manualLayout>
                  <c:x val="2.1378096036467394E-2"/>
                  <c:y val="-8.9018192421350967E-3"/>
                </c:manualLayout>
              </c:layout>
              <c:dLblPos val="outEnd"/>
              <c:showVal val="1"/>
            </c:dLbl>
            <c:dLbl>
              <c:idx val="3"/>
              <c:layout>
                <c:manualLayout>
                  <c:x val="1.7815080030389441E-2"/>
                  <c:y val="-8.9018192421350967E-3"/>
                </c:manualLayout>
              </c:layout>
              <c:dLblPos val="outEnd"/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Лист1!$A$2:$A$5</c:f>
              <c:strCache>
                <c:ptCount val="4"/>
                <c:pt idx="0">
                  <c:v>МКУК "СРЦБС"</c:v>
                </c:pt>
                <c:pt idx="1">
                  <c:v>МКУК "ЛЦБС"</c:v>
                </c:pt>
                <c:pt idx="2">
                  <c:v>МКУК "Федоровская библиотека"</c:v>
                </c:pt>
                <c:pt idx="3">
                  <c:v>Отдел БОН п. Нижнесортымский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6198</c:v>
                </c:pt>
                <c:pt idx="1">
                  <c:v>1481</c:v>
                </c:pt>
                <c:pt idx="2">
                  <c:v>315</c:v>
                </c:pt>
                <c:pt idx="3">
                  <c:v>350</c:v>
                </c:pt>
              </c:numCache>
            </c:numRef>
          </c:val>
        </c:ser>
        <c:axId val="94781824"/>
        <c:axId val="94783744"/>
      </c:barChart>
      <c:catAx>
        <c:axId val="94781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94783744"/>
        <c:crosses val="autoZero"/>
        <c:auto val="1"/>
        <c:lblAlgn val="ctr"/>
        <c:lblOffset val="100"/>
      </c:catAx>
      <c:valAx>
        <c:axId val="94783744"/>
        <c:scaling>
          <c:orientation val="minMax"/>
          <c:max val="260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4781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807998886767908"/>
          <c:y val="0.35533001684102711"/>
          <c:w val="0.16123096311408722"/>
          <c:h val="0.3902272510621442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2010</c:v>
                </c:pt>
              </c:strCache>
            </c:strRef>
          </c:tx>
          <c:dLbls>
            <c:dLbl>
              <c:idx val="2"/>
              <c:layout>
                <c:manualLayout>
                  <c:x val="-1.5432098765432098E-3"/>
                  <c:y val="-1.21858398142570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2.5</c:v>
                </c:pt>
                <c:pt idx="1">
                  <c:v>1.9000000000000001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2011</c:v>
                </c:pt>
              </c:strCache>
            </c:strRef>
          </c:tx>
          <c:dLbls>
            <c:dLbl>
              <c:idx val="0"/>
              <c:layout>
                <c:manualLayout>
                  <c:x val="-6.1728395061728392E-3"/>
                  <c:y val="2.806032660894488E-3"/>
                </c:manualLayout>
              </c:layout>
              <c:showVal val="1"/>
            </c:dLbl>
            <c:dLbl>
              <c:idx val="2"/>
              <c:layout>
                <c:manualLayout>
                  <c:x val="1.2345679012345678E-2"/>
                  <c:y val="-1.523229976782137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3.3</c:v>
                </c:pt>
                <c:pt idx="1">
                  <c:v>2.4</c:v>
                </c:pt>
                <c:pt idx="2">
                  <c:v>1.3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2012</c:v>
                </c:pt>
              </c:strCache>
            </c:strRef>
          </c:tx>
          <c:dLbls>
            <c:dLbl>
              <c:idx val="2"/>
              <c:layout>
                <c:manualLayout>
                  <c:x val="1.0802469135802469E-2"/>
                  <c:y val="-1.2185839814257096E-2"/>
                </c:manualLayout>
              </c:layout>
              <c:showVal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МКУК "СРЦБС"</c:v>
                </c:pt>
                <c:pt idx="1">
                  <c:v>МУК "ЛЦБС"</c:v>
                </c:pt>
                <c:pt idx="2">
                  <c:v>МКУК "Федоровская библиотека"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4.2</c:v>
                </c:pt>
                <c:pt idx="1">
                  <c:v>2.5</c:v>
                </c:pt>
                <c:pt idx="2">
                  <c:v>1.2</c:v>
                </c:pt>
              </c:numCache>
            </c:numRef>
          </c:val>
        </c:ser>
        <c:dLbls>
          <c:showVal val="1"/>
        </c:dLbls>
        <c:shape val="box"/>
        <c:axId val="95213824"/>
        <c:axId val="95289344"/>
        <c:axId val="0"/>
      </c:bar3DChart>
      <c:catAx>
        <c:axId val="9521382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5289344"/>
        <c:crosses val="autoZero"/>
        <c:auto val="1"/>
        <c:lblAlgn val="ctr"/>
        <c:lblOffset val="100"/>
      </c:catAx>
      <c:valAx>
        <c:axId val="9528934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521382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47415CBB-2A86-4D7E-A749-B322D2887127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11737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60397"/>
            <a:ext cx="5510530" cy="4509850"/>
          </a:xfrm>
          <a:prstGeom prst="rect">
            <a:avLst/>
          </a:prstGeom>
        </p:spPr>
        <p:txBody>
          <a:bodyPr vert="horz" lIns="96625" tIns="48312" rIns="96625" bIns="4831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9054"/>
            <a:ext cx="2984871" cy="50109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F6F3FD05-33B0-4162-8A52-559AA14C9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415578-2015-46EF-9D5A-26CAEA7A6E1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>
              <a:defRPr/>
            </a:pPr>
            <a:r>
              <a:rPr lang="ru-RU" dirty="0" smtClean="0"/>
              <a:t>	Норму </a:t>
            </a:r>
            <a:r>
              <a:rPr lang="ru-RU" dirty="0" smtClean="0"/>
              <a:t>% прироста БФ в 3% выполнил МКУК «СРЦБС</a:t>
            </a:r>
            <a:r>
              <a:rPr lang="ru-RU" dirty="0" smtClean="0"/>
              <a:t>» 7,5%, </a:t>
            </a:r>
            <a:r>
              <a:rPr lang="ru-RU" dirty="0" smtClean="0"/>
              <a:t>МКУК «Федоровская библиотека» </a:t>
            </a:r>
            <a:r>
              <a:rPr lang="ru-RU" dirty="0" smtClean="0"/>
              <a:t>4,9%, </a:t>
            </a:r>
            <a:r>
              <a:rPr lang="ru-RU" dirty="0" err="1" smtClean="0"/>
              <a:t>Н.Сортым</a:t>
            </a:r>
            <a:r>
              <a:rPr lang="ru-RU" dirty="0" smtClean="0"/>
              <a:t> – 3,4%. Не выполнил Лянтор  0,6%.</a:t>
            </a:r>
            <a:r>
              <a:rPr lang="ru-RU" baseline="0" dirty="0" smtClean="0"/>
              <a:t> Сказывается недостаточное финансирование комплектования БФ.</a:t>
            </a:r>
          </a:p>
          <a:p>
            <a:pPr defTabSz="966246">
              <a:defRPr/>
            </a:pPr>
            <a:r>
              <a:rPr lang="ru-RU" baseline="0" dirty="0" smtClean="0"/>
              <a:t>	По замечаниям прошлого года проведена работа и в 2012 г нет отрицательной динамики, как в 2010-2011 гг. </a:t>
            </a:r>
          </a:p>
          <a:p>
            <a:pPr defTabSz="966246">
              <a:defRPr/>
            </a:pPr>
            <a:r>
              <a:rPr lang="ru-RU" baseline="0" dirty="0" smtClean="0"/>
              <a:t>	Продумать </a:t>
            </a:r>
            <a:r>
              <a:rPr lang="ru-RU" baseline="0" dirty="0" err="1" smtClean="0"/>
              <a:t>Лянтору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Нижнесортымскому</a:t>
            </a:r>
            <a:r>
              <a:rPr lang="ru-RU" baseline="0" dirty="0" smtClean="0"/>
              <a:t> предложение по учету периодических изданий в общем фонде учреждения.</a:t>
            </a:r>
            <a:endParaRPr lang="ru-RU" dirty="0" smtClean="0"/>
          </a:p>
          <a:p>
            <a:r>
              <a:rPr lang="ru-RU" dirty="0" smtClean="0"/>
              <a:t>	На 4 месте в округе</a:t>
            </a:r>
            <a:r>
              <a:rPr lang="ru-RU" baseline="0" dirty="0" smtClean="0"/>
              <a:t> по количеству новых поступлений после крупных городов, среди районов 1 место.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Положительная динамика СРЦБС и ЛЦБС, отрицательная - Федоровский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>
              <a:defRPr/>
            </a:pPr>
            <a:r>
              <a:rPr lang="ru-RU" sz="15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С 01.01.2011 г. муниципальные учреждения культуры Сургутского района переведены на новую систему оплаты труда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</a:t>
            </a:r>
            <a:r>
              <a:rPr lang="ru-RU" sz="1500" dirty="0" smtClean="0"/>
              <a:t>Уменьшение дохода от ПУ на 33 %. В целом казённые учреждения не заинтересованы в оказании ПУ, они идут в бюджет учредителя, и даже на расходные материалы не увеличивается сумма в бюджете.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В 2012 г. получено дополнительных средств:</a:t>
            </a:r>
          </a:p>
          <a:p>
            <a:r>
              <a:rPr lang="ru-RU" sz="1500" dirty="0" smtClean="0"/>
              <a:t>МКУК «СРЦБС» – 4050 т.р.</a:t>
            </a:r>
          </a:p>
          <a:p>
            <a:r>
              <a:rPr lang="ru-RU" sz="1500" dirty="0" smtClean="0"/>
              <a:t>МУК «ЛЦБС» - 1618 т.р.</a:t>
            </a:r>
          </a:p>
          <a:p>
            <a:r>
              <a:rPr lang="ru-RU" sz="1500" dirty="0" smtClean="0"/>
              <a:t>15 марта завершается приём заявок на участие в ЦП КЮ на 2014 г. Все ли сдали? В округе должны быть оригиналы.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В неудовлетворительном состоянии находятся 7 библиотек:</a:t>
            </a:r>
          </a:p>
          <a:p>
            <a:r>
              <a:rPr lang="ru-RU" sz="1500" dirty="0" smtClean="0"/>
              <a:t>Условия – Барсовская, Белоярские, Русскинская, </a:t>
            </a:r>
            <a:r>
              <a:rPr lang="ru-RU" sz="1500" dirty="0" err="1" smtClean="0"/>
              <a:t>Тром-Аганская</a:t>
            </a:r>
            <a:r>
              <a:rPr lang="ru-RU" sz="1500" dirty="0" smtClean="0"/>
              <a:t>, ЦРБ. ДК «Юбилейный» закрыли по предписанию органов </a:t>
            </a:r>
            <a:r>
              <a:rPr lang="ru-RU" sz="1500" dirty="0" err="1" smtClean="0"/>
              <a:t>пожнадзора</a:t>
            </a:r>
            <a:r>
              <a:rPr lang="ru-RU" sz="1500" dirty="0" smtClean="0"/>
              <a:t> и Лянторская ЦГБ фактически закрыта.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Привожу вам данные по фактической загруженности библиотек. Здесь приведены 6 </a:t>
            </a:r>
            <a:r>
              <a:rPr lang="ru-RU" sz="1500" dirty="0" err="1" smtClean="0"/>
              <a:t>б-к</a:t>
            </a:r>
            <a:r>
              <a:rPr lang="ru-RU" sz="1500" dirty="0" smtClean="0"/>
              <a:t> , в которых загруженность превышает более чем в 2 раза. Во всем районе только 3 библиотеки (Лянтор ЦГБ и ДБ; Федоровский) с загруженностью менее 100%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Наш район на 1 месте среди районов по количество ПК, на 2 месте по количеству подключенных к интернет и на 7 месте по количеству ПК, подключенных к интернет для пользователей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Ляминская и Лянторская детская библиотеки освоили социальные сети, где создали группы в Одноклассниках. 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2 муниципальные услуги, предоставляемые в электронном виде: предоставление доступа к СПА и БД и предоставление доступа к оцифрованным изданиям.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	В связи с проведением работ по оказанию услуг в электронной форме, всеми библиотеками были подготовлены электронные каталоги на фонды своих библиотек. В связи с чем рост БД составил 33%. </a:t>
            </a:r>
          </a:p>
          <a:p>
            <a:r>
              <a:rPr lang="ru-RU" sz="1500" dirty="0" smtClean="0"/>
              <a:t>	Здесь же приведена статистика использования ваших БД всего за несколько месяцев.</a:t>
            </a:r>
          </a:p>
          <a:p>
            <a:r>
              <a:rPr lang="ru-RU" sz="1500" dirty="0" smtClean="0"/>
              <a:t>	По объёму БД мы на 1 месте среди районов округа и на 3 месте в целом по округу (впереди Сургут и Нижневартовск). Тоже касается и объёма электронных каталогов и числа документов переведённых в электронную форму. Лидеры не меняются.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На сегодняшний день на сайте можно получить доступ к 230 полнотекстовым документам (из них 165 периодических изданий)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В рамках программы «Информационное общество – Югра» открылся ЦОД в </a:t>
            </a:r>
            <a:r>
              <a:rPr lang="ru-RU" sz="1500" dirty="0" err="1" smtClean="0"/>
              <a:t>Высокомысовской</a:t>
            </a:r>
            <a:r>
              <a:rPr lang="ru-RU" sz="1500" dirty="0" smtClean="0"/>
              <a:t> библиотеке. Сегодня в 3 </a:t>
            </a:r>
            <a:r>
              <a:rPr lang="ru-RU" sz="1500" dirty="0" err="1" smtClean="0"/>
              <a:t>б-ках</a:t>
            </a:r>
            <a:r>
              <a:rPr lang="ru-RU" sz="1500" dirty="0" smtClean="0"/>
              <a:t> установлено спутниковое оборудование для подключения к интернету.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ИДПО ЧГАКИ (</a:t>
            </a:r>
            <a:r>
              <a:rPr lang="ru-RU" sz="1500" dirty="0" err="1" smtClean="0"/>
              <a:t>Сурутский</a:t>
            </a:r>
            <a:r>
              <a:rPr lang="ru-RU" sz="1500" dirty="0" smtClean="0"/>
              <a:t>, </a:t>
            </a:r>
            <a:r>
              <a:rPr lang="ru-RU" sz="1500" dirty="0" err="1" smtClean="0"/>
              <a:t>Нефтеюганских</a:t>
            </a:r>
            <a:r>
              <a:rPr lang="ru-RU" sz="1500" dirty="0" smtClean="0"/>
              <a:t> районы, </a:t>
            </a:r>
            <a:r>
              <a:rPr lang="ru-RU" sz="1500" dirty="0" err="1" smtClean="0"/>
              <a:t>Пыть-Ях</a:t>
            </a:r>
            <a:r>
              <a:rPr lang="ru-RU" sz="1500" dirty="0" smtClean="0"/>
              <a:t>) </a:t>
            </a:r>
          </a:p>
          <a:p>
            <a:r>
              <a:rPr lang="ru-RU" sz="1500" dirty="0" smtClean="0"/>
              <a:t>Конкурсы: профессионального мастерства и экология + участие в окружных и российских конференциях, совещаниях и семинарах</a:t>
            </a:r>
          </a:p>
          <a:p>
            <a:r>
              <a:rPr lang="ru-RU" sz="1500" dirty="0" smtClean="0"/>
              <a:t>В 2012 г. проведена большая работа по повышению квалификации сотрудников всего 130 человек приняли участие в тренингах, совещаниях, курсах и т.д. Впервые за много лет.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15 человек = 11%. 2011 г. – юбилейный для СРЦБС.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Здесь же стоит отметить 10-летие клуба «</a:t>
            </a:r>
            <a:r>
              <a:rPr lang="ru-RU" sz="1500" dirty="0" err="1" smtClean="0"/>
              <a:t>Приобье</a:t>
            </a:r>
            <a:r>
              <a:rPr lang="ru-RU" sz="1500" dirty="0" smtClean="0"/>
              <a:t> литературное», в рамках которого были организованы несколько интереснейших встреч.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Первый районный конкурс профессионального мастерства библиотечных работников учреждений культуры Сургутского района прошёл 21 сентября 2011 года в Центральной районной библиотеке им. Г.А. Пирожникова.</a:t>
            </a:r>
          </a:p>
          <a:p>
            <a:r>
              <a:rPr lang="ru-RU" sz="1500" dirty="0" smtClean="0"/>
              <a:t>География конкурса охватила весь Сургутский район. </a:t>
            </a:r>
          </a:p>
          <a:p>
            <a:r>
              <a:rPr lang="ru-RU" sz="1500" dirty="0" smtClean="0"/>
              <a:t>Во втором конкурсе в 2012 году впервые приняли участие библиотекари школьных библиотек. </a:t>
            </a:r>
          </a:p>
          <a:p>
            <a:endParaRPr lang="ru-RU" sz="13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/>
            <a:r>
              <a:rPr lang="ru-RU" sz="1500" dirty="0" smtClean="0"/>
              <a:t>Обратимся к статистике, которая покажет с какими показателями мы вступили в 2013 г.</a:t>
            </a:r>
          </a:p>
          <a:p>
            <a:pPr defTabSz="966246"/>
            <a:endParaRPr lang="ru-RU" sz="1500" dirty="0" smtClean="0"/>
          </a:p>
          <a:p>
            <a:pPr defTabSz="966246"/>
            <a:r>
              <a:rPr lang="ru-RU" sz="1500" dirty="0" smtClean="0"/>
              <a:t>	Уменьшение количества читателей в библиотеках Сургутского района (-202) соответствует общероссийской тенденции снижения интереса к чтению. Основной категорией читателей, в которой прослеживается наибольший отток из библиотек, является возрастная группа  15–24 лет.</a:t>
            </a:r>
          </a:p>
          <a:p>
            <a:r>
              <a:rPr lang="ru-RU" sz="1500" dirty="0" smtClean="0"/>
              <a:t>	Число читателей заметно уменьшилось в крупных </a:t>
            </a:r>
            <a:r>
              <a:rPr lang="ru-RU" sz="1500" dirty="0" err="1" smtClean="0"/>
              <a:t>б-ках</a:t>
            </a:r>
            <a:r>
              <a:rPr lang="ru-RU" sz="1500" dirty="0" smtClean="0"/>
              <a:t> – ЦРБ, Солнечный, ГБ № 2 Лянтор. Увеличилось кол-во читателей в </a:t>
            </a:r>
            <a:r>
              <a:rPr lang="ru-RU" sz="1500" dirty="0" err="1" smtClean="0"/>
              <a:t>Локосовской</a:t>
            </a:r>
            <a:r>
              <a:rPr lang="ru-RU" sz="1500" dirty="0" smtClean="0"/>
              <a:t> б-ке, ЦГБ г. Лянтор и </a:t>
            </a:r>
            <a:r>
              <a:rPr lang="ru-RU" sz="1500" dirty="0" err="1" smtClean="0"/>
              <a:t>Русскинской</a:t>
            </a:r>
            <a:r>
              <a:rPr lang="ru-RU" sz="1500" dirty="0" smtClean="0"/>
              <a:t> б-ке.</a:t>
            </a:r>
          </a:p>
          <a:p>
            <a:r>
              <a:rPr lang="ru-RU" sz="1500" dirty="0" smtClean="0"/>
              <a:t>	Возможно на количественные показатели в библиотеках не увеличены т.к. в 2012 г. проводилось большое количество мероприятий по повышению квалификации и библиотеки были закрыты в среднем дополнительно к отпуску 30 дней.</a:t>
            </a:r>
          </a:p>
          <a:p>
            <a:r>
              <a:rPr lang="ru-RU" sz="1500" dirty="0" smtClean="0"/>
              <a:t>	По охвату населения БО мы на 9 месте среди 9 районов округа. Разбор по территориям в ежегодном анализе, посмотрите.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/>
            <a:r>
              <a:rPr lang="ru-RU" sz="1500" dirty="0" smtClean="0"/>
              <a:t>Уменьшение количества читателей влечёт за собой и падение количества посещений библиотек (-1911).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Повышение количества посещений массовых мероприятий говорит о том, что библиотеки продолжают оставаться востребованным социальным институтом.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246"/>
            <a:r>
              <a:rPr lang="ru-RU" sz="1300" dirty="0" smtClean="0"/>
              <a:t>	</a:t>
            </a:r>
            <a:r>
              <a:rPr lang="ru-RU" sz="1500" dirty="0" smtClean="0"/>
              <a:t>Уменьшение количества посещений сайта МКУК «СРЦБС»  (-5906) связано с тем, что в декабре 2011г. на </a:t>
            </a:r>
            <a:r>
              <a:rPr lang="ru-RU" sz="1500" dirty="0" err="1" smtClean="0"/>
              <a:t>веб-сервере</a:t>
            </a:r>
            <a:r>
              <a:rPr lang="ru-RU" sz="1500" dirty="0" smtClean="0"/>
              <a:t> была размещена новая официальная версия сайта учреждения и новый сайт перестал определяться на поисковых системах в верхних строках, что повлекло за собой уменьшение обращений к нему. Количество посещений сайта упало на 16%, что будет компенсировано в дальнейшем объёмом предоставляемых на сайте услуг.</a:t>
            </a:r>
          </a:p>
          <a:p>
            <a:r>
              <a:rPr lang="ru-RU" sz="1500" dirty="0" smtClean="0"/>
              <a:t>	К тому же мы рассчитываем, что ресурсы библиотек Лянтора, Федоровского, и </a:t>
            </a:r>
            <a:r>
              <a:rPr lang="ru-RU" sz="1500" dirty="0" err="1" smtClean="0"/>
              <a:t>Нижнесотымского</a:t>
            </a:r>
            <a:r>
              <a:rPr lang="ru-RU" sz="1500" dirty="0" smtClean="0"/>
              <a:t> найдут своих пользователей. 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500" dirty="0" smtClean="0"/>
              <a:t>	Не смотря на уменьшение количества читателей книговыдача выросла. В основном это связано с качеством поступающей литературы. Проект «Актуально чтение». </a:t>
            </a:r>
          </a:p>
          <a:p>
            <a:r>
              <a:rPr lang="ru-RU" sz="1500" dirty="0" smtClean="0"/>
              <a:t>	Хотелось бы, чтобы в своих отчетах вы тщательнее анализировали динамику показателей, а не констатировали факты</a:t>
            </a:r>
            <a:endParaRPr lang="ru-RU" sz="15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3FD05-33B0-4162-8A52-559AA14C9EA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981200"/>
            <a:ext cx="9144000" cy="1295400"/>
          </a:xfrm>
        </p:spPr>
        <p:txBody>
          <a:bodyPr>
            <a:normAutofit/>
          </a:bodyPr>
          <a:lstStyle>
            <a:lvl1pPr>
              <a:defRPr sz="4800" b="1" cap="none" spc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3276600"/>
            <a:ext cx="9144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8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C:\Users\malves\AppData\Local\Microsoft\Windows\Temporary Internet Files\Content.IE5\QMPKWOLA\MPj04331930000[1].jpg"/>
          <p:cNvPicPr>
            <a:picLocks noChangeAspect="1" noChangeArrowheads="1"/>
          </p:cNvPicPr>
          <p:nvPr/>
        </p:nvPicPr>
        <p:blipFill>
          <a:blip r:embed="rId13" cstate="print">
            <a:lum bright="92000" contrast="-90000"/>
          </a:blip>
          <a:srcRect/>
          <a:stretch>
            <a:fillRect/>
          </a:stretch>
        </p:blipFill>
        <p:spPr bwMode="auto">
          <a:xfrm>
            <a:off x="0" y="0"/>
            <a:ext cx="9144000" cy="6932840"/>
          </a:xfrm>
          <a:prstGeom prst="rect">
            <a:avLst/>
          </a:prstGeom>
          <a:noFill/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  <a:lumOff val="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11.03.2013</a:t>
            </a:fld>
            <a:endParaRPr lang="ru-RU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Click="0"/>
  <p:txStyles>
    <p:titleStyle>
      <a:lvl1pPr algn="ctr" defTabSz="914400" rtl="0" eaLnBrk="1" latinLnBrk="0" hangingPunct="1">
        <a:spcBef>
          <a:spcPct val="0"/>
        </a:spcBef>
        <a:buNone/>
        <a:defRPr lang="ru-RU" sz="4800" b="1" kern="1200" cap="none" spc="0" dirty="0">
          <a:ln w="1905"/>
          <a:solidFill>
            <a:srgbClr val="0070C0"/>
          </a:solidFill>
          <a:effectLst>
            <a:innerShdw blurRad="69850" dist="43180" dir="5400000">
              <a:srgbClr val="000000">
                <a:alpha val="65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ionka.ru/" TargetMode="External"/><Relationship Id="rId2" Type="http://schemas.openxmlformats.org/officeDocument/2006/relationships/hyperlink" Target="mailto:kova@raionka.ru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14" y="20002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Основные итоги работы библиотек района за 2012 год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4071942"/>
            <a:ext cx="6500858" cy="1214446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Ковалева И.А., заместитель директора МКУК «СРЦБС»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69084"/>
            <a:ext cx="822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755576" y="2276872"/>
            <a:ext cx="3600400" cy="3921299"/>
          </a:xfr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  <a:defRPr/>
            </a:pPr>
            <a:endParaRPr lang="ru-RU" dirty="0" smtClean="0">
              <a:solidFill>
                <a:srgbClr val="001B50"/>
              </a:solidFill>
              <a:latin typeface="Cambria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1B50"/>
                </a:solidFill>
                <a:latin typeface="Cambria" pitchFamily="18" charset="0"/>
              </a:rPr>
              <a:t>   2012 г. 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</a:rPr>
              <a:t>195 866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1B50"/>
                </a:solidFill>
                <a:latin typeface="Cambria" pitchFamily="18" charset="0"/>
              </a:rPr>
              <a:t>                           </a:t>
            </a:r>
          </a:p>
          <a:p>
            <a:pPr>
              <a:buNone/>
              <a:defRPr/>
            </a:pPr>
            <a:r>
              <a:rPr lang="ru-RU" dirty="0" smtClean="0">
                <a:solidFill>
                  <a:srgbClr val="001B50"/>
                </a:solidFill>
                <a:latin typeface="Cambria" pitchFamily="18" charset="0"/>
              </a:rPr>
              <a:t>                          </a:t>
            </a: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на</a:t>
            </a:r>
            <a:r>
              <a:rPr lang="ru-RU" dirty="0" smtClean="0">
                <a:solidFill>
                  <a:srgbClr val="001B50"/>
                </a:solidFill>
                <a:latin typeface="Cambria" pitchFamily="18" charset="0"/>
              </a:rPr>
              <a:t> </a:t>
            </a:r>
            <a:r>
              <a:rPr lang="ru-RU" sz="2400" b="1" dirty="0" smtClean="0">
                <a:solidFill>
                  <a:srgbClr val="001B50"/>
                </a:solidFill>
                <a:latin typeface="Cambria" pitchFamily="18" charset="0"/>
              </a:rPr>
              <a:t>1 911</a:t>
            </a:r>
          </a:p>
          <a:p>
            <a:pPr>
              <a:buNone/>
              <a:defRPr/>
            </a:pPr>
            <a:endParaRPr lang="ru-RU" dirty="0" smtClean="0">
              <a:solidFill>
                <a:srgbClr val="001B50"/>
              </a:solidFill>
              <a:latin typeface="Cambria" pitchFamily="18" charset="0"/>
            </a:endParaRPr>
          </a:p>
          <a:p>
            <a:pPr>
              <a:buNone/>
              <a:defRPr/>
            </a:pPr>
            <a:r>
              <a:rPr lang="ru-RU" dirty="0" smtClean="0">
                <a:solidFill>
                  <a:srgbClr val="001B50"/>
                </a:solidFill>
                <a:latin typeface="Cambria" pitchFamily="18" charset="0"/>
              </a:rPr>
              <a:t>   2011 г. –</a:t>
            </a:r>
            <a:r>
              <a:rPr lang="ru-RU" b="1" dirty="0" smtClean="0">
                <a:solidFill>
                  <a:srgbClr val="001B50"/>
                </a:solidFill>
                <a:latin typeface="Cambria" pitchFamily="18" charset="0"/>
              </a:rPr>
              <a:t>197 777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556792"/>
            <a:ext cx="32146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a typeface="+mj-ea"/>
                <a:cs typeface="+mj-cs"/>
              </a:rPr>
              <a:t>Количество посещений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half" idx="2"/>
          </p:nvPr>
        </p:nvGraphicFramePr>
        <p:xfrm>
          <a:off x="4716016" y="2060848"/>
          <a:ext cx="4038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Стрелка вниз 8"/>
          <p:cNvSpPr/>
          <p:nvPr/>
        </p:nvSpPr>
        <p:spPr>
          <a:xfrm>
            <a:off x="2000232" y="3857628"/>
            <a:ext cx="357190" cy="5000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1484784"/>
            <a:ext cx="32146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ea typeface="+mj-ea"/>
                <a:cs typeface="+mj-cs"/>
              </a:rPr>
              <a:t>Количество посещений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57158" y="192880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6" name="Текст 3"/>
          <p:cNvSpPr>
            <a:spLocks noGrp="1"/>
          </p:cNvSpPr>
          <p:nvPr>
            <p:ph idx="1"/>
          </p:nvPr>
        </p:nvSpPr>
        <p:spPr>
          <a:xfrm>
            <a:off x="827088" y="2276872"/>
            <a:ext cx="3611562" cy="32403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1B50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2012 г. –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18 741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             </a:t>
            </a:r>
            <a:r>
              <a:rPr lang="ru-RU" sz="2000" dirty="0" smtClean="0">
                <a:solidFill>
                  <a:srgbClr val="001B50"/>
                </a:solidFill>
                <a:latin typeface="Cambria" pitchFamily="18" charset="0"/>
              </a:rPr>
              <a:t>на</a:t>
            </a: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001B50"/>
                </a:solidFill>
                <a:latin typeface="Cambria" pitchFamily="18" charset="0"/>
              </a:rPr>
              <a:t>3 187     </a:t>
            </a:r>
            <a:r>
              <a:rPr lang="en-US" sz="2000" b="1" dirty="0" smtClean="0">
                <a:solidFill>
                  <a:srgbClr val="001B50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01B50"/>
                </a:solidFill>
                <a:latin typeface="Cambria" pitchFamily="18" charset="0"/>
              </a:rPr>
              <a:t>(</a:t>
            </a:r>
            <a:r>
              <a:rPr lang="ru-RU" sz="1800" b="1" dirty="0" smtClean="0">
                <a:solidFill>
                  <a:srgbClr val="001B50"/>
                </a:solidFill>
                <a:latin typeface="Cambria" pitchFamily="18" charset="0"/>
              </a:rPr>
              <a:t>20,5</a:t>
            </a:r>
            <a:r>
              <a:rPr lang="en-US" sz="1800" b="1" dirty="0" smtClean="0">
                <a:solidFill>
                  <a:srgbClr val="001B50"/>
                </a:solidFill>
                <a:latin typeface="Cambria" pitchFamily="18" charset="0"/>
              </a:rPr>
              <a:t>%)</a:t>
            </a:r>
            <a:endParaRPr lang="ru-RU" sz="1800" b="1" dirty="0" smtClean="0">
              <a:solidFill>
                <a:srgbClr val="001B50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1B50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2011 г. – </a:t>
            </a:r>
            <a:r>
              <a:rPr lang="ru-RU" sz="2400" b="1" dirty="0" smtClean="0">
                <a:solidFill>
                  <a:srgbClr val="001B50"/>
                </a:solidFill>
                <a:latin typeface="Cambria" pitchFamily="18" charset="0"/>
              </a:rPr>
              <a:t> 15 554</a:t>
            </a:r>
            <a:endParaRPr lang="ru-RU" sz="2400" b="1" dirty="0">
              <a:solidFill>
                <a:srgbClr val="001B50"/>
              </a:solidFill>
              <a:latin typeface="Cambr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75656" y="1412776"/>
            <a:ext cx="62150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Количество посещений массовых мероприятий 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1071538" y="3500438"/>
            <a:ext cx="42862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4071934" y="2071678"/>
          <a:ext cx="4619636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7" name="Текст 3"/>
          <p:cNvSpPr>
            <a:spLocks noGrp="1"/>
          </p:cNvSpPr>
          <p:nvPr>
            <p:ph sz="half" idx="1"/>
          </p:nvPr>
        </p:nvSpPr>
        <p:spPr>
          <a:xfrm>
            <a:off x="827584" y="2204864"/>
            <a:ext cx="3384376" cy="345638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1B50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2012 г. –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30 157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                         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               </a:t>
            </a:r>
            <a:r>
              <a:rPr lang="ru-RU" sz="2000" dirty="0" smtClean="0">
                <a:solidFill>
                  <a:srgbClr val="001B50"/>
                </a:solidFill>
                <a:latin typeface="Cambria" pitchFamily="18" charset="0"/>
              </a:rPr>
              <a:t>на</a:t>
            </a: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001B50"/>
                </a:solidFill>
                <a:latin typeface="Cambria" pitchFamily="18" charset="0"/>
              </a:rPr>
              <a:t>5906    </a:t>
            </a:r>
            <a:r>
              <a:rPr lang="en-US" sz="2000" b="1" dirty="0" smtClean="0">
                <a:solidFill>
                  <a:srgbClr val="001B50"/>
                </a:solidFill>
                <a:latin typeface="Cambria" pitchFamily="18" charset="0"/>
              </a:rPr>
              <a:t> </a:t>
            </a:r>
            <a:r>
              <a:rPr lang="en-US" sz="1800" b="1" dirty="0" smtClean="0">
                <a:solidFill>
                  <a:srgbClr val="001B50"/>
                </a:solidFill>
                <a:latin typeface="Cambria" pitchFamily="18" charset="0"/>
              </a:rPr>
              <a:t>(</a:t>
            </a:r>
            <a:r>
              <a:rPr lang="ru-RU" sz="1800" b="1" dirty="0" smtClean="0">
                <a:solidFill>
                  <a:srgbClr val="001B50"/>
                </a:solidFill>
                <a:latin typeface="Cambria" pitchFamily="18" charset="0"/>
              </a:rPr>
              <a:t>16,4</a:t>
            </a:r>
            <a:r>
              <a:rPr lang="en-US" sz="1800" b="1" dirty="0" smtClean="0">
                <a:solidFill>
                  <a:srgbClr val="001B50"/>
                </a:solidFill>
                <a:latin typeface="Cambria" pitchFamily="18" charset="0"/>
              </a:rPr>
              <a:t>%)</a:t>
            </a:r>
            <a:endParaRPr lang="ru-RU" sz="1800" b="1" dirty="0" smtClean="0">
              <a:solidFill>
                <a:srgbClr val="001B50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 smtClean="0">
              <a:solidFill>
                <a:srgbClr val="001B50"/>
              </a:solidFill>
              <a:latin typeface="Cambria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rgbClr val="001B50"/>
                </a:solidFill>
                <a:latin typeface="Cambria" pitchFamily="18" charset="0"/>
              </a:rPr>
              <a:t>2011 г. – </a:t>
            </a:r>
            <a:r>
              <a:rPr lang="ru-RU" sz="2400" b="1" dirty="0" smtClean="0">
                <a:solidFill>
                  <a:srgbClr val="001B50"/>
                </a:solidFill>
                <a:latin typeface="Cambria" pitchFamily="18" charset="0"/>
              </a:rPr>
              <a:t>36 063</a:t>
            </a:r>
            <a:endParaRPr lang="ru-RU" sz="2400" b="1" dirty="0">
              <a:solidFill>
                <a:srgbClr val="001B50"/>
              </a:solidFill>
              <a:latin typeface="Cambria" pitchFamily="18" charset="0"/>
            </a:endParaRPr>
          </a:p>
        </p:txBody>
      </p:sp>
      <p:graphicFrame>
        <p:nvGraphicFramePr>
          <p:cNvPr id="11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4355976" y="2060848"/>
          <a:ext cx="4464496" cy="406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339752" y="1412776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Посещения </a:t>
            </a:r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web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-сайта МКУК «СРЦБС»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285852" y="3571876"/>
            <a:ext cx="357190" cy="5000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628800"/>
            <a:ext cx="5554960" cy="1612776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latin typeface="Cambria" pitchFamily="18" charset="0"/>
              </a:rPr>
              <a:t>Книговыдача – </a:t>
            </a:r>
            <a:r>
              <a:rPr lang="ru-RU" sz="2400" b="1" dirty="0" smtClean="0">
                <a:solidFill>
                  <a:srgbClr val="C00000"/>
                </a:solidFill>
                <a:latin typeface="Cambria" pitchFamily="18" charset="0"/>
              </a:rPr>
              <a:t>465 646 </a:t>
            </a:r>
            <a:r>
              <a:rPr lang="ru-RU" sz="2400" dirty="0" smtClean="0">
                <a:latin typeface="Cambria" pitchFamily="18" charset="0"/>
              </a:rPr>
              <a:t>экз.</a:t>
            </a:r>
          </a:p>
          <a:p>
            <a:pPr>
              <a:buNone/>
            </a:pPr>
            <a:r>
              <a:rPr lang="ru-RU" dirty="0" smtClean="0"/>
              <a:t>			</a:t>
            </a:r>
            <a:r>
              <a:rPr lang="ru-RU" sz="2400" dirty="0" smtClean="0">
                <a:latin typeface="Cambria" pitchFamily="18" charset="0"/>
              </a:rPr>
              <a:t>на 15 802 экз. (3,5%)</a:t>
            </a:r>
          </a:p>
        </p:txBody>
      </p:sp>
      <p:pic>
        <p:nvPicPr>
          <p:cNvPr id="9" name="Рисунок 8" descr="boo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4288" y="332656"/>
            <a:ext cx="1711151" cy="257174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Стрелка вверх 6"/>
          <p:cNvSpPr/>
          <p:nvPr/>
        </p:nvSpPr>
        <p:spPr>
          <a:xfrm>
            <a:off x="2000232" y="2143116"/>
            <a:ext cx="42862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одержимое 7"/>
          <p:cNvGraphicFramePr>
            <a:graphicFrameLocks/>
          </p:cNvGraphicFramePr>
          <p:nvPr/>
        </p:nvGraphicFramePr>
        <p:xfrm>
          <a:off x="285720" y="2689227"/>
          <a:ext cx="8229600" cy="416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7" name="Текст 3"/>
          <p:cNvSpPr txBox="1">
            <a:spLocks/>
          </p:cNvSpPr>
          <p:nvPr/>
        </p:nvSpPr>
        <p:spPr bwMode="auto">
          <a:xfrm>
            <a:off x="1043608" y="1268760"/>
            <a:ext cx="67151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>
                <a:solidFill>
                  <a:srgbClr val="153357"/>
                </a:solidFill>
                <a:latin typeface="Cambria" pitchFamily="18" charset="0"/>
              </a:rPr>
              <a:t>Величина совокупного фонда – </a:t>
            </a:r>
            <a:r>
              <a:rPr lang="ru-RU" sz="2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335 231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экз</a:t>
            </a:r>
            <a:r>
              <a:rPr lang="ru-RU" sz="2000" dirty="0">
                <a:solidFill>
                  <a:srgbClr val="153357"/>
                </a:solidFill>
                <a:latin typeface="Cambria" pitchFamily="18" charset="0"/>
              </a:rPr>
              <a:t>.</a:t>
            </a:r>
          </a:p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153357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						на 18 976 экз.</a:t>
            </a:r>
            <a:endParaRPr lang="ru-RU" sz="2000" dirty="0">
              <a:solidFill>
                <a:srgbClr val="153357"/>
              </a:solidFill>
              <a:latin typeface="Cambria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642910" y="2060848"/>
          <a:ext cx="7961538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Стрелка вверх 5"/>
          <p:cNvSpPr/>
          <p:nvPr/>
        </p:nvSpPr>
        <p:spPr>
          <a:xfrm>
            <a:off x="7429520" y="1428736"/>
            <a:ext cx="42862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6" name="Прямоугольник 1"/>
          <p:cNvSpPr>
            <a:spLocks noChangeArrowheads="1"/>
          </p:cNvSpPr>
          <p:nvPr/>
        </p:nvSpPr>
        <p:spPr bwMode="auto">
          <a:xfrm>
            <a:off x="827584" y="1340768"/>
            <a:ext cx="8136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Суммы ассигнований 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(от учредителя) на </a:t>
            </a:r>
            <a:r>
              <a:rPr lang="ru-RU" b="1" i="1" dirty="0">
                <a:solidFill>
                  <a:srgbClr val="C00000"/>
                </a:solidFill>
                <a:latin typeface="Cambria" pitchFamily="18" charset="0"/>
              </a:rPr>
              <a:t>1 </a:t>
            </a:r>
            <a:r>
              <a:rPr lang="ru-RU" b="1" i="1" dirty="0" smtClean="0">
                <a:solidFill>
                  <a:srgbClr val="C00000"/>
                </a:solidFill>
                <a:latin typeface="Cambria" pitchFamily="18" charset="0"/>
              </a:rPr>
              <a:t>читателя (в тыс. рублей) </a:t>
            </a:r>
            <a:endParaRPr lang="ru-RU" b="1" i="1" dirty="0">
              <a:solidFill>
                <a:srgbClr val="C0000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7"/>
          <p:cNvGraphicFramePr>
            <a:graphicFrameLocks/>
          </p:cNvGraphicFramePr>
          <p:nvPr/>
        </p:nvGraphicFramePr>
        <p:xfrm>
          <a:off x="571472" y="2285992"/>
          <a:ext cx="8229600" cy="4168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xfrm>
            <a:off x="683568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7" y="1714488"/>
          <a:ext cx="4968553" cy="427191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49684"/>
                <a:gridCol w="1434693"/>
                <a:gridCol w="1584176"/>
              </a:tblGrid>
              <a:tr h="407218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 smtClean="0">
                          <a:latin typeface="Cambria" pitchFamily="18" charset="0"/>
                        </a:rPr>
                        <a:t>Человек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/>
                </a:tc>
              </a:tr>
              <a:tr h="307162">
                <a:tc>
                  <a:txBody>
                    <a:bodyPr/>
                    <a:lstStyle/>
                    <a:p>
                      <a:endParaRPr lang="ru-RU" sz="18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2011</a:t>
                      </a:r>
                      <a:endParaRPr lang="ru-RU" sz="1600" b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2012</a:t>
                      </a:r>
                      <a:endParaRPr lang="ru-RU" sz="1600" b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293462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Всего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139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139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462238">
                <a:tc>
                  <a:txBody>
                    <a:bodyPr/>
                    <a:lstStyle/>
                    <a:p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Библиотечных работников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79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76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87174"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 из них с высшим образованием</a:t>
                      </a:r>
                      <a:endParaRPr lang="ru-RU" sz="1600" b="0" i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49 (62%)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48 (63%)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744158">
                <a:tc>
                  <a:txBody>
                    <a:bodyPr/>
                    <a:lstStyle/>
                    <a:p>
                      <a:r>
                        <a:rPr lang="ru-RU" sz="1600" b="0" i="1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с высшим библиотечным образованием</a:t>
                      </a:r>
                      <a:endParaRPr lang="ru-RU" sz="1600" b="0" i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31 (39%)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36 (47%)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88131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До 30 лет</a:t>
                      </a:r>
                      <a:endParaRPr lang="ru-RU" sz="1600" b="0" i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18  (23%)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7 (9%)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97163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От 30 до 55 лет</a:t>
                      </a:r>
                      <a:endParaRPr lang="ru-RU" sz="1600" b="0" i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51 (65%)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59 (78%)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  <a:tr h="397163">
                <a:tc>
                  <a:txBody>
                    <a:bodyPr/>
                    <a:lstStyle/>
                    <a:p>
                      <a:r>
                        <a:rPr lang="ru-RU" sz="1600" b="0" i="1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55 лет и старше</a:t>
                      </a:r>
                      <a:endParaRPr lang="ru-RU" sz="1600" b="0" i="1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10 (13%)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 smtClean="0">
                          <a:solidFill>
                            <a:srgbClr val="153357"/>
                          </a:solidFill>
                          <a:latin typeface="Cambria" pitchFamily="18" charset="0"/>
                        </a:rPr>
                        <a:t>10 (13%)</a:t>
                      </a:r>
                      <a:endParaRPr lang="ru-RU" sz="1600" b="0" dirty="0">
                        <a:solidFill>
                          <a:srgbClr val="153357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9" descr="libraria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00808"/>
            <a:ext cx="3222758" cy="4265416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59632" y="6093296"/>
            <a:ext cx="691276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v"/>
            </a:pPr>
            <a:r>
              <a:rPr lang="ru-RU" sz="20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Норматив ИФЛА по количеству специалистов высшей квалификации – 40%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Новая система оплаты труда</a:t>
            </a:r>
            <a:endParaRPr lang="ru-RU" dirty="0"/>
          </a:p>
        </p:txBody>
      </p:sp>
      <p:pic>
        <p:nvPicPr>
          <p:cNvPr id="4" name="Picture 9" descr="Картинка 5 из 93513"/>
          <p:cNvPicPr>
            <a:picLocks noChangeAspect="1" noChangeArrowheads="1"/>
          </p:cNvPicPr>
          <p:nvPr/>
        </p:nvPicPr>
        <p:blipFill>
          <a:blip r:embed="rId3" cstate="print"/>
          <a:srcRect b="1785"/>
          <a:stretch>
            <a:fillRect/>
          </a:stretch>
        </p:blipFill>
        <p:spPr bwMode="auto">
          <a:xfrm>
            <a:off x="899592" y="1412776"/>
            <a:ext cx="3684191" cy="482453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43438" y="1571612"/>
            <a:ext cx="428396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В 2012 г. расходы на заработную плату сотрудников библиотек увеличились </a:t>
            </a:r>
          </a:p>
          <a:p>
            <a:pPr algn="ctr"/>
            <a:r>
              <a:rPr lang="ru-RU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(в сравнении с 2011 г.) </a:t>
            </a:r>
          </a:p>
          <a:p>
            <a:pPr algn="ctr"/>
            <a:r>
              <a:rPr lang="ru-RU" sz="3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на 34,2%</a:t>
            </a:r>
          </a:p>
          <a:p>
            <a:pPr algn="ctr"/>
            <a:r>
              <a:rPr lang="ru-RU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за последние 2 года </a:t>
            </a:r>
          </a:p>
          <a:p>
            <a:pPr algn="ctr"/>
            <a:r>
              <a:rPr lang="ru-RU" sz="32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на 78,4%.</a:t>
            </a:r>
            <a:endParaRPr lang="ru-RU" sz="32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algn="ctr"/>
            <a:endParaRPr lang="ru-RU" sz="36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algn="ctr"/>
            <a:endParaRPr lang="ru-RU" sz="36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Сервисные услуги библиотек</a:t>
            </a:r>
            <a:endParaRPr lang="ru-RU" dirty="0"/>
          </a:p>
        </p:txBody>
      </p:sp>
      <p:graphicFrame>
        <p:nvGraphicFramePr>
          <p:cNvPr id="7" name="Объект 2"/>
          <p:cNvGraphicFramePr/>
          <p:nvPr/>
        </p:nvGraphicFramePr>
        <p:xfrm>
          <a:off x="1214414" y="2285992"/>
          <a:ext cx="7373956" cy="387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Текст 3"/>
          <p:cNvSpPr txBox="1">
            <a:spLocks/>
          </p:cNvSpPr>
          <p:nvPr/>
        </p:nvSpPr>
        <p:spPr bwMode="auto">
          <a:xfrm>
            <a:off x="1115616" y="1340768"/>
            <a:ext cx="6715125" cy="9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000" b="1" dirty="0" smtClean="0">
                <a:solidFill>
                  <a:srgbClr val="153357"/>
                </a:solidFill>
                <a:latin typeface="Cambria" pitchFamily="18" charset="0"/>
              </a:rPr>
              <a:t>Получено от оказания ПУ– </a:t>
            </a:r>
            <a:r>
              <a:rPr lang="ru-RU" sz="24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136,5</a:t>
            </a:r>
            <a:r>
              <a:rPr lang="ru-RU" sz="2000" b="1" dirty="0" smtClean="0">
                <a:solidFill>
                  <a:srgbClr val="153357"/>
                </a:solidFill>
                <a:latin typeface="Cambria" pitchFamily="18" charset="0"/>
              </a:rPr>
              <a:t> тыс. рублей</a:t>
            </a:r>
            <a:endParaRPr lang="ru-RU" sz="2000" dirty="0">
              <a:solidFill>
                <a:srgbClr val="153357"/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>
                <a:solidFill>
                  <a:srgbClr val="153357"/>
                </a:solidFill>
                <a:latin typeface="Cambria" pitchFamily="18" charset="0"/>
              </a:rPr>
              <a:t>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					на 67,5 тыс. рублей</a:t>
            </a:r>
          </a:p>
          <a:p>
            <a:pPr marL="342900" indent="-342900">
              <a:spcBef>
                <a:spcPct val="20000"/>
              </a:spcBef>
            </a:pPr>
            <a:endParaRPr lang="ru-RU" sz="2000" dirty="0" smtClean="0">
              <a:solidFill>
                <a:srgbClr val="153357"/>
              </a:solidFill>
              <a:latin typeface="Cambria" pitchFamily="18" charset="0"/>
            </a:endParaRPr>
          </a:p>
          <a:p>
            <a:pPr marL="342900" indent="-342900">
              <a:spcBef>
                <a:spcPct val="20000"/>
              </a:spcBef>
            </a:pP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 					</a:t>
            </a:r>
            <a:endParaRPr lang="ru-RU" sz="2000" dirty="0">
              <a:solidFill>
                <a:srgbClr val="153357"/>
              </a:solidFill>
              <a:latin typeface="Cambria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7500958" y="1571612"/>
            <a:ext cx="357190" cy="5000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2012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56792"/>
            <a:ext cx="4674250" cy="482453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3000" b="1" i="1" dirty="0" smtClean="0">
                <a:solidFill>
                  <a:srgbClr val="C00000"/>
                </a:solidFill>
                <a:ea typeface="+mj-ea"/>
                <a:cs typeface="+mj-cs"/>
              </a:rPr>
              <a:t>Премия Губернатора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3000" b="1" i="1" dirty="0" smtClean="0">
                <a:solidFill>
                  <a:srgbClr val="C00000"/>
                </a:solidFill>
                <a:ea typeface="+mj-ea"/>
                <a:cs typeface="+mj-cs"/>
              </a:rPr>
              <a:t> 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3000" b="1" i="1" dirty="0" smtClean="0">
                <a:solidFill>
                  <a:srgbClr val="C00000"/>
                </a:solidFill>
                <a:ea typeface="+mj-ea"/>
                <a:cs typeface="+mj-cs"/>
              </a:rPr>
              <a:t>«За вклад в развитие межэтнических отношений в </a:t>
            </a:r>
            <a:r>
              <a:rPr lang="ru-RU" sz="3000" b="1" i="1" dirty="0" err="1" smtClean="0">
                <a:solidFill>
                  <a:srgbClr val="C00000"/>
                </a:solidFill>
                <a:ea typeface="+mj-ea"/>
                <a:cs typeface="+mj-cs"/>
              </a:rPr>
              <a:t>Югре</a:t>
            </a:r>
            <a:r>
              <a:rPr lang="ru-RU" sz="3000" b="1" i="1" dirty="0" smtClean="0">
                <a:solidFill>
                  <a:srgbClr val="C00000"/>
                </a:solidFill>
                <a:ea typeface="+mj-ea"/>
                <a:cs typeface="+mj-cs"/>
              </a:rPr>
              <a:t>»</a:t>
            </a: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3000" b="1" i="1" u="sng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 algn="ctr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3000" b="1" u="sng" dirty="0" smtClean="0"/>
              <a:t>Организаторы</a:t>
            </a:r>
          </a:p>
          <a:p>
            <a:pPr marL="0" indent="0">
              <a:buNone/>
            </a:pPr>
            <a:r>
              <a:rPr lang="ru-RU" sz="3000" dirty="0" smtClean="0"/>
              <a:t>Губернатор </a:t>
            </a:r>
            <a:r>
              <a:rPr lang="ru-RU" sz="3000" dirty="0" err="1" smtClean="0"/>
              <a:t>ХМАО-Югры</a:t>
            </a:r>
            <a:endParaRPr lang="ru-RU" sz="3000" dirty="0" smtClean="0"/>
          </a:p>
          <a:p>
            <a:pPr marL="0" indent="0">
              <a:buNone/>
            </a:pPr>
            <a:endParaRPr lang="ru-RU" sz="3000" b="1" u="sng" dirty="0" smtClean="0"/>
          </a:p>
          <a:p>
            <a:pPr marL="0" indent="0">
              <a:buNone/>
            </a:pPr>
            <a:r>
              <a:rPr lang="ru-RU" sz="3000" b="1" u="sng" dirty="0" smtClean="0"/>
              <a:t>Результат</a:t>
            </a:r>
          </a:p>
          <a:p>
            <a:pPr marL="0" indent="0">
              <a:buNone/>
            </a:pPr>
            <a:r>
              <a:rPr lang="ru-RU" sz="3000" dirty="0" smtClean="0"/>
              <a:t>Лауреат премии – </a:t>
            </a:r>
          </a:p>
          <a:p>
            <a:pPr marL="0" indent="0"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С.В. Базарова, </a:t>
            </a:r>
            <a:r>
              <a:rPr lang="ru-RU" sz="3000" dirty="0" smtClean="0"/>
              <a:t>заведующий Городской библиотекой  № 2 г. </a:t>
            </a:r>
            <a:r>
              <a:rPr lang="ru-RU" sz="3000" dirty="0" err="1" smtClean="0"/>
              <a:t>Лянтор</a:t>
            </a:r>
            <a:endParaRPr lang="ru-RU" sz="24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ru-RU" sz="2400" b="1" i="1" dirty="0" smtClean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890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2348880"/>
            <a:ext cx="2857520" cy="285752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Программно-проектная деятельность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8143932" cy="4069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84560"/>
                <a:gridCol w="1014843"/>
                <a:gridCol w="1014843"/>
                <a:gridCol w="1014843"/>
                <a:gridCol w="1014843"/>
              </a:tblGrid>
              <a:tr h="142876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Источник финансирования</a:t>
                      </a:r>
                      <a:endParaRPr lang="ru-RU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Сумма (тыс. руб.)</a:t>
                      </a:r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3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2011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2012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2013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</a:t>
                      </a:r>
                      <a:endParaRPr lang="ru-RU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 gridSpan="5">
                  <a:txBody>
                    <a:bodyPr/>
                    <a:lstStyle/>
                    <a:p>
                      <a:pPr lvl="0" algn="ctr"/>
                      <a:r>
                        <a:rPr lang="ru-RU" sz="1800" b="1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ЦП «Культура Югры»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МКУК «СРЦБС»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742,0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2141,0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1458,0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658,0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МУК «ЛЦБС»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598,0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1618,0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568,0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415,0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МКУК «Федоровская библиотека»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141,0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247,0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Отдел</a:t>
                      </a:r>
                      <a:r>
                        <a:rPr lang="ru-RU" sz="1800" b="0" kern="1200" baseline="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БОН КДЦ «Кристалл»</a:t>
                      </a:r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247,0</a:t>
                      </a: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ЦП «Информационное общество</a:t>
                      </a:r>
                      <a:r>
                        <a:rPr lang="ru-RU" sz="1800" b="1" kern="1200" baseline="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– </a:t>
                      </a:r>
                      <a:r>
                        <a:rPr lang="ru-RU" sz="1800" b="1" kern="1200" baseline="0" dirty="0" err="1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Югра</a:t>
                      </a:r>
                      <a:r>
                        <a:rPr lang="ru-RU" sz="1800" b="1" kern="1200" baseline="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»</a:t>
                      </a:r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МКУК «СРЦБС»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821,2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154,6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?</a:t>
                      </a:r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Средства депутатов Думы</a:t>
                      </a:r>
                      <a:r>
                        <a:rPr lang="ru-RU" sz="1800" b="1" kern="1200" baseline="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 (Тюменской, </a:t>
                      </a:r>
                      <a:r>
                        <a:rPr lang="ru-RU" sz="1800" b="1" kern="1200" baseline="0" dirty="0" err="1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ХМАО-Югры</a:t>
                      </a:r>
                      <a:r>
                        <a:rPr lang="ru-RU" sz="1800" b="1" kern="1200" baseline="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МКУК «СРЦБС»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238,3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1 758,9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kern="1200" dirty="0" smtClean="0">
                          <a:solidFill>
                            <a:srgbClr val="153357"/>
                          </a:solidFill>
                          <a:latin typeface="Cambria" pitchFamily="18" charset="0"/>
                          <a:ea typeface="+mn-ea"/>
                          <a:cs typeface="+mn-cs"/>
                        </a:rPr>
                        <a:t>395,0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800" b="0" kern="1200" dirty="0" smtClean="0">
                        <a:solidFill>
                          <a:srgbClr val="153357"/>
                        </a:solidFill>
                        <a:latin typeface="Cambria" pitchFamily="18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«Концепция развития муниципальных публичных библиотек Сургутского района на 2008-2015 годы»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700808"/>
            <a:ext cx="8229600" cy="482453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 библиотеках должны быть предоставлены комфортные условия</a:t>
            </a:r>
          </a:p>
          <a:p>
            <a:r>
              <a:rPr lang="ru-RU" dirty="0" smtClean="0"/>
              <a:t>Модернизация, внедрение новых информационных технологий во все сферы деятельности библиотек</a:t>
            </a:r>
          </a:p>
          <a:p>
            <a:r>
              <a:rPr lang="ru-RU" dirty="0" smtClean="0"/>
              <a:t>Библиотека содействует созданию условий для открытого диалога между населением и местной властью</a:t>
            </a:r>
          </a:p>
          <a:p>
            <a:r>
              <a:rPr lang="ru-RU" dirty="0" smtClean="0"/>
              <a:t>Обеспечение библиотек квалифицированным персоналом, повышение социального статуса библиотечного специалиста</a:t>
            </a:r>
          </a:p>
          <a:p>
            <a:r>
              <a:rPr lang="ru-RU" dirty="0" smtClean="0"/>
              <a:t>Библиотека - центр духовного межличностного общения и культурного досуга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340768"/>
            <a:ext cx="61926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Из стратегии развития библиотечной сети 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 библиотеках должны быть предоставлены комфортные условия</a:t>
            </a:r>
          </a:p>
        </p:txBody>
      </p:sp>
      <p:sp>
        <p:nvSpPr>
          <p:cNvPr id="4" name="Прямоугольник 1"/>
          <p:cNvSpPr>
            <a:spLocks noGrp="1" noChangeArrowheads="1"/>
          </p:cNvSpPr>
          <p:nvPr>
            <p:ph idx="1"/>
          </p:nvPr>
        </p:nvSpPr>
        <p:spPr bwMode="auto">
          <a:xfrm>
            <a:off x="611560" y="1484784"/>
            <a:ext cx="838959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В 2012 г. выделено </a:t>
            </a:r>
            <a:r>
              <a:rPr lang="ru-RU" sz="2000" dirty="0">
                <a:solidFill>
                  <a:srgbClr val="153357"/>
                </a:solidFill>
                <a:latin typeface="Cambria" pitchFamily="18" charset="0"/>
              </a:rPr>
              <a:t>средств на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текущий ремонт библиотек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0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руб.    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    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(в 2011 г. – </a:t>
            </a:r>
            <a:r>
              <a:rPr lang="ru-RU" sz="2000" b="1" dirty="0" smtClean="0">
                <a:solidFill>
                  <a:srgbClr val="153357"/>
                </a:solidFill>
                <a:latin typeface="Cambria" pitchFamily="18" charset="0"/>
              </a:rPr>
              <a:t>697,0;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 2010 – </a:t>
            </a:r>
            <a:r>
              <a:rPr lang="ru-RU" sz="2000" b="1" dirty="0" smtClean="0">
                <a:solidFill>
                  <a:srgbClr val="153357"/>
                </a:solidFill>
                <a:latin typeface="Cambria" pitchFamily="18" charset="0"/>
              </a:rPr>
              <a:t>179,0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тыс. руб.) 		</a:t>
            </a:r>
            <a:endParaRPr lang="ru-RU" sz="2000" dirty="0">
              <a:solidFill>
                <a:srgbClr val="153357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На приобретение оборудования и оргтехники  израсходовано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3 821,0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тыс. руб. (          в 2,0 раза) </a:t>
            </a:r>
            <a:endParaRPr lang="ru-RU" sz="2000" dirty="0">
              <a:solidFill>
                <a:srgbClr val="153357"/>
              </a:solidFill>
              <a:latin typeface="Cambria" pitchFamily="18" charset="0"/>
            </a:endParaRPr>
          </a:p>
        </p:txBody>
      </p:sp>
      <p:pic>
        <p:nvPicPr>
          <p:cNvPr id="57346" name="Picture 2" descr="C:\Documents and Settings\Ирина\Мои документы\Мои рисунки\Лямина\д. Лямина 20.06.07г\P1010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593638"/>
            <a:ext cx="2448272" cy="326436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7347" name="Picture 3" descr="C:\Documents and Settings\Ирина\Мои документы\Мои рисунки\ЦРБ (здание)\обслуживание\Изображение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933056"/>
            <a:ext cx="3515730" cy="2636912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57348" name="Picture 4" descr="C:\Documents and Settings\Ирина\Мои документы\Мои рисунки\Угут\Угут, февраль 2008\P2210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3626" y="4005064"/>
            <a:ext cx="3360374" cy="2520280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15" name="Рисунок 6" descr="shadow_lg_right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3068960"/>
            <a:ext cx="2857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трелка вверх 9"/>
          <p:cNvSpPr/>
          <p:nvPr/>
        </p:nvSpPr>
        <p:spPr>
          <a:xfrm>
            <a:off x="2339752" y="2492896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библиотеках должны быть предоставлены комфортные условия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14847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Современное состояние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Тром-Аганской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библиотеки</a:t>
            </a:r>
          </a:p>
        </p:txBody>
      </p:sp>
      <p:pic>
        <p:nvPicPr>
          <p:cNvPr id="59393" name="Picture 1" descr="J:\14.02.2013 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86058"/>
            <a:ext cx="2411033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9394" name="Picture 2" descr="J:\14.02.2013 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3140968"/>
            <a:ext cx="3238522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9395" name="Picture 3" descr="J:\14.02.2013 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2786058"/>
            <a:ext cx="2357454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В библиотеках должны быть предоставлены комфортные условия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1484784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% загруженности помещений библиотек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Модернизация, внедрение новых информационных технологий во все сферы деятельности библиотек</a:t>
            </a:r>
            <a:endParaRPr lang="ru-RU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043608" y="1340768"/>
            <a:ext cx="7358063" cy="78581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Оснащение библиотек компьютерами, </a:t>
            </a:r>
            <a:br>
              <a:rPr lang="ru-RU" sz="2000" b="1" i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</a:b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подключение к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Интернету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492896"/>
            <a:ext cx="864396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Чисто автоматизированных рабочих мест в библиотеках  -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171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							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 (         на 40 ПК). </a:t>
            </a:r>
          </a:p>
          <a:p>
            <a:pPr>
              <a:buNone/>
            </a:pPr>
            <a:endParaRPr lang="ru-RU" sz="2000" dirty="0" smtClean="0">
              <a:solidFill>
                <a:srgbClr val="153357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Из них для читателей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62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  (         на 22 ПК), в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18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 (+1) библиотеках 	</a:t>
            </a:r>
          </a:p>
          <a:p>
            <a:pPr>
              <a:buNone/>
            </a:pPr>
            <a:endParaRPr lang="ru-RU" sz="2000" dirty="0" smtClean="0">
              <a:solidFill>
                <a:srgbClr val="153357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Количество библиотек имеющих доступ в Интернет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19 </a:t>
            </a:r>
            <a:r>
              <a:rPr lang="ru-RU" sz="2000" dirty="0" smtClean="0">
                <a:solidFill>
                  <a:srgbClr val="153357"/>
                </a:solidFill>
                <a:latin typeface="Cambria" pitchFamily="18" charset="0"/>
              </a:rPr>
              <a:t>(+1)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= 100%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</a:rPr>
              <a:t>							</a:t>
            </a:r>
            <a:endParaRPr lang="ru-RU" sz="2000" dirty="0" smtClean="0">
              <a:solidFill>
                <a:srgbClr val="153357"/>
              </a:solidFill>
              <a:latin typeface="Cambria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153357"/>
              </a:solidFill>
              <a:latin typeface="Cambria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153357"/>
                </a:solidFill>
                <a:latin typeface="Cambria" pitchFamily="18" charset="0"/>
              </a:rPr>
              <a:t> </a:t>
            </a:r>
            <a:endParaRPr lang="ru-RU" dirty="0">
              <a:solidFill>
                <a:srgbClr val="153357"/>
              </a:solidFill>
              <a:latin typeface="Cambria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3635896" y="3429000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7092280" y="2852936"/>
            <a:ext cx="285752" cy="35719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506" name="Picture 2" descr="http://im2-tub-ru.yandex.net/i?id=147515395-5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4581128"/>
            <a:ext cx="2808312" cy="2106234"/>
          </a:xfrm>
          <a:prstGeom prst="rect">
            <a:avLst/>
          </a:prstGeom>
          <a:noFill/>
        </p:spPr>
      </p:pic>
      <p:pic>
        <p:nvPicPr>
          <p:cNvPr id="21508" name="Picture 4" descr="http://im2-tub-ru.yandex.net/i?id=372663504-68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437112"/>
            <a:ext cx="2291705" cy="2083368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dirty="0" smtClean="0"/>
              <a:t>Модернизация, внедрение новых информационных технологий во все сферы деятельности библиотек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57606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/>
              <a:t>«Если вас нет в Интернете, то вас нет вообще»</a:t>
            </a:r>
            <a:endParaRPr lang="ru-RU" sz="2800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1043608" y="1340768"/>
            <a:ext cx="7358063" cy="432048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Разработка </a:t>
            </a:r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web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-сайтов</a:t>
            </a:r>
            <a:endParaRPr lang="ru-RU" sz="2000" b="1" i="1" dirty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t="14012" r="7170" b="4181"/>
          <a:stretch>
            <a:fillRect/>
          </a:stretch>
        </p:blipFill>
        <p:spPr bwMode="auto">
          <a:xfrm>
            <a:off x="611560" y="2564904"/>
            <a:ext cx="5616624" cy="3816424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4" cstate="print"/>
          <a:srcRect t="10163" r="1087" b="2722"/>
          <a:stretch>
            <a:fillRect/>
          </a:stretch>
        </p:blipFill>
        <p:spPr bwMode="auto">
          <a:xfrm>
            <a:off x="5652120" y="2420888"/>
            <a:ext cx="3275856" cy="230425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 t="10163" r="16173" b="22122"/>
          <a:stretch>
            <a:fillRect/>
          </a:stretch>
        </p:blipFill>
        <p:spPr bwMode="auto">
          <a:xfrm>
            <a:off x="5220072" y="3212976"/>
            <a:ext cx="3136101" cy="218489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6" cstate="print"/>
          <a:srcRect t="10163" r="1211" b="3248"/>
          <a:stretch>
            <a:fillRect/>
          </a:stretch>
        </p:blipFill>
        <p:spPr bwMode="auto">
          <a:xfrm>
            <a:off x="5724128" y="4437112"/>
            <a:ext cx="3218225" cy="2219622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Модернизация, внедрение новых информационных технологий во все сферы деятельности библиотек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4392488" cy="41044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Предоставление доступа к изданиям, переведённым в электронный вид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Предоставление доступа к справочно-поисковому аппарату и базам данных библиотек.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268760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Через сайт реализуются 2 электронные муниципальные услуги (4 учреждений):</a:t>
            </a:r>
          </a:p>
        </p:txBody>
      </p:sp>
      <p:pic>
        <p:nvPicPr>
          <p:cNvPr id="60418" name="Picture 2" descr="poisk-po-el-katalo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13680"/>
            <a:ext cx="3273087" cy="1479616"/>
          </a:xfrm>
          <a:prstGeom prst="rect">
            <a:avLst/>
          </a:prstGeom>
          <a:noFill/>
        </p:spPr>
      </p:pic>
      <p:pic>
        <p:nvPicPr>
          <p:cNvPr id="60420" name="Picture 4" descr="elektronnaya-bibliote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2276872"/>
            <a:ext cx="3240360" cy="14648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Модернизация, внедрение новых информационных технологий во все сферы деятельности библиотек</a:t>
            </a:r>
            <a:endParaRPr lang="ru-RU" sz="27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596" y="1785926"/>
          <a:ext cx="4500594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2844" y="1357298"/>
            <a:ext cx="38576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Объём библиографических записей  в электронных базах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1538" y="6286520"/>
            <a:ext cx="2691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ru-RU" dirty="0" smtClean="0"/>
              <a:t> Рост ББД составил 33%</a:t>
            </a:r>
            <a:endParaRPr lang="ru-RU" dirty="0"/>
          </a:p>
        </p:txBody>
      </p:sp>
      <p:graphicFrame>
        <p:nvGraphicFramePr>
          <p:cNvPr id="8" name="Содержимое 5"/>
          <p:cNvGraphicFramePr>
            <a:graphicFrameLocks/>
          </p:cNvGraphicFramePr>
          <p:nvPr/>
        </p:nvGraphicFramePr>
        <p:xfrm>
          <a:off x="4857752" y="2071678"/>
          <a:ext cx="40719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86314" y="1357298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Количество обращений в ним через сайт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Модернизация, внедрение новых информационных технологий во все сферы деятельности библиотек</a:t>
            </a:r>
            <a:endParaRPr lang="ru-RU" sz="27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357298"/>
            <a:ext cx="3711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Объём документов в электронных библиотеках</a:t>
            </a: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/>
        </p:nvGraphicFramePr>
        <p:xfrm>
          <a:off x="539552" y="2000240"/>
          <a:ext cx="4248472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Содержимое 5"/>
          <p:cNvGraphicFramePr>
            <a:graphicFrameLocks/>
          </p:cNvGraphicFramePr>
          <p:nvPr/>
        </p:nvGraphicFramePr>
        <p:xfrm>
          <a:off x="4860032" y="2132856"/>
          <a:ext cx="4283968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788024" y="1412776"/>
            <a:ext cx="38576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  <a:defRPr/>
            </a:pPr>
            <a:r>
              <a:rPr lang="ru-RU" sz="14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Количество обращений в ним через сайт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2012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40768"/>
            <a:ext cx="5584134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600" b="1" u="sng" dirty="0" smtClean="0"/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2600" b="1" i="1" dirty="0" smtClean="0">
                <a:solidFill>
                  <a:srgbClr val="C00000"/>
                </a:solidFill>
                <a:ea typeface="+mj-ea"/>
                <a:cs typeface="+mj-cs"/>
              </a:rPr>
              <a:t>XII</a:t>
            </a:r>
            <a:r>
              <a:rPr lang="ru-RU" sz="2600" b="1" i="1" dirty="0" smtClean="0">
                <a:solidFill>
                  <a:srgbClr val="C00000"/>
                </a:solidFill>
                <a:ea typeface="+mj-ea"/>
                <a:cs typeface="+mj-cs"/>
              </a:rPr>
              <a:t> окружной смотр-конкурс работы библиотек по экологическому просвещению молодёжи </a:t>
            </a:r>
            <a:r>
              <a:rPr lang="ru-RU" sz="2600" b="1" i="1" dirty="0" err="1" smtClean="0">
                <a:solidFill>
                  <a:srgbClr val="C00000"/>
                </a:solidFill>
                <a:ea typeface="+mj-ea"/>
                <a:cs typeface="+mj-cs"/>
              </a:rPr>
              <a:t>ХМАО-Югры</a:t>
            </a:r>
            <a:endParaRPr lang="ru-RU" sz="2600" b="1" i="1" dirty="0" smtClean="0">
              <a:solidFill>
                <a:srgbClr val="C00000"/>
              </a:solidFill>
              <a:ea typeface="+mj-ea"/>
              <a:cs typeface="+mj-cs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1600" b="1" u="sng" dirty="0" smtClean="0"/>
          </a:p>
          <a:p>
            <a:pPr marL="0" indent="0">
              <a:buNone/>
            </a:pPr>
            <a:r>
              <a:rPr lang="ru-RU" sz="3000" b="1" u="sng" dirty="0" smtClean="0"/>
              <a:t>Организатор</a:t>
            </a:r>
          </a:p>
          <a:p>
            <a:pPr marL="0" indent="0">
              <a:buNone/>
            </a:pPr>
            <a:r>
              <a:rPr lang="ru-RU" sz="2600" dirty="0" smtClean="0"/>
              <a:t>Департамент культуры ХМАО – </a:t>
            </a:r>
            <a:r>
              <a:rPr lang="ru-RU" sz="2600" dirty="0" err="1" smtClean="0"/>
              <a:t>Югры</a:t>
            </a:r>
            <a:r>
              <a:rPr lang="ru-RU" sz="2600" dirty="0" smtClean="0"/>
              <a:t>; </a:t>
            </a:r>
          </a:p>
          <a:p>
            <a:pPr marL="0" indent="0">
              <a:buNone/>
            </a:pPr>
            <a:r>
              <a:rPr lang="ru-RU" sz="2600" dirty="0" smtClean="0"/>
              <a:t>Департамент экологии ХМАО – </a:t>
            </a:r>
            <a:r>
              <a:rPr lang="ru-RU" sz="2600" dirty="0" err="1" smtClean="0"/>
              <a:t>Югры</a:t>
            </a:r>
            <a:r>
              <a:rPr lang="ru-RU" sz="2600" dirty="0" smtClean="0"/>
              <a:t>;</a:t>
            </a:r>
          </a:p>
          <a:p>
            <a:pPr marL="0" indent="0">
              <a:buNone/>
            </a:pPr>
            <a:r>
              <a:rPr lang="ru-RU" sz="2600" dirty="0" smtClean="0"/>
              <a:t>Государственная библиотека </a:t>
            </a:r>
            <a:r>
              <a:rPr lang="ru-RU" sz="2600" dirty="0" err="1" smtClean="0"/>
              <a:t>Югры</a:t>
            </a:r>
            <a:endParaRPr lang="ru-RU" sz="2600" dirty="0" smtClean="0"/>
          </a:p>
          <a:p>
            <a:pPr marL="0" indent="0">
              <a:buNone/>
            </a:pPr>
            <a:endParaRPr lang="ru-RU" sz="2600" dirty="0" smtClean="0"/>
          </a:p>
          <a:p>
            <a:pPr marL="0" indent="0">
              <a:buNone/>
            </a:pPr>
            <a:r>
              <a:rPr lang="ru-RU" b="1" u="sng" dirty="0" smtClean="0"/>
              <a:t>Результат</a:t>
            </a:r>
          </a:p>
          <a:p>
            <a:pPr marL="0" indent="0">
              <a:buNone/>
            </a:pPr>
            <a:r>
              <a:rPr lang="ru-RU" sz="2600" dirty="0" smtClean="0"/>
              <a:t>Номинация «Филиалы библиотек» – </a:t>
            </a:r>
            <a:r>
              <a:rPr lang="ru-RU" sz="2600" b="1" i="1" dirty="0" smtClean="0">
                <a:solidFill>
                  <a:srgbClr val="C00000"/>
                </a:solidFill>
              </a:rPr>
              <a:t>Городская библиотека № 2 г. </a:t>
            </a:r>
            <a:r>
              <a:rPr lang="ru-RU" sz="2600" b="1" i="1" dirty="0" err="1" smtClean="0">
                <a:solidFill>
                  <a:srgbClr val="C00000"/>
                </a:solidFill>
              </a:rPr>
              <a:t>Лянтор</a:t>
            </a:r>
            <a:r>
              <a:rPr lang="ru-RU" sz="2600" dirty="0" smtClean="0"/>
              <a:t>;</a:t>
            </a:r>
          </a:p>
          <a:p>
            <a:pPr marL="0" indent="0">
              <a:buNone/>
            </a:pPr>
            <a:r>
              <a:rPr lang="ru-RU" sz="2600" dirty="0" smtClean="0"/>
              <a:t>Номинация «Сельские и поселковые библиотеки» – </a:t>
            </a:r>
            <a:r>
              <a:rPr lang="ru-RU" sz="2600" b="1" i="1" dirty="0" smtClean="0">
                <a:solidFill>
                  <a:srgbClr val="C00000"/>
                </a:solidFill>
              </a:rPr>
              <a:t>Белоярская библиотека.</a:t>
            </a:r>
            <a:endParaRPr lang="ru-RU" sz="2600" dirty="0" smtClean="0"/>
          </a:p>
          <a:p>
            <a:pPr marL="0" indent="0">
              <a:buNone/>
            </a:pPr>
            <a:endParaRPr lang="ru-RU" sz="3300" dirty="0"/>
          </a:p>
        </p:txBody>
      </p:sp>
      <p:pic>
        <p:nvPicPr>
          <p:cNvPr id="88065" name="Picture 1" descr="J:\Диплом Бел.библиоте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2754592" cy="39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ru-RU" sz="2900" dirty="0" smtClean="0"/>
              <a:t>Библиотека содействует созданию условий для открытого диалога между населением и местной властью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600200"/>
            <a:ext cx="4392488" cy="478112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2005 г. – открытие Центра муниципальной информации в Центральной районной библиотеке им. Г.А. Пирожникова</a:t>
            </a:r>
          </a:p>
          <a:p>
            <a:r>
              <a:rPr lang="ru-RU" dirty="0" smtClean="0"/>
              <a:t>2012 г. – работают ЦОД </a:t>
            </a:r>
            <a:r>
              <a:rPr lang="ru-RU" dirty="0" smtClean="0"/>
              <a:t>в</a:t>
            </a:r>
            <a:r>
              <a:rPr lang="ru-RU" dirty="0" smtClean="0">
                <a:solidFill>
                  <a:srgbClr val="FF0000"/>
                </a:solidFill>
              </a:rPr>
              <a:t> 16 (+1) </a:t>
            </a:r>
            <a:r>
              <a:rPr lang="ru-RU" dirty="0" smtClean="0"/>
              <a:t>библиотеках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Сургутского района (нет в </a:t>
            </a:r>
            <a:r>
              <a:rPr lang="ru-RU" dirty="0" err="1" smtClean="0"/>
              <a:t>Тром-Аганской</a:t>
            </a:r>
            <a:r>
              <a:rPr lang="ru-RU" dirty="0" smtClean="0"/>
              <a:t>, </a:t>
            </a:r>
            <a:r>
              <a:rPr lang="ru-RU" dirty="0" err="1" smtClean="0"/>
              <a:t>Русскинской</a:t>
            </a:r>
            <a:r>
              <a:rPr lang="ru-RU" dirty="0" smtClean="0"/>
              <a:t>, Белоярской детской библиотеках)</a:t>
            </a:r>
            <a:endParaRPr lang="ru-RU" dirty="0"/>
          </a:p>
        </p:txBody>
      </p:sp>
      <p:pic>
        <p:nvPicPr>
          <p:cNvPr id="8" name="Рисунок 7" descr="ec35e46a9f05b47df40851c506f3d9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643182"/>
            <a:ext cx="40035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400" dirty="0" smtClean="0"/>
              <a:t>Обеспечение библиотек квалифицированным персоналом, повышение социального статуса библиотечного специалиста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1484784"/>
            <a:ext cx="8280920" cy="4248471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Курсы переподготовки для библиотекарей округа ИДПО ЧГАКИ на базе ЦРБ им. Г.А. Пирожникова – 2009 г. – 24 чел., 2011 – 13 чел., 2012 г. – 14 чел. </a:t>
            </a:r>
          </a:p>
          <a:p>
            <a:r>
              <a:rPr lang="ru-RU" dirty="0" smtClean="0"/>
              <a:t>Курсы повышения квалификации «</a:t>
            </a:r>
            <a:r>
              <a:rPr lang="ru-RU" dirty="0" err="1" smtClean="0"/>
              <a:t>Лингвинистическое</a:t>
            </a:r>
            <a:r>
              <a:rPr lang="ru-RU" dirty="0" smtClean="0"/>
              <a:t> обеспечение электронного каталога библиотеки» – 25 чел.</a:t>
            </a:r>
          </a:p>
          <a:p>
            <a:r>
              <a:rPr lang="ru-RU" dirty="0" smtClean="0"/>
              <a:t>Участие в районных, окружных, общероссийских конференциях, совещаниях – 91 чел.</a:t>
            </a:r>
            <a:endParaRPr lang="ru-RU" dirty="0"/>
          </a:p>
        </p:txBody>
      </p:sp>
      <p:pic>
        <p:nvPicPr>
          <p:cNvPr id="7" name="Рисунок 6" descr="girl_library_tnb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317641">
            <a:off x="6693816" y="4745868"/>
            <a:ext cx="2357453" cy="235745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Обеспечение библиотек квалифицированным персоналом, повышение социального статуса библиотечного специалиста</a:t>
            </a: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187624" y="2492896"/>
          <a:ext cx="7128792" cy="36332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1556792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Награждение Почётными грамотами и Благодарственными письмами разного уровня</a:t>
            </a: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Библиотека - центр духовного межличностного общения и культурного досуга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484784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«</a:t>
            </a:r>
            <a:r>
              <a:rPr lang="ru-RU" sz="3600" dirty="0" err="1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Бахлыковские</a:t>
            </a:r>
            <a:r>
              <a:rPr lang="ru-RU" sz="3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 чтения»</a:t>
            </a:r>
          </a:p>
          <a:p>
            <a:pPr lvl="0" algn="ctr">
              <a:spcBef>
                <a:spcPct val="0"/>
              </a:spcBef>
            </a:pPr>
            <a:endParaRPr lang="ru-RU" sz="36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en-US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IV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региональная научно-практическая конференция</a:t>
            </a:r>
          </a:p>
          <a:p>
            <a:pPr lvl="0" algn="ctr">
              <a:spcBef>
                <a:spcPct val="0"/>
              </a:spcBef>
            </a:pP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10-11 октября 2012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г. </a:t>
            </a:r>
            <a:endParaRPr lang="ru-RU" sz="2000" b="1" i="1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endParaRPr lang="ru-RU" sz="2000" b="1" i="1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2000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000" b="1" u="sng" dirty="0" smtClean="0"/>
              <a:t>Организаторы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–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УКМПТиС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, МКУК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«СРЦБС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», </a:t>
            </a:r>
            <a:r>
              <a:rPr lang="ru-RU" sz="20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Угутский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 краеведческий музей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+mj-ea"/>
              <a:cs typeface="+mj-cs"/>
            </a:endParaRPr>
          </a:p>
        </p:txBody>
      </p:sp>
      <p:pic>
        <p:nvPicPr>
          <p:cNvPr id="8194" name="Picture 2" descr="img_7018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860032" y="2420888"/>
            <a:ext cx="3948170" cy="26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6" name="Picture 4" descr="img_7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2420888"/>
            <a:ext cx="3948170" cy="26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198" name="Picture 6" descr="img_70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2420888"/>
            <a:ext cx="3948169" cy="26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200" name="Picture 8" descr="img_70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2420888"/>
            <a:ext cx="3948169" cy="2628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Библиотека - центр духовного межличностного общения и культурного досуга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1600200"/>
            <a:ext cx="40324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Творческие </a:t>
            </a:r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встречи, презентации книг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16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с С.С. Козловым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(г. Ханты-Мансийск), 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Д.А. Сергеевым (г. Сургут)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(ЦРБ им. Г.А. Пирожникова)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с Н.В.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Сочихиным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(г. Сургут),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Л. </a:t>
            </a:r>
            <a:r>
              <a:rPr lang="ru-RU" sz="2000" b="1" i="1" dirty="0" err="1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Бруй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(п. Белый Яр)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(Белоярская библиотека)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С .П. Пивоваровым (г. Сургут)</a:t>
            </a: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(БСЧ п. Солнечный)</a:t>
            </a:r>
            <a:endParaRPr lang="ru-RU" sz="2000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124" name="Picture 4" descr="100_54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340768"/>
            <a:ext cx="3096344" cy="23222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2" name="Picture 2" descr="img_11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708920"/>
            <a:ext cx="2664296" cy="26259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5126" name="Picture 6" descr="0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437112"/>
            <a:ext cx="2880320" cy="216024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ятно 1 12"/>
          <p:cNvSpPr/>
          <p:nvPr/>
        </p:nvSpPr>
        <p:spPr>
          <a:xfrm>
            <a:off x="5364088" y="2852936"/>
            <a:ext cx="2232248" cy="2088232"/>
          </a:xfrm>
          <a:prstGeom prst="irregularSeal1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Библиотека - центр духовного межличностного общения и культурного досуга</a:t>
            </a:r>
            <a:endParaRPr lang="ru-RU" sz="2800" dirty="0"/>
          </a:p>
        </p:txBody>
      </p:sp>
      <p:sp>
        <p:nvSpPr>
          <p:cNvPr id="5" name="Содержимое 5"/>
          <p:cNvSpPr>
            <a:spLocks noGrp="1"/>
          </p:cNvSpPr>
          <p:nvPr>
            <p:ph idx="1"/>
          </p:nvPr>
        </p:nvSpPr>
        <p:spPr>
          <a:xfrm>
            <a:off x="251520" y="1772816"/>
            <a:ext cx="3826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ct val="0"/>
              </a:spcBef>
              <a:buNone/>
            </a:pPr>
            <a:r>
              <a:rPr lang="ru-RU" sz="28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«Край, где царствуют белые ночи»</a:t>
            </a:r>
          </a:p>
          <a:p>
            <a:pPr marL="0" lvl="0" indent="0" algn="ctr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презентация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</a:rPr>
              <a:t>сборника стихов </a:t>
            </a:r>
            <a:endParaRPr lang="ru-RU" sz="20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lvl="0" indent="0" algn="ctr">
              <a:spcBef>
                <a:spcPct val="0"/>
              </a:spcBef>
              <a:buNone/>
            </a:pPr>
            <a:endParaRPr lang="ru-RU" sz="2000" b="1" i="1" dirty="0" smtClean="0">
              <a:solidFill>
                <a:srgbClr val="C00000"/>
              </a:solidFill>
              <a:latin typeface="Cambria" pitchFamily="18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20 сентября 2012 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г.</a:t>
            </a:r>
          </a:p>
          <a:p>
            <a:pPr algn="ctr">
              <a:spcBef>
                <a:spcPct val="0"/>
              </a:spcBef>
              <a:buNone/>
            </a:pPr>
            <a:endParaRPr lang="ru-RU" sz="20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ru-RU" sz="20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endParaRPr>
          </a:p>
          <a:p>
            <a:pPr lvl="0">
              <a:spcBef>
                <a:spcPct val="0"/>
              </a:spcBef>
              <a:buNone/>
            </a:pPr>
            <a:r>
              <a:rPr lang="ru-RU" sz="2000" b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Организатор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</a:t>
            </a: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Центральная районная библиотека </a:t>
            </a:r>
            <a:endParaRPr lang="ru-RU" sz="1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marL="0" lvl="0" indent="0">
              <a:spcBef>
                <a:spcPct val="0"/>
              </a:spcBef>
              <a:buNone/>
            </a:pP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им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.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Г.А. Пирожникова</a:t>
            </a:r>
          </a:p>
        </p:txBody>
      </p:sp>
      <p:pic>
        <p:nvPicPr>
          <p:cNvPr id="6" name="Picture 4" descr="Презентация новой книг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84984"/>
            <a:ext cx="874383" cy="12241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58" name="Picture 2" descr="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24015">
            <a:off x="3219543" y="4712898"/>
            <a:ext cx="2788590" cy="13681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60" name="Picture 4" descr="dpp_00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48259">
            <a:off x="5575380" y="1374473"/>
            <a:ext cx="2163621" cy="14401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62" name="Picture 6" descr="dpp_00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267855">
            <a:off x="4021404" y="2339150"/>
            <a:ext cx="1392155" cy="20882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64" name="Picture 8" descr="03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72552">
            <a:off x="6329187" y="5032391"/>
            <a:ext cx="2251038" cy="14948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0666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78082">
            <a:off x="7640172" y="2956387"/>
            <a:ext cx="1259210" cy="172585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484784"/>
            <a:ext cx="2160240" cy="162018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Библиотека - центр духовного межличностного общения и культурного досуга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396044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«Первоцвет» </a:t>
            </a:r>
            <a:endParaRPr lang="ru-RU" sz="360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C00000"/>
              </a:solidFill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Литературный клуб самобытных авторов Сургутского района</a:t>
            </a:r>
            <a:endParaRPr lang="ru-RU" sz="2000" b="1" i="1" dirty="0" smtClean="0">
              <a:solidFill>
                <a:srgbClr val="C00000"/>
              </a:solidFill>
              <a:latin typeface="Cambria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20 сентября 2012 </a:t>
            </a:r>
            <a:r>
              <a:rPr lang="ru-RU" sz="20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г.</a:t>
            </a:r>
          </a:p>
          <a:p>
            <a:pPr algn="ctr">
              <a:spcBef>
                <a:spcPct val="0"/>
              </a:spcBef>
            </a:pPr>
            <a:endParaRPr lang="ru-RU" sz="2000" b="1" i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000" b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Председатель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 – Гаврилов В.В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., к.п.н., доцент </a:t>
            </a:r>
            <a:r>
              <a:rPr lang="ru-RU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СурГПУ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, член Союза писателей России</a:t>
            </a:r>
            <a:endParaRPr lang="ru-RU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  <a:ea typeface="+mj-ea"/>
              <a:cs typeface="+mj-cs"/>
            </a:endParaRPr>
          </a:p>
          <a:p>
            <a:pPr lvl="0">
              <a:spcBef>
                <a:spcPct val="0"/>
              </a:spcBef>
            </a:pPr>
            <a:endParaRPr lang="ru-RU" sz="2000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0">
              <a:spcBef>
                <a:spcPct val="0"/>
              </a:spcBef>
            </a:pPr>
            <a:r>
              <a:rPr lang="ru-RU" sz="2000" b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Организатор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cs typeface="Times New Roman" pitchFamily="18" charset="0"/>
              </a:rPr>
              <a:t>– </a:t>
            </a:r>
          </a:p>
          <a:p>
            <a:pPr lvl="0">
              <a:spcBef>
                <a:spcPct val="0"/>
              </a:spcBef>
            </a:pP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ЦРБ им. Г.А. Пирожникова, МКУК </a:t>
            </a:r>
            <a:r>
              <a:rPr lang="ru-RU" sz="2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  <a:ea typeface="+mj-ea"/>
                <a:cs typeface="+mj-cs"/>
              </a:rPr>
              <a:t>«СРЦБС»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767940"/>
            <a:ext cx="2520280" cy="256294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4149080"/>
            <a:ext cx="3168352" cy="2376264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548680"/>
            <a:ext cx="3960440" cy="1224136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/>
              <a:t>СПАСИБО </a:t>
            </a:r>
            <a:br>
              <a:rPr lang="ru-RU" sz="2800" dirty="0" smtClean="0"/>
            </a:br>
            <a:r>
              <a:rPr lang="ru-RU" sz="2800" dirty="0" smtClean="0"/>
              <a:t>ЗА ВНИМАНИЕ !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1719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788024" y="522920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Звоните: (3462)25-26-87</a:t>
            </a:r>
          </a:p>
          <a:p>
            <a:r>
              <a:rPr lang="ru-RU" dirty="0" smtClean="0"/>
              <a:t>Пишите: </a:t>
            </a:r>
            <a:r>
              <a:rPr lang="en-US" dirty="0" smtClean="0">
                <a:hlinkClick r:id="rId2"/>
              </a:rPr>
              <a:t>kova@raionka.ru</a:t>
            </a:r>
            <a:endParaRPr lang="en-US" dirty="0" smtClean="0"/>
          </a:p>
          <a:p>
            <a:r>
              <a:rPr lang="ru-RU" dirty="0" smtClean="0"/>
              <a:t>Заходите: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www.raionka.ru</a:t>
            </a:r>
            <a:r>
              <a:rPr lang="en-US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/>
              <a:t>События </a:t>
            </a:r>
            <a:r>
              <a:rPr smtClean="0"/>
              <a:t>2012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4817126" cy="525658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500" b="1" i="1" dirty="0" smtClean="0">
                <a:solidFill>
                  <a:srgbClr val="C00000"/>
                </a:solidFill>
              </a:rPr>
              <a:t>XII</a:t>
            </a:r>
            <a:r>
              <a:rPr lang="ru-RU" sz="4500" b="1" i="1" dirty="0" smtClean="0">
                <a:solidFill>
                  <a:srgbClr val="C00000"/>
                </a:solidFill>
              </a:rPr>
              <a:t> районный смотр-конкурс работы библиотек по экологическому просвещению населения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500" b="1" u="sng" dirty="0" smtClean="0"/>
          </a:p>
          <a:p>
            <a:pPr marL="0" indent="0">
              <a:buNone/>
            </a:pPr>
            <a:r>
              <a:rPr lang="ru-RU" sz="4000" b="1" u="sng" dirty="0" smtClean="0"/>
              <a:t>Организатор</a:t>
            </a:r>
          </a:p>
          <a:p>
            <a:pPr marL="0" indent="0">
              <a:buNone/>
            </a:pPr>
            <a:r>
              <a:rPr lang="ru-RU" sz="4000" dirty="0" smtClean="0"/>
              <a:t>МКУК «СРЦБС»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b="1" u="sng" dirty="0" smtClean="0"/>
              <a:t>Количество участники </a:t>
            </a:r>
            <a:r>
              <a:rPr lang="ru-RU" sz="4000" dirty="0" smtClean="0"/>
              <a:t>– </a:t>
            </a:r>
          </a:p>
          <a:p>
            <a:pPr marL="0" indent="0">
              <a:buNone/>
            </a:pPr>
            <a:r>
              <a:rPr lang="ru-RU" sz="4000" dirty="0" smtClean="0"/>
              <a:t>6 библиотек Сургутского района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b="1" u="sng" dirty="0" smtClean="0"/>
              <a:t>Результат</a:t>
            </a:r>
          </a:p>
          <a:p>
            <a:r>
              <a:rPr lang="ru-RU" sz="4000" dirty="0" smtClean="0"/>
              <a:t>Победители: </a:t>
            </a:r>
          </a:p>
          <a:p>
            <a:r>
              <a:rPr lang="en-US" sz="4000" b="1" i="1" dirty="0" smtClean="0"/>
              <a:t>I  </a:t>
            </a:r>
            <a:r>
              <a:rPr lang="ru-RU" sz="4000" b="1" i="1" dirty="0" smtClean="0"/>
              <a:t>место - </a:t>
            </a:r>
            <a:r>
              <a:rPr lang="ru-RU" sz="4000" b="1" i="1" dirty="0" smtClean="0">
                <a:solidFill>
                  <a:srgbClr val="C00000"/>
                </a:solidFill>
              </a:rPr>
              <a:t>Городская библиотека № 2 </a:t>
            </a:r>
            <a:r>
              <a:rPr lang="ru-RU" sz="4000" dirty="0" err="1" smtClean="0"/>
              <a:t>г.Лянтор</a:t>
            </a:r>
            <a:r>
              <a:rPr lang="ru-RU" sz="4000" dirty="0" smtClean="0"/>
              <a:t>;</a:t>
            </a:r>
            <a:endParaRPr lang="en-US" sz="4000" b="1" i="1" dirty="0" smtClean="0">
              <a:solidFill>
                <a:srgbClr val="C00000"/>
              </a:solidFill>
            </a:endParaRPr>
          </a:p>
          <a:p>
            <a:r>
              <a:rPr lang="en-US" sz="4000" b="1" i="1" dirty="0" smtClean="0"/>
              <a:t>II</a:t>
            </a:r>
            <a:r>
              <a:rPr lang="ru-RU" sz="4000" b="1" i="1" dirty="0" smtClean="0"/>
              <a:t> место - </a:t>
            </a:r>
            <a:r>
              <a:rPr lang="ru-RU" sz="4000" b="1" i="1" dirty="0" err="1" smtClean="0">
                <a:solidFill>
                  <a:srgbClr val="C00000"/>
                </a:solidFill>
              </a:rPr>
              <a:t>Высокомысовская</a:t>
            </a:r>
            <a:r>
              <a:rPr lang="ru-RU" sz="4000" b="1" i="1" dirty="0" smtClean="0">
                <a:solidFill>
                  <a:srgbClr val="C00000"/>
                </a:solidFill>
              </a:rPr>
              <a:t> библиотека</a:t>
            </a:r>
            <a:endParaRPr lang="en-US" sz="4000" dirty="0" smtClean="0"/>
          </a:p>
          <a:p>
            <a:r>
              <a:rPr lang="en-US" sz="4000" b="1" i="1" dirty="0" smtClean="0"/>
              <a:t>III</a:t>
            </a:r>
            <a:r>
              <a:rPr lang="ru-RU" sz="4000" b="1" i="1" dirty="0" smtClean="0"/>
              <a:t> место – </a:t>
            </a:r>
            <a:r>
              <a:rPr lang="ru-RU" sz="4000" b="1" i="1" dirty="0" smtClean="0">
                <a:solidFill>
                  <a:srgbClr val="C00000"/>
                </a:solidFill>
              </a:rPr>
              <a:t>Белоярская детская библиотека</a:t>
            </a:r>
            <a:endParaRPr lang="en-US" sz="4000" b="1" i="1" dirty="0" smtClean="0">
              <a:solidFill>
                <a:srgbClr val="C00000"/>
              </a:solidFill>
            </a:endParaRP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500174"/>
            <a:ext cx="1928826" cy="192882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70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71810"/>
            <a:ext cx="1714500" cy="2076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5298" name="AutoShape 2" descr="https://mail.yandex.ru/message_part/STP61463.JPG?hid=1.2&amp;ids=2320000003564534795&amp;no_disposition=y&amp;name=STP61463.JPG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0" name="AutoShape 4" descr="https://mail.yandex.ru/message_part/STP61463.JPG?hid=1.2&amp;ids=2320000003564534795&amp;no_disposition=y&amp;name=STP61463.JPG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2" name="AutoShape 6" descr="https://mail.yandex.ru/message_part/STP61463.JPG?hid=1.2&amp;ids=2320000003564534795&amp;no_disposition=y&amp;name=STP61463.JPG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4" name="AutoShape 8" descr="https://mail.yandex.ru/message_part/STP61463.JPG?hid=1.2&amp;ids=2320000003564534795&amp;no_disposition=y&amp;name=STP61463.JPG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5306" name="AutoShape 10" descr="https://mail.yandex.ru/message_part/STP61463.JPG?hid=1.2&amp;ids=2320000003564534795&amp;no_disposition=y&amp;name=STP61463.JPG&amp;thumb=y&amp;exif_rotate=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5307" name="Picture 11" descr="\\Srv2\общая папка\Видова Т.А\Михайлова В.В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797152"/>
            <a:ext cx="2208246" cy="16561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</a:t>
            </a:r>
            <a:r>
              <a:rPr smtClean="0"/>
              <a:t>2012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68760"/>
            <a:ext cx="5000660" cy="558924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3000" b="1" i="1" dirty="0" smtClean="0">
                <a:solidFill>
                  <a:srgbClr val="C00000"/>
                </a:solidFill>
              </a:rPr>
              <a:t>Районный конкурс в области культуры и искусства</a:t>
            </a:r>
          </a:p>
          <a:p>
            <a:pPr>
              <a:buNone/>
            </a:pPr>
            <a:r>
              <a:rPr lang="ru-RU" b="1" u="sng" dirty="0" smtClean="0"/>
              <a:t>Организатор</a:t>
            </a:r>
            <a:endParaRPr lang="ru-RU" dirty="0" smtClean="0"/>
          </a:p>
          <a:p>
            <a:pPr marL="0" indent="0">
              <a:buNone/>
            </a:pPr>
            <a:r>
              <a:rPr lang="ru-RU" sz="3100" dirty="0" smtClean="0"/>
              <a:t>Администрация </a:t>
            </a:r>
            <a:r>
              <a:rPr lang="ru-RU" sz="3100" dirty="0" err="1" smtClean="0"/>
              <a:t>Сургутского</a:t>
            </a:r>
            <a:r>
              <a:rPr lang="ru-RU" sz="3100" dirty="0" smtClean="0"/>
              <a:t> района</a:t>
            </a:r>
          </a:p>
          <a:p>
            <a:r>
              <a:rPr lang="ru-RU" dirty="0" smtClean="0"/>
              <a:t>«Лучшая библиотека» - </a:t>
            </a:r>
            <a:r>
              <a:rPr lang="ru-RU" b="1" i="1" dirty="0" smtClean="0">
                <a:solidFill>
                  <a:srgbClr val="C00000"/>
                </a:solidFill>
              </a:rPr>
              <a:t>Городская библиотека №2 </a:t>
            </a:r>
            <a:r>
              <a:rPr lang="ru-RU" dirty="0" smtClean="0"/>
              <a:t>г. </a:t>
            </a:r>
            <a:r>
              <a:rPr lang="ru-RU" dirty="0" err="1" smtClean="0"/>
              <a:t>Лянтор</a:t>
            </a:r>
            <a:r>
              <a:rPr lang="ru-RU" dirty="0" smtClean="0"/>
              <a:t>;</a:t>
            </a:r>
          </a:p>
          <a:p>
            <a:r>
              <a:rPr lang="ru-RU" dirty="0" smtClean="0"/>
              <a:t>«Лучший руководитель»  -</a:t>
            </a:r>
            <a:r>
              <a:rPr lang="ru-RU" b="1" dirty="0" err="1" smtClean="0">
                <a:solidFill>
                  <a:srgbClr val="C00000"/>
                </a:solidFill>
              </a:rPr>
              <a:t>Велиева</a:t>
            </a:r>
            <a:r>
              <a:rPr lang="ru-RU" b="1" dirty="0" smtClean="0">
                <a:solidFill>
                  <a:srgbClr val="C00000"/>
                </a:solidFill>
              </a:rPr>
              <a:t> Е.Т.</a:t>
            </a:r>
            <a:r>
              <a:rPr lang="ru-RU" dirty="0" smtClean="0">
                <a:solidFill>
                  <a:srgbClr val="C00000"/>
                </a:solidFill>
              </a:rPr>
              <a:t>, </a:t>
            </a:r>
            <a:r>
              <a:rPr lang="ru-RU" dirty="0" smtClean="0"/>
              <a:t>заведующий                </a:t>
            </a:r>
            <a:r>
              <a:rPr lang="ru-RU" dirty="0" err="1" smtClean="0"/>
              <a:t>Барсовской</a:t>
            </a:r>
            <a:r>
              <a:rPr lang="ru-RU" dirty="0" smtClean="0"/>
              <a:t> библиотекой;</a:t>
            </a:r>
          </a:p>
          <a:p>
            <a:r>
              <a:rPr lang="ru-RU" dirty="0" smtClean="0"/>
              <a:t>«Лучший сотрудник библиотеки» –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Смирнова</a:t>
            </a:r>
            <a:r>
              <a:rPr lang="ru-RU" sz="1300" b="1" dirty="0" smtClean="0">
                <a:solidFill>
                  <a:srgbClr val="C00000"/>
                </a:solidFill>
              </a:rPr>
              <a:t> </a:t>
            </a:r>
            <a:r>
              <a:rPr lang="ru-RU" sz="3000" b="1" dirty="0" smtClean="0">
                <a:solidFill>
                  <a:srgbClr val="C00000"/>
                </a:solidFill>
              </a:rPr>
              <a:t>Т.А.</a:t>
            </a:r>
            <a:r>
              <a:rPr lang="ru-RU" b="1" dirty="0" smtClean="0">
                <a:solidFill>
                  <a:srgbClr val="C00000"/>
                </a:solidFill>
              </a:rPr>
              <a:t>,</a:t>
            </a:r>
            <a:r>
              <a:rPr lang="ru-RU" b="1" dirty="0" smtClean="0"/>
              <a:t> </a:t>
            </a:r>
            <a:r>
              <a:rPr lang="ru-RU" dirty="0" smtClean="0"/>
              <a:t>главный инженер отдела автоматизации библиотечных процессов ЦРБ им. Г.А. </a:t>
            </a:r>
            <a:r>
              <a:rPr lang="ru-RU" dirty="0" err="1" smtClean="0"/>
              <a:t>Пирожникова</a:t>
            </a:r>
            <a:r>
              <a:rPr lang="ru-RU" dirty="0" smtClean="0"/>
              <a:t>.</a:t>
            </a:r>
            <a:endParaRPr lang="ru-RU" b="1" dirty="0"/>
          </a:p>
        </p:txBody>
      </p:sp>
      <p:pic>
        <p:nvPicPr>
          <p:cNvPr id="86021" name="Picture 5" descr="J:\Сотрудники МУК СРЦБ\IMG_0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1918627" cy="287653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6020" name="Picture 4" descr="J:\Сотрудники МУК СРЦБ\Смирнова\0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4429132"/>
            <a:ext cx="1862137" cy="21907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Рисунок 6" descr="STP6146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1340768"/>
            <a:ext cx="1872208" cy="18722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</a:t>
            </a:r>
            <a:r>
              <a:rPr dirty="0" smtClean="0"/>
              <a:t>2012 </a:t>
            </a:r>
            <a:r>
              <a:rPr dirty="0" err="1" smtClean="0"/>
              <a:t>года</a:t>
            </a:r>
            <a:endParaRPr lang="ru-RU" dirty="0"/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57158" y="1428736"/>
            <a:ext cx="4214842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lvl="0" algn="ctr">
              <a:defRPr/>
            </a:pPr>
            <a:r>
              <a:rPr lang="ru-RU" sz="3100" b="1" u="sng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cs typeface="Times New Roman" pitchFamily="18" charset="0"/>
              </a:rPr>
              <a:t>23 октября 2012 г.</a:t>
            </a:r>
          </a:p>
          <a:p>
            <a:pPr lvl="0" algn="ctr">
              <a:defRPr/>
            </a:pPr>
            <a:endParaRPr lang="ru-RU" sz="1500" b="1" u="sng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cs typeface="Times New Roman" pitchFamily="18" charset="0"/>
            </a:endParaRPr>
          </a:p>
          <a:p>
            <a:pPr lvl="0" algn="ctr">
              <a:defRPr/>
            </a:pPr>
            <a:r>
              <a:rPr lang="en-US" sz="3500" b="1" i="1" dirty="0" smtClean="0">
                <a:solidFill>
                  <a:srgbClr val="C00000"/>
                </a:solidFill>
              </a:rPr>
              <a:t>I</a:t>
            </a:r>
            <a:r>
              <a:rPr lang="ru-RU" sz="3500" b="1" i="1" dirty="0" smtClean="0">
                <a:solidFill>
                  <a:srgbClr val="C00000"/>
                </a:solidFill>
              </a:rPr>
              <a:t>I районный конкурс профессионального </a:t>
            </a:r>
            <a:r>
              <a:rPr lang="ru-RU" sz="3400" b="1" i="1" dirty="0" smtClean="0">
                <a:solidFill>
                  <a:srgbClr val="C00000"/>
                </a:solidFill>
              </a:rPr>
              <a:t>мастерства библиотечных работников учреждений культуры Сургутского района</a:t>
            </a:r>
            <a:r>
              <a:rPr lang="ru-RU" sz="3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lvl="0" algn="ctr">
              <a:defRPr/>
            </a:pPr>
            <a:endParaRPr lang="ru-RU" sz="34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u="sng" dirty="0" smtClean="0">
                <a:solidFill>
                  <a:schemeClr val="accent1">
                    <a:lumMod val="50000"/>
                  </a:schemeClr>
                </a:solidFill>
              </a:rPr>
              <a:t>Организатор конкурса      </a:t>
            </a:r>
            <a:endParaRPr lang="ru-RU" sz="3400" b="1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МКУК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</a:rPr>
              <a:t>«РОМЦ»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+mn-lt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400" b="1" u="sng" dirty="0" smtClean="0">
                <a:solidFill>
                  <a:schemeClr val="accent1">
                    <a:lumMod val="50000"/>
                  </a:schemeClr>
                </a:solidFill>
              </a:rPr>
              <a:t>ИТОГИ</a:t>
            </a:r>
          </a:p>
          <a:p>
            <a:pPr lvl="0">
              <a:defRPr/>
            </a:pPr>
            <a:r>
              <a:rPr lang="ru-RU" sz="3300" dirty="0" err="1" smtClean="0">
                <a:solidFill>
                  <a:schemeClr val="accent1">
                    <a:lumMod val="50000"/>
                  </a:schemeClr>
                </a:solidFill>
              </a:rPr>
              <a:t>Гран-При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300" b="1" i="1" dirty="0" smtClean="0">
                <a:solidFill>
                  <a:srgbClr val="C00000"/>
                </a:solidFill>
              </a:rPr>
              <a:t>Н.Н. Беляева 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(Городская библиотека № 2 г. </a:t>
            </a:r>
            <a:r>
              <a:rPr lang="ru-RU" sz="3300" dirty="0" err="1" smtClean="0">
                <a:solidFill>
                  <a:schemeClr val="accent1">
                    <a:lumMod val="50000"/>
                  </a:schemeClr>
                </a:solidFill>
              </a:rPr>
              <a:t>Лянтор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lvl="0">
              <a:defRPr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 место – </a:t>
            </a:r>
            <a:r>
              <a:rPr lang="ru-RU" sz="3400" b="1" i="1" dirty="0" smtClean="0">
                <a:solidFill>
                  <a:srgbClr val="C00000"/>
                </a:solidFill>
              </a:rPr>
              <a:t>Т.П. Нехай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3300" dirty="0" err="1" smtClean="0">
                <a:solidFill>
                  <a:schemeClr val="accent1">
                    <a:lumMod val="50000"/>
                  </a:schemeClr>
                </a:solidFill>
              </a:rPr>
              <a:t>Сытоминская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 библиотека)</a:t>
            </a:r>
            <a:endParaRPr lang="en-US" sz="3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II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 место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400" b="1" i="1" dirty="0" smtClean="0">
                <a:solidFill>
                  <a:srgbClr val="C00000"/>
                </a:solidFill>
              </a:rPr>
              <a:t>Е.А. </a:t>
            </a:r>
            <a:r>
              <a:rPr lang="ru-RU" sz="3400" b="1" i="1" dirty="0" smtClean="0">
                <a:solidFill>
                  <a:srgbClr val="C00000"/>
                </a:solidFill>
              </a:rPr>
              <a:t>Коршунова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(Нижнесортымская СОШ)</a:t>
            </a:r>
            <a:endParaRPr lang="en-US" sz="33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defRPr/>
            </a:pPr>
            <a:r>
              <a:rPr lang="en-US" sz="3300" dirty="0" smtClean="0">
                <a:solidFill>
                  <a:schemeClr val="accent1">
                    <a:lumMod val="50000"/>
                  </a:schemeClr>
                </a:solidFill>
              </a:rPr>
              <a:t>III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 место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3400" b="1" i="1" dirty="0" smtClean="0">
                <a:solidFill>
                  <a:srgbClr val="C00000"/>
                </a:solidFill>
              </a:rPr>
              <a:t>Т.С. </a:t>
            </a:r>
            <a:r>
              <a:rPr lang="ru-RU" sz="3400" b="1" i="1" dirty="0" err="1" smtClean="0">
                <a:solidFill>
                  <a:srgbClr val="C00000"/>
                </a:solidFill>
              </a:rPr>
              <a:t>Тютрюмова</a:t>
            </a:r>
            <a:r>
              <a:rPr lang="ru-RU" sz="3400" b="1" i="1" dirty="0" smtClean="0">
                <a:solidFill>
                  <a:srgbClr val="C00000"/>
                </a:solidFill>
              </a:rPr>
              <a:t> </a:t>
            </a:r>
            <a:r>
              <a:rPr lang="ru-RU" sz="3300" dirty="0" smtClean="0">
                <a:solidFill>
                  <a:schemeClr val="accent1">
                    <a:lumMod val="50000"/>
                  </a:schemeClr>
                </a:solidFill>
              </a:rPr>
              <a:t>(Лянторская СОШ № 3)</a:t>
            </a:r>
            <a:endParaRPr kumimoji="0" lang="ru-RU" sz="3100" b="1" i="0" u="sng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Times New Roman" pitchFamily="18" charset="0"/>
            </a:endParaRPr>
          </a:p>
        </p:txBody>
      </p:sp>
      <p:pic>
        <p:nvPicPr>
          <p:cNvPr id="68617" name="Picture 9" descr="\\Srv2\общая папка\Ковалева И.А\мероприятия 2011\Конкурс проф мастерства\3 место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8624" y="-4059832"/>
            <a:ext cx="1569368" cy="1779843"/>
          </a:xfrm>
          <a:prstGeom prst="rect">
            <a:avLst/>
          </a:prstGeom>
          <a:noFill/>
        </p:spPr>
      </p:pic>
      <p:pic>
        <p:nvPicPr>
          <p:cNvPr id="68610" name="Picture 2" descr="\\Srv2\общая папка\Ковалева И.А\мероприятия 2011\Конкурс проф мастерства\Афиша библ копия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412775"/>
            <a:ext cx="2046638" cy="2147797"/>
          </a:xfrm>
          <a:prstGeom prst="rect">
            <a:avLst/>
          </a:prstGeom>
          <a:noFill/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420888"/>
            <a:ext cx="2147738" cy="237626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862412"/>
            <a:ext cx="2073982" cy="258265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События </a:t>
            </a:r>
            <a:r>
              <a:rPr dirty="0" smtClean="0"/>
              <a:t>2012 </a:t>
            </a:r>
            <a:r>
              <a:rPr dirty="0" err="1" smtClean="0"/>
              <a:t>года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5301208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spcBef>
                <a:spcPts val="0"/>
              </a:spcBef>
              <a:buNone/>
              <a:defRPr/>
            </a:pPr>
            <a:r>
              <a:rPr lang="ru-RU" sz="4500" b="1" i="1" dirty="0" smtClean="0">
                <a:solidFill>
                  <a:srgbClr val="C00000"/>
                </a:solidFill>
              </a:rPr>
              <a:t>Издательская деятельность</a:t>
            </a:r>
            <a:endParaRPr lang="ru-RU" sz="4500" b="1" i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  <a:defRPr/>
            </a:pPr>
            <a:endParaRPr lang="ru-RU" sz="2500" b="1" u="sng" dirty="0" smtClean="0"/>
          </a:p>
          <a:p>
            <a:pPr marL="0" indent="0">
              <a:buNone/>
            </a:pPr>
            <a:r>
              <a:rPr lang="ru-RU" sz="4000" b="1" u="sng" dirty="0" smtClean="0"/>
              <a:t>Издатель</a:t>
            </a:r>
            <a:endParaRPr lang="ru-RU" sz="4000" b="1" u="sng" dirty="0" smtClean="0"/>
          </a:p>
          <a:p>
            <a:pPr marL="0" indent="0">
              <a:buNone/>
            </a:pPr>
            <a:r>
              <a:rPr lang="ru-RU" sz="4000" dirty="0" smtClean="0"/>
              <a:t>МКУК «СРЦБС»</a:t>
            </a:r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b="1" u="sng" dirty="0" smtClean="0"/>
              <a:t>Спонсоры</a:t>
            </a:r>
            <a:r>
              <a:rPr lang="ru-RU" sz="4000" dirty="0" smtClean="0"/>
              <a:t> 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Депутаты Думы </a:t>
            </a:r>
            <a:r>
              <a:rPr lang="ru-RU" sz="4000" dirty="0" err="1" smtClean="0"/>
              <a:t>ХМАО-Югры</a:t>
            </a:r>
            <a:r>
              <a:rPr lang="ru-RU" sz="4000" dirty="0" smtClean="0"/>
              <a:t> Е.Д. </a:t>
            </a:r>
            <a:r>
              <a:rPr lang="ru-RU" sz="4000" dirty="0" err="1" smtClean="0"/>
              <a:t>Айпин</a:t>
            </a:r>
            <a:r>
              <a:rPr lang="ru-RU" sz="4000" dirty="0" smtClean="0"/>
              <a:t> </a:t>
            </a:r>
          </a:p>
          <a:p>
            <a:pPr marL="0" indent="0">
              <a:buNone/>
            </a:pPr>
            <a:r>
              <a:rPr lang="ru-RU" sz="4000" dirty="0" smtClean="0"/>
              <a:t>и Л.А. Малышкина</a:t>
            </a:r>
            <a:endParaRPr lang="ru-RU" sz="4000" dirty="0" smtClean="0"/>
          </a:p>
          <a:p>
            <a:pPr marL="0" indent="0">
              <a:buNone/>
            </a:pPr>
            <a:endParaRPr lang="ru-RU" sz="4000" dirty="0" smtClean="0"/>
          </a:p>
          <a:p>
            <a:pPr marL="0" indent="0">
              <a:buNone/>
            </a:pPr>
            <a:r>
              <a:rPr lang="ru-RU" sz="4000" b="1" u="sng" dirty="0" smtClean="0"/>
              <a:t>Результат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«Край, где царствуют белые </a:t>
            </a:r>
            <a:r>
              <a:rPr lang="ru-RU" sz="4000" b="1" i="1" dirty="0" smtClean="0">
                <a:solidFill>
                  <a:srgbClr val="C00000"/>
                </a:solidFill>
              </a:rPr>
              <a:t>ночи»</a:t>
            </a:r>
            <a:r>
              <a:rPr lang="ru-RU" sz="4000" dirty="0" smtClean="0"/>
              <a:t> - сборник стихов </a:t>
            </a:r>
            <a:r>
              <a:rPr lang="ru-RU" sz="4000" dirty="0" smtClean="0"/>
              <a:t>самобытных поэтов Сургутского района.</a:t>
            </a:r>
            <a:endParaRPr lang="ru-RU" sz="4000" dirty="0" smtClean="0"/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Веч Г.П. </a:t>
            </a:r>
            <a:r>
              <a:rPr lang="ru-RU" sz="4000" b="1" i="1" dirty="0" smtClean="0">
                <a:solidFill>
                  <a:srgbClr val="C00000"/>
                </a:solidFill>
              </a:rPr>
              <a:t>«Сельские жители» </a:t>
            </a:r>
            <a:r>
              <a:rPr lang="ru-RU" sz="4000" dirty="0" smtClean="0"/>
              <a:t>- </a:t>
            </a:r>
            <a:r>
              <a:rPr lang="ru-RU" sz="4000" dirty="0" smtClean="0"/>
              <a:t>книга очерков о жителях Сургутского района.</a:t>
            </a:r>
          </a:p>
          <a:p>
            <a:r>
              <a:rPr lang="ru-RU" sz="4000" b="1" i="1" dirty="0" smtClean="0">
                <a:solidFill>
                  <a:srgbClr val="C00000"/>
                </a:solidFill>
              </a:rPr>
              <a:t>Памятные </a:t>
            </a:r>
            <a:r>
              <a:rPr lang="ru-RU" sz="4000" b="1" i="1" dirty="0" smtClean="0">
                <a:solidFill>
                  <a:srgbClr val="C00000"/>
                </a:solidFill>
              </a:rPr>
              <a:t>даты Сургутского района </a:t>
            </a:r>
            <a:r>
              <a:rPr lang="ru-RU" sz="4000" dirty="0" smtClean="0"/>
              <a:t>- календарь</a:t>
            </a:r>
            <a:endParaRPr lang="en-US" sz="4000" dirty="0" smtClean="0"/>
          </a:p>
        </p:txBody>
      </p:sp>
      <p:pic>
        <p:nvPicPr>
          <p:cNvPr id="69636" name="Picture 4" descr="Презентация новой книг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56792"/>
            <a:ext cx="1645898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aphicFrame>
        <p:nvGraphicFramePr>
          <p:cNvPr id="69637" name="Object 5"/>
          <p:cNvGraphicFramePr>
            <a:graphicFrameLocks noChangeAspect="1"/>
          </p:cNvGraphicFramePr>
          <p:nvPr/>
        </p:nvGraphicFramePr>
        <p:xfrm>
          <a:off x="6804248" y="2276872"/>
          <a:ext cx="1869170" cy="2664296"/>
        </p:xfrm>
        <a:graphic>
          <a:graphicData uri="http://schemas.openxmlformats.org/presentationml/2006/ole">
            <p:oleObj spid="_x0000_s69637" name="Acrobat Document" r:id="rId5" imgW="5505441" imgH="7848457" progId="AcroExch.Document.7">
              <p:embed/>
            </p:oleObj>
          </a:graphicData>
        </a:graphic>
      </p:graphicFrame>
      <p:pic>
        <p:nvPicPr>
          <p:cNvPr id="69638" name="Picture 6" descr="D:\Документы_диск Д\Мои рисунки\Фотография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5157192"/>
            <a:ext cx="3621428" cy="15283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39752" y="1412776"/>
            <a:ext cx="4680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Количество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пользователей 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67544" y="2357430"/>
            <a:ext cx="3698996" cy="38798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1B50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2012 г.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22 731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              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latin typeface="Cambria" pitchFamily="18" charset="0"/>
                <a:cs typeface="Times New Roman" pitchFamily="18" charset="0"/>
              </a:rPr>
              <a:t>202</a:t>
            </a: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(</a:t>
            </a:r>
            <a:r>
              <a:rPr kumimoji="0" lang="ru-RU" sz="18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0,9</a:t>
            </a:r>
            <a:r>
              <a:rPr kumimoji="0" lang="en-US" sz="18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%)</a:t>
            </a:r>
            <a:endParaRPr kumimoji="0" lang="ru-RU" sz="1800" b="1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1B50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1B50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2011 г. –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22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933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1B50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latin typeface="Cambria" pitchFamily="18" charset="0"/>
                <a:cs typeface="Times New Roman" pitchFamily="18" charset="0"/>
              </a:rPr>
              <a:t>Охват населения – 19,4% ( по округу – 27%)</a:t>
            </a:r>
            <a:endParaRPr kumimoji="0" lang="ru-RU" sz="2400" i="0" u="none" strike="noStrike" kern="1200" cap="none" spc="0" normalizeH="0" baseline="0" noProof="0" dirty="0">
              <a:ln>
                <a:solidFill>
                  <a:schemeClr val="bg1">
                    <a:lumMod val="50000"/>
                  </a:schemeClr>
                </a:solidFill>
              </a:ln>
              <a:solidFill>
                <a:srgbClr val="001B50"/>
              </a:solidFill>
              <a:effectLst/>
              <a:uLnTx/>
              <a:uFillTx/>
              <a:latin typeface="Cambria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1115616" y="3573016"/>
            <a:ext cx="357190" cy="50006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643438" y="2214554"/>
          <a:ext cx="385762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Основные показатели деятельности общедоступных библиотек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1484784"/>
            <a:ext cx="496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Количество </a:t>
            </a:r>
            <a:r>
              <a:rPr lang="ru-RU" sz="2000" b="1" i="1" dirty="0" smtClean="0">
                <a:solidFill>
                  <a:srgbClr val="C00000"/>
                </a:solidFill>
                <a:latin typeface="Cambria" pitchFamily="18" charset="0"/>
                <a:ea typeface="+mj-ea"/>
                <a:cs typeface="+mj-cs"/>
              </a:rPr>
              <a:t>пользователей </a:t>
            </a:r>
            <a:endParaRPr lang="ru-RU" sz="20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28625" y="6072188"/>
            <a:ext cx="8358188" cy="50006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Среднее число жителей на одну библиотеку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Cambria" pitchFamily="18" charset="0"/>
                <a:ea typeface="+mn-ea"/>
                <a:cs typeface="Times New Roman" pitchFamily="18" charset="0"/>
              </a:rPr>
              <a:t>6077</a:t>
            </a:r>
            <a:r>
              <a:rPr lang="ru-RU" sz="2000" b="1" dirty="0" smtClean="0">
                <a:ln>
                  <a:solidFill>
                    <a:schemeClr val="bg1">
                      <a:lumMod val="50000"/>
                    </a:schemeClr>
                  </a:solidFill>
                </a:ln>
                <a:solidFill>
                  <a:srgbClr val="001B50"/>
                </a:solidFill>
                <a:latin typeface="Cambria" pitchFamily="18" charset="0"/>
                <a:cs typeface="Times New Roman" pitchFamily="18" charset="0"/>
              </a:rPr>
              <a:t> человек 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28596" y="1928802"/>
          <a:ext cx="8143932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AndPeopl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TS102520486</Template>
  <TotalTime>2547</TotalTime>
  <Words>1905</Words>
  <Application>Microsoft Office PowerPoint</Application>
  <PresentationFormat>Экран (4:3)</PresentationFormat>
  <Paragraphs>424</Paragraphs>
  <Slides>37</Slides>
  <Notes>26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GlobeAndPeople</vt:lpstr>
      <vt:lpstr>Adobe Acrobat 7.0 Document</vt:lpstr>
      <vt:lpstr>Основные итоги работы библиотек района за 2012 год</vt:lpstr>
      <vt:lpstr>События 2012 года</vt:lpstr>
      <vt:lpstr>События 2012 года</vt:lpstr>
      <vt:lpstr>События 2012 года</vt:lpstr>
      <vt:lpstr>События 2012 года</vt:lpstr>
      <vt:lpstr>События 2012 года</vt:lpstr>
      <vt:lpstr>События 2012 года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Основные показатели деятельности общедоступных библиотек</vt:lpstr>
      <vt:lpstr>Новая система оплаты труда</vt:lpstr>
      <vt:lpstr>Сервисные услуги библиотек</vt:lpstr>
      <vt:lpstr>Программно-проектная деятельность</vt:lpstr>
      <vt:lpstr>«Концепция развития муниципальных публичных библиотек Сургутского района на 2008-2015 годы»</vt:lpstr>
      <vt:lpstr>В библиотеках должны быть предоставлены комфортные условия</vt:lpstr>
      <vt:lpstr>В библиотеках должны быть предоставлены комфортные условия</vt:lpstr>
      <vt:lpstr>В библиотеках должны быть предоставлены комфортные условия</vt:lpstr>
      <vt:lpstr>Модернизация, внедрение новых информационных технологий во все сферы деятельности библиотек</vt:lpstr>
      <vt:lpstr>Модернизация, внедрение новых информационных технологий во все сферы деятельности библиотек</vt:lpstr>
      <vt:lpstr>Модернизация, внедрение новых информационных технологий во все сферы деятельности библиотек</vt:lpstr>
      <vt:lpstr>Модернизация, внедрение новых информационных технологий во все сферы деятельности библиотек</vt:lpstr>
      <vt:lpstr>Модернизация, внедрение новых информационных технологий во все сферы деятельности библиотек</vt:lpstr>
      <vt:lpstr>Библиотека содействует созданию условий для открытого диалога между населением и местной властью</vt:lpstr>
      <vt:lpstr>Обеспечение библиотек квалифицированным персоналом, повышение социального статуса библиотечного специалиста</vt:lpstr>
      <vt:lpstr>Обеспечение библиотек квалифицированным персоналом, повышение социального статуса библиотечного специалиста</vt:lpstr>
      <vt:lpstr>Библиотека - центр духовного межличностного общения и культурного досуга</vt:lpstr>
      <vt:lpstr>Библиотека - центр духовного межличностного общения и культурного досуга</vt:lpstr>
      <vt:lpstr>Библиотека - центр духовного межличностного общения и культурного досуга</vt:lpstr>
      <vt:lpstr>Библиотека - центр духовного межличностного общения и культурного досуга</vt:lpstr>
      <vt:lpstr>СПАСИБО 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условиях непрерывного реформирования нашего общества, очень важно сохранять корпоративное единство </dc:title>
  <cp:lastModifiedBy>Ирина</cp:lastModifiedBy>
  <cp:revision>278</cp:revision>
  <dcterms:modified xsi:type="dcterms:W3CDTF">2013-03-11T13:20:52Z</dcterms:modified>
</cp:coreProperties>
</file>